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xlsx" ContentType="application/vnd.openxmlformats-officedocument.spreadsheetml.sheet"/>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tags/tag16.xml" ContentType="application/vnd.openxmlformats-officedocument.presentationml.tags+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9.xml" ContentType="application/vnd.openxmlformats-officedocument.presentationml.tags+xml"/>
  <Override PartName="/ppt/notesSlides/notesSlide34.xml" ContentType="application/vnd.openxmlformats-officedocument.presentationml.notesSlide+xml"/>
  <Override PartName="/ppt/charts/chart1.xml" ContentType="application/vnd.openxmlformats-officedocument.drawingml.chart+xml"/>
  <Override PartName="/ppt/embeddings/oleObject1.bin" ContentType="application/vnd.openxmlformats-officedocument.oleObject"/>
  <Override PartName="/ppt/drawings/drawing1.xml" ContentType="application/vnd.openxmlformats-officedocument.drawingml.chartshapes+xml"/>
  <Override PartName="/ppt/notesSlides/notesSlide35.xml" ContentType="application/vnd.openxmlformats-officedocument.presentationml.notesSlide+xml"/>
  <Override PartName="/ppt/tags/tag20.xml" ContentType="application/vnd.openxmlformats-officedocument.presentationml.tags+xml"/>
  <Override PartName="/ppt/notesSlides/notesSlide36.xml" ContentType="application/vnd.openxmlformats-officedocument.presentationml.notesSlide+xml"/>
  <Override PartName="/ppt/tags/tag21.xml" ContentType="application/vnd.openxmlformats-officedocument.presentationml.tags+xml"/>
  <Override PartName="/ppt/notesSlides/notesSlide37.xml" ContentType="application/vnd.openxmlformats-officedocument.presentationml.notesSlide+xml"/>
  <Override PartName="/ppt/tags/tag22.xml" ContentType="application/vnd.openxmlformats-officedocument.presentationml.tags+xml"/>
  <Override PartName="/ppt/notesSlides/notesSlide38.xml" ContentType="application/vnd.openxmlformats-officedocument.presentationml.notesSlide+xml"/>
  <Override PartName="/ppt/tags/tag23.xml" ContentType="application/vnd.openxmlformats-officedocument.presentationml.tags+xml"/>
  <Override PartName="/ppt/notesSlides/notesSlide3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40.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41.xml" ContentType="application/vnd.openxmlformats-officedocument.presentationml.notesSlide+xml"/>
  <Override PartName="/ppt/charts/chart3.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6.xml" ContentType="application/vnd.openxmlformats-officedocument.presentationml.tags+xml"/>
  <Override PartName="/ppt/notesSlides/notesSlide44.xml" ContentType="application/vnd.openxmlformats-officedocument.presentationml.notesSlide+xml"/>
  <Override PartName="/ppt/tags/tag27.xml" ContentType="application/vnd.openxmlformats-officedocument.presentationml.tags+xml"/>
  <Override PartName="/ppt/notesSlides/notesSlide45.xml" ContentType="application/vnd.openxmlformats-officedocument.presentationml.notesSlide+xml"/>
  <Override PartName="/ppt/tags/tag28.xml" ContentType="application/vnd.openxmlformats-officedocument.presentationml.tags+xml"/>
  <Override PartName="/ppt/notesSlides/notesSlide46.xml" ContentType="application/vnd.openxmlformats-officedocument.presentationml.notesSlide+xml"/>
  <Override PartName="/ppt/tags/tag2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30.xml" ContentType="application/vnd.openxmlformats-officedocument.presentationml.tags+xml"/>
  <Override PartName="/ppt/notesSlides/notesSlide5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2" r:id="rId1"/>
    <p:sldMasterId id="2147483698" r:id="rId2"/>
  </p:sldMasterIdLst>
  <p:notesMasterIdLst>
    <p:notesMasterId r:id="rId79"/>
  </p:notesMasterIdLst>
  <p:handoutMasterIdLst>
    <p:handoutMasterId r:id="rId80"/>
  </p:handoutMasterIdLst>
  <p:sldIdLst>
    <p:sldId id="791" r:id="rId3"/>
    <p:sldId id="1141" r:id="rId4"/>
    <p:sldId id="1121" r:id="rId5"/>
    <p:sldId id="1118" r:id="rId6"/>
    <p:sldId id="1128" r:id="rId7"/>
    <p:sldId id="1111" r:id="rId8"/>
    <p:sldId id="1113" r:id="rId9"/>
    <p:sldId id="1110" r:id="rId10"/>
    <p:sldId id="1122" r:id="rId11"/>
    <p:sldId id="1117" r:id="rId12"/>
    <p:sldId id="1131" r:id="rId13"/>
    <p:sldId id="1119" r:id="rId14"/>
    <p:sldId id="1130" r:id="rId15"/>
    <p:sldId id="1123" r:id="rId16"/>
    <p:sldId id="1129" r:id="rId17"/>
    <p:sldId id="1125" r:id="rId18"/>
    <p:sldId id="1144" r:id="rId19"/>
    <p:sldId id="1145" r:id="rId20"/>
    <p:sldId id="1146" r:id="rId21"/>
    <p:sldId id="1147" r:id="rId22"/>
    <p:sldId id="1116" r:id="rId23"/>
    <p:sldId id="1143" r:id="rId24"/>
    <p:sldId id="1132" r:id="rId25"/>
    <p:sldId id="1137" r:id="rId26"/>
    <p:sldId id="1138" r:id="rId27"/>
    <p:sldId id="993" r:id="rId28"/>
    <p:sldId id="975" r:id="rId29"/>
    <p:sldId id="976" r:id="rId30"/>
    <p:sldId id="943" r:id="rId31"/>
    <p:sldId id="894" r:id="rId32"/>
    <p:sldId id="978" r:id="rId33"/>
    <p:sldId id="1020" r:id="rId34"/>
    <p:sldId id="979" r:id="rId35"/>
    <p:sldId id="991" r:id="rId36"/>
    <p:sldId id="1009" r:id="rId37"/>
    <p:sldId id="982" r:id="rId38"/>
    <p:sldId id="1005" r:id="rId39"/>
    <p:sldId id="1000" r:id="rId40"/>
    <p:sldId id="856" r:id="rId41"/>
    <p:sldId id="896" r:id="rId42"/>
    <p:sldId id="924" r:id="rId43"/>
    <p:sldId id="957" r:id="rId44"/>
    <p:sldId id="956" r:id="rId45"/>
    <p:sldId id="958" r:id="rId46"/>
    <p:sldId id="960" r:id="rId47"/>
    <p:sldId id="961" r:id="rId48"/>
    <p:sldId id="1091" r:id="rId49"/>
    <p:sldId id="962" r:id="rId50"/>
    <p:sldId id="970" r:id="rId51"/>
    <p:sldId id="1060" r:id="rId52"/>
    <p:sldId id="954" r:id="rId53"/>
    <p:sldId id="925" r:id="rId54"/>
    <p:sldId id="897" r:id="rId55"/>
    <p:sldId id="898" r:id="rId56"/>
    <p:sldId id="901" r:id="rId57"/>
    <p:sldId id="902" r:id="rId58"/>
    <p:sldId id="903" r:id="rId59"/>
    <p:sldId id="906" r:id="rId60"/>
    <p:sldId id="911" r:id="rId61"/>
    <p:sldId id="908" r:id="rId62"/>
    <p:sldId id="910" r:id="rId63"/>
    <p:sldId id="983" r:id="rId64"/>
    <p:sldId id="1017" r:id="rId65"/>
    <p:sldId id="1054" r:id="rId66"/>
    <p:sldId id="1019" r:id="rId67"/>
    <p:sldId id="1072" r:id="rId68"/>
    <p:sldId id="1084" r:id="rId69"/>
    <p:sldId id="1066" r:id="rId70"/>
    <p:sldId id="1073" r:id="rId71"/>
    <p:sldId id="973" r:id="rId72"/>
    <p:sldId id="1049" r:id="rId73"/>
    <p:sldId id="1051" r:id="rId74"/>
    <p:sldId id="1074" r:id="rId75"/>
    <p:sldId id="1052" r:id="rId76"/>
    <p:sldId id="1083" r:id="rId77"/>
    <p:sldId id="1098" r:id="rId78"/>
  </p:sldIdLst>
  <p:sldSz cx="12192000" cy="6858000"/>
  <p:notesSz cx="6934200" cy="9220200"/>
  <p:custDataLst>
    <p:tags r:id="rId8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A3486BBA-D2F5-48F3-8647-C185F3AA6B96}">
          <p14:sldIdLst>
            <p14:sldId id="791"/>
            <p14:sldId id="1141"/>
            <p14:sldId id="1121"/>
            <p14:sldId id="1118"/>
            <p14:sldId id="1128"/>
            <p14:sldId id="1111"/>
            <p14:sldId id="1113"/>
            <p14:sldId id="1110"/>
            <p14:sldId id="1122"/>
            <p14:sldId id="1117"/>
            <p14:sldId id="1131"/>
            <p14:sldId id="1119"/>
            <p14:sldId id="1130"/>
            <p14:sldId id="1123"/>
            <p14:sldId id="1129"/>
            <p14:sldId id="1125"/>
            <p14:sldId id="1144"/>
            <p14:sldId id="1145"/>
            <p14:sldId id="1146"/>
            <p14:sldId id="1147"/>
            <p14:sldId id="1116"/>
            <p14:sldId id="1143"/>
            <p14:sldId id="1132"/>
            <p14:sldId id="1137"/>
            <p14:sldId id="1138"/>
            <p14:sldId id="993"/>
            <p14:sldId id="975"/>
            <p14:sldId id="976"/>
            <p14:sldId id="943"/>
            <p14:sldId id="894"/>
            <p14:sldId id="978"/>
            <p14:sldId id="1020"/>
            <p14:sldId id="979"/>
            <p14:sldId id="991"/>
            <p14:sldId id="1009"/>
            <p14:sldId id="982"/>
            <p14:sldId id="1005"/>
            <p14:sldId id="1000"/>
            <p14:sldId id="856"/>
            <p14:sldId id="896"/>
            <p14:sldId id="924"/>
            <p14:sldId id="957"/>
            <p14:sldId id="956"/>
            <p14:sldId id="958"/>
            <p14:sldId id="960"/>
            <p14:sldId id="961"/>
            <p14:sldId id="1091"/>
            <p14:sldId id="962"/>
            <p14:sldId id="970"/>
            <p14:sldId id="1060"/>
            <p14:sldId id="954"/>
            <p14:sldId id="925"/>
            <p14:sldId id="897"/>
            <p14:sldId id="898"/>
            <p14:sldId id="901"/>
            <p14:sldId id="902"/>
            <p14:sldId id="903"/>
            <p14:sldId id="906"/>
            <p14:sldId id="911"/>
            <p14:sldId id="908"/>
            <p14:sldId id="910"/>
            <p14:sldId id="983"/>
            <p14:sldId id="1017"/>
            <p14:sldId id="1054"/>
            <p14:sldId id="1019"/>
            <p14:sldId id="1072"/>
            <p14:sldId id="1084"/>
            <p14:sldId id="1066"/>
            <p14:sldId id="1073"/>
            <p14:sldId id="973"/>
            <p14:sldId id="1049"/>
            <p14:sldId id="1051"/>
            <p14:sldId id="1074"/>
            <p14:sldId id="1052"/>
            <p14:sldId id="1083"/>
            <p14:sldId id="1098"/>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904">
          <p15:clr>
            <a:srgbClr val="A4A3A4"/>
          </p15:clr>
        </p15:guide>
        <p15:guide id="2" pos="218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amit Tannu" initials="ST" lastIdx="1" clrIdx="0">
    <p:extLst/>
  </p:cmAuthor>
  <p:cmAuthor id="2" name="Tannu, Swamit S" initials="TSS"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948A54"/>
    <a:srgbClr val="C0504D"/>
    <a:srgbClr val="4F81BD"/>
    <a:srgbClr val="000032"/>
    <a:srgbClr val="07121F"/>
    <a:srgbClr val="0F2239"/>
    <a:srgbClr val="0F2B3D"/>
    <a:srgbClr val="10243C"/>
    <a:srgbClr val="163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25" autoAdjust="0"/>
    <p:restoredTop sz="66557" autoAdjust="0"/>
  </p:normalViewPr>
  <p:slideViewPr>
    <p:cSldViewPr snapToGrid="0">
      <p:cViewPr>
        <p:scale>
          <a:sx n="47" d="100"/>
          <a:sy n="47" d="100"/>
        </p:scale>
        <p:origin x="-2000" y="-50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8091"/>
    </p:cViewPr>
  </p:sorterViewPr>
  <p:notesViewPr>
    <p:cSldViewPr snapToGrid="0">
      <p:cViewPr varScale="1">
        <p:scale>
          <a:sx n="57" d="100"/>
          <a:sy n="57" d="100"/>
        </p:scale>
        <p:origin x="-1166" y="-86"/>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tags" Target="tags/tag1.xml"/><Relationship Id="rId83" Type="http://schemas.openxmlformats.org/officeDocument/2006/relationships/commentAuthors" Target="commentAuthors.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microsoft.com/office/2011/relationships/chartStyle" Target="style1.xml"/><Relationship Id="rId4" Type="http://schemas.microsoft.com/office/2011/relationships/chartColorStyle" Target="colors1.xml"/><Relationship Id="rId1" Type="http://schemas.openxmlformats.org/officeDocument/2006/relationships/oleObject" Target="file:///C:\Users\swami\Downloads\ColdDRAM_Min_Operational_Temp.xlsx" TargetMode="External"/><Relationship Id="rId2"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spPr>
            <a:solidFill>
              <a:schemeClr val="accent3">
                <a:alpha val="70000"/>
              </a:schemeClr>
            </a:solidFill>
            <a:ln>
              <a:noFill/>
            </a:ln>
            <a:effectLst/>
          </c:spPr>
          <c:invertIfNegative val="0"/>
          <c:dLbls>
            <c:delete val="1"/>
          </c:dLbls>
          <c:cat>
            <c:strRef>
              <c:f>'[Chart in Microsoft PowerPoint]Sheet1'!$A$2:$A$8</c:f>
              <c:strCache>
                <c:ptCount val="7"/>
                <c:pt idx="0">
                  <c:v>BWT</c:v>
                </c:pt>
                <c:pt idx="1">
                  <c:v>BF</c:v>
                </c:pt>
                <c:pt idx="2">
                  <c:v>GSE</c:v>
                </c:pt>
                <c:pt idx="3">
                  <c:v>QLS</c:v>
                </c:pt>
                <c:pt idx="4">
                  <c:v>SHOR</c:v>
                </c:pt>
                <c:pt idx="5">
                  <c:v>TFP</c:v>
                </c:pt>
                <c:pt idx="6">
                  <c:v>GMEAN</c:v>
                </c:pt>
              </c:strCache>
            </c:strRef>
          </c:cat>
          <c:val>
            <c:numRef>
              <c:f>'[Chart in Microsoft PowerPoint]Sheet1'!$B$2:$B$8</c:f>
              <c:numCache>
                <c:formatCode>General</c:formatCode>
                <c:ptCount val="7"/>
                <c:pt idx="0">
                  <c:v>4.9</c:v>
                </c:pt>
                <c:pt idx="1">
                  <c:v>7.1</c:v>
                </c:pt>
                <c:pt idx="2">
                  <c:v>5.2</c:v>
                </c:pt>
                <c:pt idx="3">
                  <c:v>6.0</c:v>
                </c:pt>
                <c:pt idx="4">
                  <c:v>4.0</c:v>
                </c:pt>
                <c:pt idx="5">
                  <c:v>9.1</c:v>
                </c:pt>
                <c:pt idx="6">
                  <c:v>7.2</c:v>
                </c:pt>
              </c:numCache>
            </c:numRef>
          </c:val>
          <c:extLst xmlns:c16r2="http://schemas.microsoft.com/office/drawing/2015/06/chart">
            <c:ext xmlns:c16="http://schemas.microsoft.com/office/drawing/2014/chart" uri="{C3380CC4-5D6E-409C-BE32-E72D297353CC}">
              <c16:uniqueId val="{00000000-196B-4FDC-8ED1-00A0763D2443}"/>
            </c:ext>
          </c:extLst>
        </c:ser>
        <c:dLbls>
          <c:dLblPos val="inEnd"/>
          <c:showLegendKey val="0"/>
          <c:showVal val="1"/>
          <c:showCatName val="0"/>
          <c:showSerName val="0"/>
          <c:showPercent val="0"/>
          <c:showBubbleSize val="0"/>
        </c:dLbls>
        <c:gapWidth val="80"/>
        <c:overlap val="25"/>
        <c:axId val="2130900808"/>
        <c:axId val="2130904440"/>
      </c:barChart>
      <c:catAx>
        <c:axId val="2130900808"/>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cap="none" spc="20" normalizeH="0" baseline="0">
                <a:solidFill>
                  <a:schemeClr val="tx1">
                    <a:lumMod val="65000"/>
                    <a:lumOff val="35000"/>
                  </a:schemeClr>
                </a:solidFill>
                <a:latin typeface="+mn-lt"/>
                <a:ea typeface="+mn-ea"/>
                <a:cs typeface="+mn-cs"/>
              </a:defRPr>
            </a:pPr>
            <a:endParaRPr lang="en-US"/>
          </a:p>
        </c:txPr>
        <c:crossAx val="2130904440"/>
        <c:crosses val="autoZero"/>
        <c:auto val="1"/>
        <c:lblAlgn val="ctr"/>
        <c:lblOffset val="100"/>
        <c:noMultiLvlLbl val="0"/>
      </c:catAx>
      <c:valAx>
        <c:axId val="2130904440"/>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2130900808"/>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85226367956378"/>
          <c:y val="0.153934358974359"/>
          <c:w val="0.922714555551088"/>
          <c:h val="0.755792820512821"/>
        </c:manualLayout>
      </c:layout>
      <c:scatterChart>
        <c:scatterStyle val="lineMarker"/>
        <c:varyColors val="0"/>
        <c:ser>
          <c:idx val="0"/>
          <c:order val="0"/>
          <c:spPr>
            <a:ln w="19050" cap="sq">
              <a:solidFill>
                <a:schemeClr val="accent5"/>
              </a:solidFill>
              <a:round/>
            </a:ln>
            <a:effectLst/>
          </c:spPr>
          <c:marker>
            <c:symbol val="circle"/>
            <c:size val="5"/>
            <c:spPr>
              <a:solidFill>
                <a:schemeClr val="accent1"/>
              </a:solidFill>
              <a:ln w="9525">
                <a:solidFill>
                  <a:schemeClr val="accent1"/>
                </a:solidFill>
              </a:ln>
              <a:effectLst/>
            </c:spPr>
          </c:marker>
          <c:yVal>
            <c:numRef>
              <c:f>[ColdDRAM_Min_Operational_Temp.xlsx]Sheet2!$B$76:$B$131</c:f>
              <c:numCache>
                <c:formatCode>General</c:formatCode>
                <c:ptCount val="56"/>
                <c:pt idx="0">
                  <c:v>80.0</c:v>
                </c:pt>
                <c:pt idx="1">
                  <c:v>80.0</c:v>
                </c:pt>
                <c:pt idx="2">
                  <c:v>80.0</c:v>
                </c:pt>
                <c:pt idx="3">
                  <c:v>80.0</c:v>
                </c:pt>
                <c:pt idx="4">
                  <c:v>80.0</c:v>
                </c:pt>
                <c:pt idx="5">
                  <c:v>80.0</c:v>
                </c:pt>
                <c:pt idx="6">
                  <c:v>80.0</c:v>
                </c:pt>
                <c:pt idx="7">
                  <c:v>80.0</c:v>
                </c:pt>
                <c:pt idx="8">
                  <c:v>80.0</c:v>
                </c:pt>
                <c:pt idx="9">
                  <c:v>80.0</c:v>
                </c:pt>
                <c:pt idx="10">
                  <c:v>81.0</c:v>
                </c:pt>
                <c:pt idx="11">
                  <c:v>87.0</c:v>
                </c:pt>
                <c:pt idx="12">
                  <c:v>94.0</c:v>
                </c:pt>
                <c:pt idx="13">
                  <c:v>98.0</c:v>
                </c:pt>
                <c:pt idx="14">
                  <c:v>99.0</c:v>
                </c:pt>
                <c:pt idx="15">
                  <c:v>100.0</c:v>
                </c:pt>
                <c:pt idx="16">
                  <c:v>101.0</c:v>
                </c:pt>
                <c:pt idx="17">
                  <c:v>103.0</c:v>
                </c:pt>
                <c:pt idx="18">
                  <c:v>104.0</c:v>
                </c:pt>
                <c:pt idx="19">
                  <c:v>107.0</c:v>
                </c:pt>
                <c:pt idx="20">
                  <c:v>107.0</c:v>
                </c:pt>
                <c:pt idx="21">
                  <c:v>109.0</c:v>
                </c:pt>
                <c:pt idx="22">
                  <c:v>112.0</c:v>
                </c:pt>
                <c:pt idx="23">
                  <c:v>112.0</c:v>
                </c:pt>
                <c:pt idx="24">
                  <c:v>112.0</c:v>
                </c:pt>
                <c:pt idx="25">
                  <c:v>113.0</c:v>
                </c:pt>
                <c:pt idx="26">
                  <c:v>113.0</c:v>
                </c:pt>
                <c:pt idx="27">
                  <c:v>113.0</c:v>
                </c:pt>
                <c:pt idx="28">
                  <c:v>114.0</c:v>
                </c:pt>
                <c:pt idx="29">
                  <c:v>116.0</c:v>
                </c:pt>
                <c:pt idx="30">
                  <c:v>116.0</c:v>
                </c:pt>
                <c:pt idx="31">
                  <c:v>116.0</c:v>
                </c:pt>
                <c:pt idx="32">
                  <c:v>117.0</c:v>
                </c:pt>
                <c:pt idx="33">
                  <c:v>119.0</c:v>
                </c:pt>
                <c:pt idx="34">
                  <c:v>119.0</c:v>
                </c:pt>
                <c:pt idx="35">
                  <c:v>120.0</c:v>
                </c:pt>
                <c:pt idx="36">
                  <c:v>120.0</c:v>
                </c:pt>
                <c:pt idx="37">
                  <c:v>121.0</c:v>
                </c:pt>
                <c:pt idx="38">
                  <c:v>121.0</c:v>
                </c:pt>
                <c:pt idx="39">
                  <c:v>121.0</c:v>
                </c:pt>
                <c:pt idx="40">
                  <c:v>123.0</c:v>
                </c:pt>
                <c:pt idx="41">
                  <c:v>123.0</c:v>
                </c:pt>
                <c:pt idx="42">
                  <c:v>123.0</c:v>
                </c:pt>
                <c:pt idx="43">
                  <c:v>123.0</c:v>
                </c:pt>
                <c:pt idx="44">
                  <c:v>125.0</c:v>
                </c:pt>
                <c:pt idx="45">
                  <c:v>126.0</c:v>
                </c:pt>
                <c:pt idx="46">
                  <c:v>129.0</c:v>
                </c:pt>
                <c:pt idx="47">
                  <c:v>130.0</c:v>
                </c:pt>
                <c:pt idx="48">
                  <c:v>132.0</c:v>
                </c:pt>
                <c:pt idx="49">
                  <c:v>132.0</c:v>
                </c:pt>
                <c:pt idx="50">
                  <c:v>132.0</c:v>
                </c:pt>
                <c:pt idx="51">
                  <c:v>135.0</c:v>
                </c:pt>
                <c:pt idx="52">
                  <c:v>137.0</c:v>
                </c:pt>
                <c:pt idx="53">
                  <c:v>138.0</c:v>
                </c:pt>
                <c:pt idx="54">
                  <c:v>153.0</c:v>
                </c:pt>
                <c:pt idx="55">
                  <c:v>162.0</c:v>
                </c:pt>
              </c:numCache>
            </c:numRef>
          </c:yVal>
          <c:smooth val="0"/>
          <c:extLst xmlns:c16r2="http://schemas.microsoft.com/office/drawing/2015/06/chart">
            <c:ext xmlns:c16="http://schemas.microsoft.com/office/drawing/2014/chart" uri="{C3380CC4-5D6E-409C-BE32-E72D297353CC}">
              <c16:uniqueId val="{00000000-DCD3-4EE1-AE6F-BDB115F88CB2}"/>
            </c:ext>
          </c:extLst>
        </c:ser>
        <c:dLbls>
          <c:showLegendKey val="0"/>
          <c:showVal val="0"/>
          <c:showCatName val="0"/>
          <c:showSerName val="0"/>
          <c:showPercent val="0"/>
          <c:showBubbleSize val="0"/>
        </c:dLbls>
        <c:axId val="-1960499816"/>
        <c:axId val="-1960509352"/>
      </c:scatterChart>
      <c:valAx>
        <c:axId val="-1960499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60509352"/>
        <c:crosses val="autoZero"/>
        <c:crossBetween val="midCat"/>
      </c:valAx>
      <c:valAx>
        <c:axId val="-1960509352"/>
        <c:scaling>
          <c:orientation val="minMax"/>
          <c:min val="7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60499816"/>
        <c:crossesAt val="0.0"/>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Faults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0602-4404-9D59-97FDFCACC8FC}"/>
              </c:ext>
            </c:extLst>
          </c:dPt>
          <c:dPt>
            <c:idx val="1"/>
            <c:bubble3D val="0"/>
            <c:explosion val="49"/>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0602-4404-9D59-97FDFCACC8FC}"/>
              </c:ext>
            </c:extLst>
          </c:dPt>
          <c:dPt>
            <c:idx val="2"/>
            <c:bubble3D val="0"/>
            <c:spPr>
              <a:solidFill>
                <a:schemeClr val="accent3"/>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5-0602-4404-9D59-97FDFCACC8FC}"/>
              </c:ext>
            </c:extLst>
          </c:dPt>
          <c:dPt>
            <c:idx val="3"/>
            <c:bubble3D val="0"/>
            <c:spPr>
              <a:solidFill>
                <a:schemeClr val="accent4"/>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7-0602-4404-9D59-97FDFCACC8FC}"/>
              </c:ext>
            </c:extLst>
          </c:dPt>
          <c:dPt>
            <c:idx val="4"/>
            <c:bubble3D val="0"/>
            <c:spPr>
              <a:solidFill>
                <a:schemeClr val="accent5"/>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9-7491-46BA-BA6D-7E1E4E9F35AA}"/>
              </c:ext>
            </c:extLst>
          </c:dPt>
          <c:dLbls>
            <c:delete val="1"/>
          </c:dLbls>
          <c:cat>
            <c:strRef>
              <c:f>Sheet1!$A$2:$A$3</c:f>
              <c:strCache>
                <c:ptCount val="2"/>
                <c:pt idx="0">
                  <c:v>Functional Chips</c:v>
                </c:pt>
                <c:pt idx="1">
                  <c:v>Faulty Chip</c:v>
                </c:pt>
              </c:strCache>
            </c:strRef>
          </c:cat>
          <c:val>
            <c:numRef>
              <c:f>Sheet1!$B$2:$B$3</c:f>
              <c:numCache>
                <c:formatCode>General</c:formatCode>
                <c:ptCount val="2"/>
                <c:pt idx="0">
                  <c:v>690.0</c:v>
                </c:pt>
                <c:pt idx="1">
                  <c:v>60.0</c:v>
                </c:pt>
              </c:numCache>
            </c:numRef>
          </c:val>
          <c:extLst xmlns:c16r2="http://schemas.microsoft.com/office/drawing/2015/06/chart">
            <c:ext xmlns:c16="http://schemas.microsoft.com/office/drawing/2014/chart" uri="{C3380CC4-5D6E-409C-BE32-E72D297353CC}">
              <c16:uniqueId val="{00000008-0602-4404-9D59-97FDFCACC8FC}"/>
            </c:ext>
          </c:extLst>
        </c:ser>
        <c:dLbls>
          <c:dLblPos val="ctr"/>
          <c:showLegendKey val="0"/>
          <c:showVal val="0"/>
          <c:showCatName val="0"/>
          <c:showSerName val="0"/>
          <c:showPercent val="1"/>
          <c:showBubbleSize val="0"/>
          <c:showLeaderLines val="1"/>
        </c:dLbls>
      </c:pie3D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dk1">
                    <a:lumMod val="75000"/>
                    <a:lumOff val="2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dk1">
                    <a:lumMod val="75000"/>
                    <a:lumOff val="25000"/>
                  </a:schemeClr>
                </a:solidFill>
                <a:latin typeface="+mn-lt"/>
                <a:ea typeface="+mn-ea"/>
                <a:cs typeface="+mn-cs"/>
              </a:defRPr>
            </a:pPr>
            <a:endParaRPr lang="en-US"/>
          </a:p>
        </c:txPr>
      </c:legendEntry>
      <c:layout>
        <c:manualLayout>
          <c:xMode val="edge"/>
          <c:yMode val="edge"/>
          <c:x val="0.612651656824147"/>
          <c:y val="0.237855498430177"/>
          <c:w val="0.255056676509186"/>
          <c:h val="0.29081499859343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2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0.33352</cdr:x>
      <cdr:y>0.3192</cdr:y>
    </cdr:from>
    <cdr:to>
      <cdr:x>0.42383</cdr:x>
      <cdr:y>0.43988</cdr:y>
    </cdr:to>
    <cdr:sp macro="" textlink="">
      <cdr:nvSpPr>
        <cdr:cNvPr id="2" name="TextBox 13">
          <a:extLst xmlns:a="http://schemas.openxmlformats.org/drawingml/2006/main">
            <a:ext uri="{FF2B5EF4-FFF2-40B4-BE49-F238E27FC236}">
              <a16:creationId xmlns:a16="http://schemas.microsoft.com/office/drawing/2014/main" xmlns="" id="{7A7195D4-D021-4755-B0E7-21806729E1FC}"/>
            </a:ext>
          </a:extLst>
        </cdr:cNvPr>
        <cdr:cNvSpPr txBox="1"/>
      </cdr:nvSpPr>
      <cdr:spPr>
        <a:xfrm xmlns:a="http://schemas.openxmlformats.org/drawingml/2006/main">
          <a:off x="3393139" y="1383912"/>
          <a:ext cx="918841" cy="523220"/>
        </a:xfrm>
        <a:prstGeom xmlns:a="http://schemas.openxmlformats.org/drawingml/2006/main" prst="rect">
          <a:avLst/>
        </a:prstGeom>
        <a:solidFill xmlns:a="http://schemas.openxmlformats.org/drawingml/2006/main">
          <a:schemeClr val="bg1"/>
        </a:solidFill>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xmlns:a="http://schemas.openxmlformats.org/drawingml/2006/main">
          <a:r>
            <a:rPr lang="en-US" sz="2800" b="1" dirty="0"/>
            <a:t>10</a:t>
          </a:r>
          <a:r>
            <a:rPr lang="en-US" sz="2800" b="1" baseline="30000" dirty="0"/>
            <a:t>4</a:t>
          </a:r>
          <a:r>
            <a:rPr lang="en-US" sz="2800" b="1" dirty="0"/>
            <a:t>x</a:t>
          </a:r>
        </a:p>
      </cdr:txBody>
    </cdr:sp>
  </cdr:relSizeAnchor>
  <cdr:relSizeAnchor xmlns:cdr="http://schemas.openxmlformats.org/drawingml/2006/chartDrawing">
    <cdr:from>
      <cdr:x>0.46775</cdr:x>
      <cdr:y>0.25886</cdr:y>
    </cdr:from>
    <cdr:to>
      <cdr:x>0.55003</cdr:x>
      <cdr:y>0.37954</cdr:y>
    </cdr:to>
    <cdr:sp macro="" textlink="">
      <cdr:nvSpPr>
        <cdr:cNvPr id="3" name="TextBox 13">
          <a:extLst xmlns:a="http://schemas.openxmlformats.org/drawingml/2006/main">
            <a:ext uri="{FF2B5EF4-FFF2-40B4-BE49-F238E27FC236}">
              <a16:creationId xmlns:a16="http://schemas.microsoft.com/office/drawing/2014/main" xmlns="" id="{B83EBE80-B92F-4529-976E-AC29C2DCB040}"/>
            </a:ext>
          </a:extLst>
        </cdr:cNvPr>
        <cdr:cNvSpPr txBox="1"/>
      </cdr:nvSpPr>
      <cdr:spPr>
        <a:xfrm xmlns:a="http://schemas.openxmlformats.org/drawingml/2006/main">
          <a:off x="4758734" y="1122302"/>
          <a:ext cx="837089" cy="523220"/>
        </a:xfrm>
        <a:prstGeom xmlns:a="http://schemas.openxmlformats.org/drawingml/2006/main" prst="rect">
          <a:avLst/>
        </a:prstGeom>
        <a:solidFill xmlns:a="http://schemas.openxmlformats.org/drawingml/2006/main">
          <a:schemeClr val="bg1"/>
        </a:solidFill>
      </cdr:spPr>
      <cdr:txBody>
        <a:bodyPr xmlns:a="http://schemas.openxmlformats.org/drawingml/2006/main" wrap="non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a:t>10</a:t>
          </a:r>
          <a:r>
            <a:rPr lang="en-US" sz="2800" b="1" baseline="30000" dirty="0"/>
            <a:t>5</a:t>
          </a:r>
          <a:r>
            <a:rPr lang="en-US" sz="2800" b="1" dirty="0"/>
            <a:t>x</a:t>
          </a:r>
        </a:p>
      </cdr:txBody>
    </cdr:sp>
  </cdr:relSizeAnchor>
  <cdr:relSizeAnchor xmlns:cdr="http://schemas.openxmlformats.org/drawingml/2006/chartDrawing">
    <cdr:from>
      <cdr:x>0.60179</cdr:x>
      <cdr:y>0.42327</cdr:y>
    </cdr:from>
    <cdr:to>
      <cdr:x>0.68407</cdr:x>
      <cdr:y>0.54395</cdr:y>
    </cdr:to>
    <cdr:sp macro="" textlink="">
      <cdr:nvSpPr>
        <cdr:cNvPr id="4" name="TextBox 13">
          <a:extLst xmlns:a="http://schemas.openxmlformats.org/drawingml/2006/main">
            <a:ext uri="{FF2B5EF4-FFF2-40B4-BE49-F238E27FC236}">
              <a16:creationId xmlns:a16="http://schemas.microsoft.com/office/drawing/2014/main" xmlns="" id="{2263F5D7-8595-47E6-90CE-F979671F8E80}"/>
            </a:ext>
          </a:extLst>
        </cdr:cNvPr>
        <cdr:cNvSpPr txBox="1"/>
      </cdr:nvSpPr>
      <cdr:spPr>
        <a:xfrm xmlns:a="http://schemas.openxmlformats.org/drawingml/2006/main">
          <a:off x="6122461" y="1835100"/>
          <a:ext cx="837089" cy="523220"/>
        </a:xfrm>
        <a:prstGeom xmlns:a="http://schemas.openxmlformats.org/drawingml/2006/main" prst="rect">
          <a:avLst/>
        </a:prstGeom>
        <a:solidFill xmlns:a="http://schemas.openxmlformats.org/drawingml/2006/main">
          <a:schemeClr val="bg1"/>
        </a:solidFill>
      </cdr:spPr>
      <cdr:txBody>
        <a:bodyPr xmlns:a="http://schemas.openxmlformats.org/drawingml/2006/main" wrap="non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a:t>10</a:t>
          </a:r>
          <a:r>
            <a:rPr lang="en-US" sz="2800" b="1" baseline="30000" dirty="0"/>
            <a:t>4</a:t>
          </a:r>
          <a:r>
            <a:rPr lang="en-US" sz="2800" b="1" dirty="0"/>
            <a:t>x</a:t>
          </a:r>
        </a:p>
      </cdr:txBody>
    </cdr:sp>
  </cdr:relSizeAnchor>
</c:userShapes>
</file>

<file path=ppt/drawings/drawing2.xml><?xml version="1.0" encoding="utf-8"?>
<c:userShapes xmlns:c="http://schemas.openxmlformats.org/drawingml/2006/chart">
  <cdr:relSizeAnchor xmlns:cdr="http://schemas.openxmlformats.org/drawingml/2006/chartDrawing">
    <cdr:from>
      <cdr:x>0.05373</cdr:x>
      <cdr:y>0.1841</cdr:y>
    </cdr:from>
    <cdr:to>
      <cdr:x>0.97979</cdr:x>
      <cdr:y>0.89686</cdr:y>
    </cdr:to>
    <cdr:grpSp>
      <cdr:nvGrpSpPr>
        <cdr:cNvPr id="6" name="Group 5">
          <a:extLst xmlns:a="http://schemas.openxmlformats.org/drawingml/2006/main">
            <a:ext uri="{FF2B5EF4-FFF2-40B4-BE49-F238E27FC236}">
              <a16:creationId xmlns:a16="http://schemas.microsoft.com/office/drawing/2014/main" xmlns="" id="{781D9CF5-8D22-4E07-96BD-E1AEC89BC04A}"/>
            </a:ext>
          </a:extLst>
        </cdr:cNvPr>
        <cdr:cNvGrpSpPr/>
      </cdr:nvGrpSpPr>
      <cdr:grpSpPr>
        <a:xfrm xmlns:a="http://schemas.openxmlformats.org/drawingml/2006/main">
          <a:off x="571987" y="807739"/>
          <a:ext cx="9858454" cy="3127234"/>
          <a:chOff x="574623" y="880669"/>
          <a:chExt cx="9968459" cy="3293442"/>
        </a:xfrm>
      </cdr:grpSpPr>
      <cdr:sp macro="" textlink="">
        <cdr:nvSpPr>
          <cdr:cNvPr id="2" name="Rectangle 1"/>
          <cdr:cNvSpPr/>
        </cdr:nvSpPr>
        <cdr:spPr>
          <a:xfrm xmlns:a="http://schemas.openxmlformats.org/drawingml/2006/main">
            <a:off x="574623" y="3443986"/>
            <a:ext cx="2121107" cy="719528"/>
          </a:xfrm>
          <a:prstGeom xmlns:a="http://schemas.openxmlformats.org/drawingml/2006/main" prst="rect">
            <a:avLst/>
          </a:prstGeom>
          <a:solidFill xmlns:a="http://schemas.openxmlformats.org/drawingml/2006/main">
            <a:srgbClr val="669900">
              <a:alpha val="47000"/>
            </a:srgbClr>
          </a:solidFill>
          <a:ln xmlns:a="http://schemas.openxmlformats.org/drawingml/2006/main" w="28575">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3200" dirty="0">
                <a:solidFill>
                  <a:schemeClr val="tx1"/>
                </a:solidFill>
              </a:rPr>
              <a:t>      </a:t>
            </a:r>
            <a:r>
              <a:rPr lang="en-US" sz="4000" dirty="0">
                <a:solidFill>
                  <a:schemeClr val="tx1"/>
                </a:solidFill>
              </a:rPr>
              <a:t>18%</a:t>
            </a:r>
            <a:endParaRPr lang="en-US" sz="3200" dirty="0">
              <a:solidFill>
                <a:schemeClr val="tx1"/>
              </a:solidFill>
            </a:endParaRPr>
          </a:p>
        </cdr:txBody>
      </cdr:sp>
      <cdr:sp macro="" textlink="">
        <cdr:nvSpPr>
          <cdr:cNvPr id="3" name="Rectangle 2"/>
          <cdr:cNvSpPr/>
        </cdr:nvSpPr>
        <cdr:spPr>
          <a:xfrm xmlns:a="http://schemas.openxmlformats.org/drawingml/2006/main">
            <a:off x="2694067" y="2379685"/>
            <a:ext cx="2947231" cy="1781102"/>
          </a:xfrm>
          <a:prstGeom xmlns:a="http://schemas.openxmlformats.org/drawingml/2006/main" prst="rect">
            <a:avLst/>
          </a:prstGeom>
          <a:solidFill xmlns:a="http://schemas.openxmlformats.org/drawingml/2006/main">
            <a:srgbClr val="669900">
              <a:alpha val="47000"/>
            </a:srgbClr>
          </a:solidFill>
          <a:ln xmlns:a="http://schemas.openxmlformats.org/drawingml/2006/main" w="28575">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sz="3200" dirty="0">
              <a:solidFill>
                <a:schemeClr val="tx1"/>
              </a:solidFill>
            </a:endParaRPr>
          </a:p>
          <a:p xmlns:a="http://schemas.openxmlformats.org/drawingml/2006/main">
            <a:r>
              <a:rPr lang="en-US" sz="3200" dirty="0">
                <a:solidFill>
                  <a:schemeClr val="tx1"/>
                </a:solidFill>
              </a:rPr>
              <a:t>	 </a:t>
            </a:r>
            <a:r>
              <a:rPr lang="en-US" sz="4000" dirty="0">
                <a:solidFill>
                  <a:schemeClr val="tx1"/>
                </a:solidFill>
              </a:rPr>
              <a:t>55%</a:t>
            </a:r>
            <a:endParaRPr lang="en-US" sz="3200" dirty="0">
              <a:solidFill>
                <a:schemeClr val="tx1"/>
              </a:solidFill>
            </a:endParaRPr>
          </a:p>
        </cdr:txBody>
      </cdr:sp>
      <cdr:sp macro="" textlink="">
        <cdr:nvSpPr>
          <cdr:cNvPr id="4" name="Rectangle 3"/>
          <cdr:cNvSpPr/>
        </cdr:nvSpPr>
        <cdr:spPr>
          <a:xfrm xmlns:a="http://schemas.openxmlformats.org/drawingml/2006/main">
            <a:off x="9208955" y="880669"/>
            <a:ext cx="1334127" cy="3293442"/>
          </a:xfrm>
          <a:prstGeom xmlns:a="http://schemas.openxmlformats.org/drawingml/2006/main" prst="rect">
            <a:avLst/>
          </a:prstGeom>
          <a:solidFill xmlns:a="http://schemas.openxmlformats.org/drawingml/2006/main">
            <a:srgbClr val="669900">
              <a:alpha val="47000"/>
            </a:srgbClr>
          </a:solidFill>
          <a:ln xmlns:a="http://schemas.openxmlformats.org/drawingml/2006/main" w="28575">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4000" dirty="0">
                <a:solidFill>
                  <a:schemeClr val="tx1"/>
                </a:solidFill>
              </a:rPr>
              <a:t>100%</a:t>
            </a:r>
          </a:p>
        </cdr:txBody>
      </cdr:sp>
      <cdr:sp macro="" textlink="">
        <cdr:nvSpPr>
          <cdr:cNvPr id="5" name="Rectangle 4"/>
          <cdr:cNvSpPr/>
        </cdr:nvSpPr>
        <cdr:spPr>
          <a:xfrm xmlns:a="http://schemas.openxmlformats.org/drawingml/2006/main">
            <a:off x="5637968" y="1937475"/>
            <a:ext cx="3570989" cy="2236636"/>
          </a:xfrm>
          <a:prstGeom xmlns:a="http://schemas.openxmlformats.org/drawingml/2006/main" prst="rect">
            <a:avLst/>
          </a:prstGeom>
          <a:solidFill xmlns:a="http://schemas.openxmlformats.org/drawingml/2006/main">
            <a:srgbClr val="669900">
              <a:alpha val="47000"/>
            </a:srgbClr>
          </a:solidFill>
          <a:ln xmlns:a="http://schemas.openxmlformats.org/drawingml/2006/main" w="28575">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sz="4000" dirty="0">
              <a:solidFill>
                <a:schemeClr val="tx1"/>
              </a:solidFill>
            </a:endParaRPr>
          </a:p>
          <a:p xmlns:a="http://schemas.openxmlformats.org/drawingml/2006/main">
            <a:r>
              <a:rPr lang="en-US" sz="4000" dirty="0">
                <a:solidFill>
                  <a:schemeClr val="tx1"/>
                </a:solidFill>
              </a:rPr>
              <a:t>	    90%</a:t>
            </a:r>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05138" cy="460374"/>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27475" y="2"/>
            <a:ext cx="3005138" cy="460374"/>
          </a:xfrm>
          <a:prstGeom prst="rect">
            <a:avLst/>
          </a:prstGeom>
        </p:spPr>
        <p:txBody>
          <a:bodyPr vert="horz" lIns="91440" tIns="45720" rIns="91440" bIns="45720" rtlCol="0"/>
          <a:lstStyle>
            <a:lvl1pPr algn="r">
              <a:defRPr sz="1200"/>
            </a:lvl1pPr>
          </a:lstStyle>
          <a:p>
            <a:pPr>
              <a:defRPr/>
            </a:pPr>
            <a:fld id="{DEA9CD39-8413-4B8C-A3D2-DE39318C419E}" type="datetimeFigureOut">
              <a:rPr lang="en-US"/>
              <a:pPr>
                <a:defRPr/>
              </a:pPr>
              <a:t>10/25/18</a:t>
            </a:fld>
            <a:endParaRPr lang="en-US"/>
          </a:p>
        </p:txBody>
      </p:sp>
      <p:sp>
        <p:nvSpPr>
          <p:cNvPr id="4" name="Footer Placeholder 3"/>
          <p:cNvSpPr>
            <a:spLocks noGrp="1"/>
          </p:cNvSpPr>
          <p:nvPr>
            <p:ph type="ftr" sz="quarter" idx="2"/>
          </p:nvPr>
        </p:nvSpPr>
        <p:spPr>
          <a:xfrm>
            <a:off x="0" y="8758239"/>
            <a:ext cx="3005138" cy="460374"/>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27475" y="8758239"/>
            <a:ext cx="3005138" cy="460374"/>
          </a:xfrm>
          <a:prstGeom prst="rect">
            <a:avLst/>
          </a:prstGeom>
        </p:spPr>
        <p:txBody>
          <a:bodyPr vert="horz" lIns="91440" tIns="45720" rIns="91440" bIns="45720" rtlCol="0" anchor="b"/>
          <a:lstStyle>
            <a:lvl1pPr algn="r">
              <a:defRPr sz="1200"/>
            </a:lvl1pPr>
          </a:lstStyle>
          <a:p>
            <a:pPr>
              <a:defRPr/>
            </a:pPr>
            <a:fld id="{65742ED9-F266-46B2-9757-D6D85BD40A3C}" type="slidenum">
              <a:rPr lang="en-US"/>
              <a:pPr>
                <a:defRPr/>
              </a:pPr>
              <a:t>‹#›</a:t>
            </a:fld>
            <a:endParaRPr lang="en-US"/>
          </a:p>
        </p:txBody>
      </p:sp>
    </p:spTree>
    <p:extLst>
      <p:ext uri="{BB962C8B-B14F-4D97-AF65-F5344CB8AC3E}">
        <p14:creationId xmlns:p14="http://schemas.microsoft.com/office/powerpoint/2010/main" val="5763624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05138" cy="460374"/>
          </a:xfrm>
          <a:prstGeom prst="rect">
            <a:avLst/>
          </a:prstGeom>
        </p:spPr>
        <p:txBody>
          <a:bodyPr vert="horz" lIns="92309" tIns="46154" rIns="92309" bIns="46154"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27475" y="2"/>
            <a:ext cx="3005138" cy="460374"/>
          </a:xfrm>
          <a:prstGeom prst="rect">
            <a:avLst/>
          </a:prstGeom>
        </p:spPr>
        <p:txBody>
          <a:bodyPr vert="horz" lIns="92309" tIns="46154" rIns="92309" bIns="46154" rtlCol="0"/>
          <a:lstStyle>
            <a:lvl1pPr algn="r" fontAlgn="auto">
              <a:spcBef>
                <a:spcPts val="0"/>
              </a:spcBef>
              <a:spcAft>
                <a:spcPts val="0"/>
              </a:spcAft>
              <a:defRPr sz="1200">
                <a:latin typeface="+mn-lt"/>
              </a:defRPr>
            </a:lvl1pPr>
          </a:lstStyle>
          <a:p>
            <a:pPr>
              <a:defRPr/>
            </a:pPr>
            <a:fld id="{3BD96700-5E7E-406C-B835-5191AF7B55F8}" type="datetimeFigureOut">
              <a:rPr lang="en-US"/>
              <a:pPr>
                <a:defRPr/>
              </a:pPr>
              <a:t>10/25/18</a:t>
            </a:fld>
            <a:endParaRPr lang="en-US"/>
          </a:p>
        </p:txBody>
      </p:sp>
      <p:sp>
        <p:nvSpPr>
          <p:cNvPr id="4" name="Slide Image Placeholder 3"/>
          <p:cNvSpPr>
            <a:spLocks noGrp="1" noRot="1" noChangeAspect="1"/>
          </p:cNvSpPr>
          <p:nvPr>
            <p:ph type="sldImg" idx="2"/>
          </p:nvPr>
        </p:nvSpPr>
        <p:spPr>
          <a:xfrm>
            <a:off x="393700" y="692150"/>
            <a:ext cx="6146800" cy="3457575"/>
          </a:xfrm>
          <a:prstGeom prst="rect">
            <a:avLst/>
          </a:prstGeom>
          <a:noFill/>
          <a:ln w="12700">
            <a:solidFill>
              <a:prstClr val="black"/>
            </a:solidFill>
          </a:ln>
        </p:spPr>
        <p:txBody>
          <a:bodyPr vert="horz" lIns="92309" tIns="46154" rIns="92309" bIns="46154" rtlCol="0" anchor="ctr"/>
          <a:lstStyle/>
          <a:p>
            <a:pPr lvl="0"/>
            <a:endParaRPr lang="en-US" noProof="0"/>
          </a:p>
        </p:txBody>
      </p:sp>
      <p:sp>
        <p:nvSpPr>
          <p:cNvPr id="5" name="Notes Placeholder 4"/>
          <p:cNvSpPr>
            <a:spLocks noGrp="1"/>
          </p:cNvSpPr>
          <p:nvPr>
            <p:ph type="body" sz="quarter" idx="3"/>
          </p:nvPr>
        </p:nvSpPr>
        <p:spPr>
          <a:xfrm>
            <a:off x="693738" y="4379915"/>
            <a:ext cx="5546725" cy="4148137"/>
          </a:xfrm>
          <a:prstGeom prst="rect">
            <a:avLst/>
          </a:prstGeom>
        </p:spPr>
        <p:txBody>
          <a:bodyPr vert="horz" lIns="92309" tIns="46154" rIns="92309" bIns="46154"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758239"/>
            <a:ext cx="3005138" cy="460374"/>
          </a:xfrm>
          <a:prstGeom prst="rect">
            <a:avLst/>
          </a:prstGeom>
        </p:spPr>
        <p:txBody>
          <a:bodyPr vert="horz" lIns="92309" tIns="46154" rIns="92309" bIns="46154"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27475" y="8758239"/>
            <a:ext cx="3005138" cy="460374"/>
          </a:xfrm>
          <a:prstGeom prst="rect">
            <a:avLst/>
          </a:prstGeom>
        </p:spPr>
        <p:txBody>
          <a:bodyPr vert="horz" lIns="92309" tIns="46154" rIns="92309" bIns="46154" rtlCol="0" anchor="b"/>
          <a:lstStyle>
            <a:lvl1pPr algn="r" fontAlgn="auto">
              <a:spcBef>
                <a:spcPts val="0"/>
              </a:spcBef>
              <a:spcAft>
                <a:spcPts val="0"/>
              </a:spcAft>
              <a:defRPr sz="1200">
                <a:latin typeface="+mn-lt"/>
              </a:defRPr>
            </a:lvl1pPr>
          </a:lstStyle>
          <a:p>
            <a:pPr>
              <a:defRPr/>
            </a:pPr>
            <a:fld id="{14F965DC-4D72-4067-8A9B-6CFE5CBE0910}" type="slidenum">
              <a:rPr lang="en-US"/>
              <a:pPr>
                <a:defRPr/>
              </a:pPr>
              <a:t>‹#›</a:t>
            </a:fld>
            <a:endParaRPr lang="en-US"/>
          </a:p>
        </p:txBody>
      </p:sp>
    </p:spTree>
    <p:extLst>
      <p:ext uri="{BB962C8B-B14F-4D97-AF65-F5344CB8AC3E}">
        <p14:creationId xmlns:p14="http://schemas.microsoft.com/office/powerpoint/2010/main" val="31971618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Zoom out </a:t>
            </a:r>
          </a:p>
          <a:p>
            <a:endParaRPr lang="en-US" baseline="0" dirty="0"/>
          </a:p>
          <a:p>
            <a:r>
              <a:rPr lang="en-US" baseline="0" dirty="0"/>
              <a:t>What is computing </a:t>
            </a:r>
          </a:p>
          <a:p>
            <a:endParaRPr lang="en-US" baseline="0" dirty="0"/>
          </a:p>
          <a:p>
            <a:endParaRPr lang="en-US" baseline="0" dirty="0"/>
          </a:p>
          <a:p>
            <a:r>
              <a:rPr lang="en-US" baseline="0" dirty="0"/>
              <a:t>Do you know </a:t>
            </a:r>
          </a:p>
          <a:p>
            <a:endParaRPr lang="en-US" baseline="0" dirty="0"/>
          </a:p>
          <a:p>
            <a:endParaRPr lang="en-US" baseline="0" dirty="0"/>
          </a:p>
          <a:p>
            <a:r>
              <a:rPr lang="en-US" baseline="0" dirty="0"/>
              <a:t>Error Correction?</a:t>
            </a:r>
          </a:p>
          <a:p>
            <a:endParaRPr lang="en-US" baseline="0" dirty="0"/>
          </a:p>
          <a:p>
            <a:r>
              <a:rPr lang="en-US" baseline="0" dirty="0"/>
              <a:t>Quantum  computing</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1</a:t>
            </a:fld>
            <a:endParaRPr lang="en-US"/>
          </a:p>
        </p:txBody>
      </p:sp>
    </p:spTree>
    <p:extLst>
      <p:ext uri="{BB962C8B-B14F-4D97-AF65-F5344CB8AC3E}">
        <p14:creationId xmlns:p14="http://schemas.microsoft.com/office/powerpoint/2010/main" val="590615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Redudancy</a:t>
            </a:r>
            <a:r>
              <a:rPr lang="en-US" dirty="0"/>
              <a:t> and Error Correction</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18</a:t>
            </a:fld>
            <a:endParaRPr lang="en-US"/>
          </a:p>
        </p:txBody>
      </p:sp>
    </p:spTree>
    <p:extLst>
      <p:ext uri="{BB962C8B-B14F-4D97-AF65-F5344CB8AC3E}">
        <p14:creationId xmlns:p14="http://schemas.microsoft.com/office/powerpoint/2010/main" val="3208713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Redudancy</a:t>
            </a:r>
            <a:r>
              <a:rPr lang="en-US" dirty="0"/>
              <a:t> and Error Correction</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19</a:t>
            </a:fld>
            <a:endParaRPr lang="en-US"/>
          </a:p>
        </p:txBody>
      </p:sp>
    </p:spTree>
    <p:extLst>
      <p:ext uri="{BB962C8B-B14F-4D97-AF65-F5344CB8AC3E}">
        <p14:creationId xmlns:p14="http://schemas.microsoft.com/office/powerpoint/2010/main" val="757263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Redudancy</a:t>
            </a:r>
            <a:r>
              <a:rPr lang="en-US" dirty="0"/>
              <a:t> and Error Correction</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20</a:t>
            </a:fld>
            <a:endParaRPr lang="en-US"/>
          </a:p>
        </p:txBody>
      </p:sp>
    </p:spTree>
    <p:extLst>
      <p:ext uri="{BB962C8B-B14F-4D97-AF65-F5344CB8AC3E}">
        <p14:creationId xmlns:p14="http://schemas.microsoft.com/office/powerpoint/2010/main" val="892711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computers  promise solutions to problems that are extremely hard to solve on a conventional computer.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26</a:t>
            </a:fld>
            <a:endParaRPr lang="en-US"/>
          </a:p>
        </p:txBody>
      </p:sp>
    </p:spTree>
    <p:extLst>
      <p:ext uri="{BB962C8B-B14F-4D97-AF65-F5344CB8AC3E}">
        <p14:creationId xmlns:p14="http://schemas.microsoft.com/office/powerpoint/2010/main" val="2047282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27</a:t>
            </a:fld>
            <a:endParaRPr lang="en-US"/>
          </a:p>
        </p:txBody>
      </p:sp>
    </p:spTree>
    <p:extLst>
      <p:ext uri="{BB962C8B-B14F-4D97-AF65-F5344CB8AC3E}">
        <p14:creationId xmlns:p14="http://schemas.microsoft.com/office/powerpoint/2010/main" val="1402608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Why build quantum computers? So </a:t>
            </a:r>
            <a:r>
              <a:rPr lang="en-US" dirty="0"/>
              <a:t>Quantum computing promise </a:t>
            </a:r>
            <a:r>
              <a:rPr lang="en-US" baseline="0" dirty="0"/>
              <a:t>that we can solve problems which are unsolvable with todays computers, problems like molecular simulations</a:t>
            </a:r>
          </a:p>
          <a:p>
            <a:endParaRPr lang="en-US" baseline="0" dirty="0"/>
          </a:p>
          <a:p>
            <a:r>
              <a:rPr lang="en-US" baseline="0" dirty="0"/>
              <a:t>So how do quantum computer get this speedup? – So quantum computers leverage the properties of quantum bits to run extremely efficient quantum algorithms </a:t>
            </a:r>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29</a:t>
            </a:fld>
            <a:endParaRPr lang="en-US"/>
          </a:p>
        </p:txBody>
      </p:sp>
    </p:spTree>
    <p:extLst>
      <p:ext uri="{BB962C8B-B14F-4D97-AF65-F5344CB8AC3E}">
        <p14:creationId xmlns:p14="http://schemas.microsoft.com/office/powerpoint/2010/main" val="91942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30</a:t>
            </a:fld>
            <a:endParaRPr lang="en-US"/>
          </a:p>
        </p:txBody>
      </p:sp>
    </p:spTree>
    <p:extLst>
      <p:ext uri="{BB962C8B-B14F-4D97-AF65-F5344CB8AC3E}">
        <p14:creationId xmlns:p14="http://schemas.microsoft.com/office/powerpoint/2010/main" val="1734910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manipulate the state of qubit we can use quantum instructions. Which rotates the state vector from one point on the sphere to other point on the sphere.</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31</a:t>
            </a:fld>
            <a:endParaRPr lang="en-US"/>
          </a:p>
        </p:txBody>
      </p:sp>
    </p:spTree>
    <p:extLst>
      <p:ext uri="{BB962C8B-B14F-4D97-AF65-F5344CB8AC3E}">
        <p14:creationId xmlns:p14="http://schemas.microsoft.com/office/powerpoint/2010/main" val="4265663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 we want to do quantum architecture – to estimate what are the challenges and how w can make our systems more efficient and reliable</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32</a:t>
            </a:fld>
            <a:endParaRPr lang="en-US"/>
          </a:p>
        </p:txBody>
      </p:sp>
    </p:spTree>
    <p:extLst>
      <p:ext uri="{BB962C8B-B14F-4D97-AF65-F5344CB8AC3E}">
        <p14:creationId xmlns:p14="http://schemas.microsoft.com/office/powerpoint/2010/main" val="1567796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Control computer executes instructions on a quantum computer</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34</a:t>
            </a:fld>
            <a:endParaRPr lang="en-US"/>
          </a:p>
        </p:txBody>
      </p:sp>
    </p:spTree>
    <p:extLst>
      <p:ext uri="{BB962C8B-B14F-4D97-AF65-F5344CB8AC3E}">
        <p14:creationId xmlns:p14="http://schemas.microsoft.com/office/powerpoint/2010/main" val="248338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4</a:t>
            </a:fld>
            <a:endParaRPr lang="en-US"/>
          </a:p>
        </p:txBody>
      </p:sp>
    </p:spTree>
    <p:extLst>
      <p:ext uri="{BB962C8B-B14F-4D97-AF65-F5344CB8AC3E}">
        <p14:creationId xmlns:p14="http://schemas.microsoft.com/office/powerpoint/2010/main" val="2143200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xmlns="" id="{439444B3-60A3-4795-B38B-D2F9B6FDA2BC}"/>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1183256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mention of decoherence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3626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37</a:t>
            </a:fld>
            <a:endParaRPr lang="en-US"/>
          </a:p>
        </p:txBody>
      </p:sp>
    </p:spTree>
    <p:extLst>
      <p:ext uri="{BB962C8B-B14F-4D97-AF65-F5344CB8AC3E}">
        <p14:creationId xmlns:p14="http://schemas.microsoft.com/office/powerpoint/2010/main" val="3780350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38</a:t>
            </a:fld>
            <a:endParaRPr lang="en-US"/>
          </a:p>
        </p:txBody>
      </p:sp>
    </p:spTree>
    <p:extLst>
      <p:ext uri="{BB962C8B-B14F-4D97-AF65-F5344CB8AC3E}">
        <p14:creationId xmlns:p14="http://schemas.microsoft.com/office/powerpoint/2010/main" val="2613152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endParaRPr lang="en-US" dirty="0"/>
          </a:p>
          <a:p>
            <a:r>
              <a:rPr lang="en-US" dirty="0"/>
              <a:t>Ancilla qubits </a:t>
            </a:r>
          </a:p>
          <a:p>
            <a:endParaRPr lang="en-US" dirty="0"/>
          </a:p>
          <a:p>
            <a:r>
              <a:rPr lang="en-US" dirty="0"/>
              <a:t>Entanglement </a:t>
            </a:r>
          </a:p>
          <a:p>
            <a:endParaRPr lang="en-US" dirty="0"/>
          </a:p>
          <a:p>
            <a:endParaRPr lang="en-US" dirty="0"/>
          </a:p>
          <a:p>
            <a:r>
              <a:rPr lang="en-US" dirty="0"/>
              <a:t>Diagram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098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40</a:t>
            </a:fld>
            <a:endParaRPr lang="en-US"/>
          </a:p>
        </p:txBody>
      </p:sp>
    </p:spTree>
    <p:extLst>
      <p:ext uri="{BB962C8B-B14F-4D97-AF65-F5344CB8AC3E}">
        <p14:creationId xmlns:p14="http://schemas.microsoft.com/office/powerpoint/2010/main" val="207430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 – cryogenic and quantum error correction</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41</a:t>
            </a:fld>
            <a:endParaRPr lang="en-US"/>
          </a:p>
        </p:txBody>
      </p:sp>
    </p:spTree>
    <p:extLst>
      <p:ext uri="{BB962C8B-B14F-4D97-AF65-F5344CB8AC3E}">
        <p14:creationId xmlns:p14="http://schemas.microsoft.com/office/powerpoint/2010/main" val="4263540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5078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QECC is embedded in the programming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0306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Hook for detailed discussion</a:t>
            </a:r>
          </a:p>
          <a:p>
            <a:endParaRPr lang="en-US" dirty="0"/>
          </a:p>
          <a:p>
            <a:r>
              <a:rPr lang="en-US" dirty="0"/>
              <a:t>Add more results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75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7</a:t>
            </a:fld>
            <a:endParaRPr lang="en-US"/>
          </a:p>
        </p:txBody>
      </p:sp>
    </p:spTree>
    <p:extLst>
      <p:ext uri="{BB962C8B-B14F-4D97-AF65-F5344CB8AC3E}">
        <p14:creationId xmlns:p14="http://schemas.microsoft.com/office/powerpoint/2010/main" val="2951055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45</a:t>
            </a:fld>
            <a:endParaRPr lang="en-US"/>
          </a:p>
        </p:txBody>
      </p:sp>
    </p:spTree>
    <p:extLst>
      <p:ext uri="{BB962C8B-B14F-4D97-AF65-F5344CB8AC3E}">
        <p14:creationId xmlns:p14="http://schemas.microsoft.com/office/powerpoint/2010/main" val="735702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5544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baseline clear by animating the baseline– master controller sends both QECC and regular instructions </a:t>
            </a:r>
          </a:p>
          <a:p>
            <a:endParaRPr lang="en-US" dirty="0"/>
          </a:p>
          <a:p>
            <a:endParaRPr lang="en-US" dirty="0"/>
          </a:p>
          <a:p>
            <a:r>
              <a:rPr lang="en-US" dirty="0" err="1"/>
              <a:t>Thi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5407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 min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2404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get this benefit ?</a:t>
            </a:r>
          </a:p>
          <a:p>
            <a:endParaRPr lang="en-US" dirty="0"/>
          </a:p>
          <a:p>
            <a:r>
              <a:rPr lang="en-US" dirty="0"/>
              <a:t>Most of the instructions stem from QECC we handle QECC in microcode and that reduces the instruction bandwidth demand by several orders of magnitude. This graph shows Reduction in Global </a:t>
            </a:r>
          </a:p>
          <a:p>
            <a:r>
              <a:rPr lang="en-US" dirty="0"/>
              <a:t>Bandwidth demand on the y axis for quantum workloads including </a:t>
            </a:r>
            <a:r>
              <a:rPr lang="en-US" dirty="0" err="1"/>
              <a:t>Shors</a:t>
            </a:r>
            <a:r>
              <a:rPr lang="en-US" dirty="0"/>
              <a:t> algorithm.</a:t>
            </a:r>
          </a:p>
          <a:p>
            <a:r>
              <a:rPr lang="en-US" dirty="0"/>
              <a:t>On average Quest reduces instruction bandwidth demand by  seven order of magnitude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6417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52</a:t>
            </a:fld>
            <a:endParaRPr lang="en-US"/>
          </a:p>
        </p:txBody>
      </p:sp>
    </p:spTree>
    <p:extLst>
      <p:ext uri="{BB962C8B-B14F-4D97-AF65-F5344CB8AC3E}">
        <p14:creationId xmlns:p14="http://schemas.microsoft.com/office/powerpoint/2010/main" val="2394480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computer can be imagined as the</a:t>
            </a:r>
            <a:r>
              <a:rPr lang="en-US" baseline="0" dirty="0"/>
              <a:t> conventional computer connected to the quantum bits or qubits . The conventional computer known as control processor which can manipulate the state of the qubits and act as an interface between the programmer and the qubits. Control processor requires memory to store the quantum program and store the quantum and classical variables. Quantum programs are large and require memory capacity of few 10s of GBs. On the other hand data memory is required to support quantum error correction which is fundamental to build a large scale quantum computers. Quantum error  correction is necessary because qubits are fickle </a:t>
            </a:r>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53</a:t>
            </a:fld>
            <a:endParaRPr lang="en-US"/>
          </a:p>
        </p:txBody>
      </p:sp>
    </p:spTree>
    <p:extLst>
      <p:ext uri="{BB962C8B-B14F-4D97-AF65-F5344CB8AC3E}">
        <p14:creationId xmlns:p14="http://schemas.microsoft.com/office/powerpoint/2010/main" val="1948651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a:t>
            </a:r>
            <a:r>
              <a:rPr lang="en-US" baseline="0" dirty="0"/>
              <a:t> THIS AND MOVE IT TO BACKUP</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54</a:t>
            </a:fld>
            <a:endParaRPr lang="en-US"/>
          </a:p>
        </p:txBody>
      </p:sp>
    </p:spTree>
    <p:extLst>
      <p:ext uri="{BB962C8B-B14F-4D97-AF65-F5344CB8AC3E}">
        <p14:creationId xmlns:p14="http://schemas.microsoft.com/office/powerpoint/2010/main" val="1469827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55</a:t>
            </a:fld>
            <a:endParaRPr lang="en-US"/>
          </a:p>
        </p:txBody>
      </p:sp>
    </p:spTree>
    <p:extLst>
      <p:ext uri="{BB962C8B-B14F-4D97-AF65-F5344CB8AC3E}">
        <p14:creationId xmlns:p14="http://schemas.microsoft.com/office/powerpoint/2010/main" val="4051275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56</a:t>
            </a:fld>
            <a:endParaRPr lang="en-US"/>
          </a:p>
        </p:txBody>
      </p:sp>
    </p:spTree>
    <p:extLst>
      <p:ext uri="{BB962C8B-B14F-4D97-AF65-F5344CB8AC3E}">
        <p14:creationId xmlns:p14="http://schemas.microsoft.com/office/powerpoint/2010/main" val="4250379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8</a:t>
            </a:fld>
            <a:endParaRPr lang="en-US"/>
          </a:p>
        </p:txBody>
      </p:sp>
    </p:spTree>
    <p:extLst>
      <p:ext uri="{BB962C8B-B14F-4D97-AF65-F5344CB8AC3E}">
        <p14:creationId xmlns:p14="http://schemas.microsoft.com/office/powerpoint/2010/main" val="3670279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endParaRPr lang="en-US" dirty="0"/>
          </a:p>
          <a:p>
            <a:r>
              <a:rPr lang="en-US" dirty="0"/>
              <a:t>Animation </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58</a:t>
            </a:fld>
            <a:endParaRPr lang="en-US"/>
          </a:p>
        </p:txBody>
      </p:sp>
    </p:spTree>
    <p:extLst>
      <p:ext uri="{BB962C8B-B14F-4D97-AF65-F5344CB8AC3E}">
        <p14:creationId xmlns:p14="http://schemas.microsoft.com/office/powerpoint/2010/main" val="155894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59</a:t>
            </a:fld>
            <a:endParaRPr lang="en-US"/>
          </a:p>
        </p:txBody>
      </p:sp>
    </p:spTree>
    <p:extLst>
      <p:ext uri="{BB962C8B-B14F-4D97-AF65-F5344CB8AC3E}">
        <p14:creationId xmlns:p14="http://schemas.microsoft.com/office/powerpoint/2010/main" val="3793334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61</a:t>
            </a:fld>
            <a:endParaRPr lang="en-US"/>
          </a:p>
        </p:txBody>
      </p:sp>
    </p:spTree>
    <p:extLst>
      <p:ext uri="{BB962C8B-B14F-4D97-AF65-F5344CB8AC3E}">
        <p14:creationId xmlns:p14="http://schemas.microsoft.com/office/powerpoint/2010/main" val="1840755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62</a:t>
            </a:fld>
            <a:endParaRPr lang="en-US"/>
          </a:p>
        </p:txBody>
      </p:sp>
    </p:spTree>
    <p:extLst>
      <p:ext uri="{BB962C8B-B14F-4D97-AF65-F5344CB8AC3E}">
        <p14:creationId xmlns:p14="http://schemas.microsoft.com/office/powerpoint/2010/main" val="2795637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NISQ machines do not have any protection against errors</a:t>
            </a:r>
          </a:p>
          <a:p>
            <a:endParaRPr lang="en-US" dirty="0"/>
          </a:p>
          <a:p>
            <a:r>
              <a:rPr lang="en-US" dirty="0"/>
              <a:t>NISQ programs also come in different flavors, there are programs which give answer in one trial</a:t>
            </a:r>
          </a:p>
          <a:p>
            <a:endParaRPr lang="en-US" dirty="0"/>
          </a:p>
          <a:p>
            <a:r>
              <a:rPr lang="en-US" dirty="0"/>
              <a:t>Whereas there are programs which require N trials</a:t>
            </a:r>
          </a:p>
          <a:p>
            <a:endParaRPr lang="en-US" dirty="0"/>
          </a:p>
          <a:p>
            <a:endParaRPr lang="en-US" dirty="0"/>
          </a:p>
          <a:p>
            <a:r>
              <a:rPr lang="en-US" dirty="0"/>
              <a:t>If ideal quantum computer that has no errors changes the trails substantially. </a:t>
            </a:r>
            <a:r>
              <a:rPr lang="en-US" dirty="0" err="1"/>
              <a:t>Natutrally</a:t>
            </a:r>
            <a:r>
              <a:rPr lang="en-US" dirty="0"/>
              <a:t> if you have errors then you need  </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63</a:t>
            </a:fld>
            <a:endParaRPr lang="en-US"/>
          </a:p>
        </p:txBody>
      </p:sp>
    </p:spTree>
    <p:extLst>
      <p:ext uri="{BB962C8B-B14F-4D97-AF65-F5344CB8AC3E}">
        <p14:creationId xmlns:p14="http://schemas.microsoft.com/office/powerpoint/2010/main" val="2899785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64</a:t>
            </a:fld>
            <a:endParaRPr lang="en-US"/>
          </a:p>
        </p:txBody>
      </p:sp>
    </p:spTree>
    <p:extLst>
      <p:ext uri="{BB962C8B-B14F-4D97-AF65-F5344CB8AC3E}">
        <p14:creationId xmlns:p14="http://schemas.microsoft.com/office/powerpoint/2010/main" val="2418516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65</a:t>
            </a:fld>
            <a:endParaRPr lang="en-US"/>
          </a:p>
        </p:txBody>
      </p:sp>
    </p:spTree>
    <p:extLst>
      <p:ext uri="{BB962C8B-B14F-4D97-AF65-F5344CB8AC3E}">
        <p14:creationId xmlns:p14="http://schemas.microsoft.com/office/powerpoint/2010/main" val="911225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66</a:t>
            </a:fld>
            <a:endParaRPr lang="en-US"/>
          </a:p>
        </p:txBody>
      </p:sp>
    </p:spTree>
    <p:extLst>
      <p:ext uri="{BB962C8B-B14F-4D97-AF65-F5344CB8AC3E}">
        <p14:creationId xmlns:p14="http://schemas.microsoft.com/office/powerpoint/2010/main" val="2108703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67</a:t>
            </a:fld>
            <a:endParaRPr lang="en-US"/>
          </a:p>
        </p:txBody>
      </p:sp>
    </p:spTree>
    <p:extLst>
      <p:ext uri="{BB962C8B-B14F-4D97-AF65-F5344CB8AC3E}">
        <p14:creationId xmlns:p14="http://schemas.microsoft.com/office/powerpoint/2010/main" val="27531548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a:t>
            </a:r>
            <a:r>
              <a:rPr lang="en-US" baseline="0" dirty="0"/>
              <a:t> THIS AND MOVE IT TO BACKUP</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69</a:t>
            </a:fld>
            <a:endParaRPr lang="en-US"/>
          </a:p>
        </p:txBody>
      </p:sp>
    </p:spTree>
    <p:extLst>
      <p:ext uri="{BB962C8B-B14F-4D97-AF65-F5344CB8AC3E}">
        <p14:creationId xmlns:p14="http://schemas.microsoft.com/office/powerpoint/2010/main" val="3332930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9</a:t>
            </a:fld>
            <a:endParaRPr lang="en-US"/>
          </a:p>
        </p:txBody>
      </p:sp>
    </p:spTree>
    <p:extLst>
      <p:ext uri="{BB962C8B-B14F-4D97-AF65-F5344CB8AC3E}">
        <p14:creationId xmlns:p14="http://schemas.microsoft.com/office/powerpoint/2010/main" val="4195002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70</a:t>
            </a:fld>
            <a:endParaRPr lang="en-US"/>
          </a:p>
        </p:txBody>
      </p:sp>
    </p:spTree>
    <p:extLst>
      <p:ext uri="{BB962C8B-B14F-4D97-AF65-F5344CB8AC3E}">
        <p14:creationId xmlns:p14="http://schemas.microsoft.com/office/powerpoint/2010/main" val="33571276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build a simulator to evaluate the </a:t>
            </a:r>
            <a:r>
              <a:rPr lang="en-US" dirty="0" err="1"/>
              <a:t>efficien</a:t>
            </a:r>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74</a:t>
            </a:fld>
            <a:endParaRPr lang="en-US"/>
          </a:p>
        </p:txBody>
      </p:sp>
    </p:spTree>
    <p:extLst>
      <p:ext uri="{BB962C8B-B14F-4D97-AF65-F5344CB8AC3E}">
        <p14:creationId xmlns:p14="http://schemas.microsoft.com/office/powerpoint/2010/main" val="3022331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test VQA and VQM on real machine</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75</a:t>
            </a:fld>
            <a:endParaRPr lang="en-US"/>
          </a:p>
        </p:txBody>
      </p:sp>
    </p:spTree>
    <p:extLst>
      <p:ext uri="{BB962C8B-B14F-4D97-AF65-F5344CB8AC3E}">
        <p14:creationId xmlns:p14="http://schemas.microsoft.com/office/powerpoint/2010/main" val="3120864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14</a:t>
            </a:fld>
            <a:endParaRPr lang="en-US"/>
          </a:p>
        </p:txBody>
      </p:sp>
    </p:spTree>
    <p:extLst>
      <p:ext uri="{BB962C8B-B14F-4D97-AF65-F5344CB8AC3E}">
        <p14:creationId xmlns:p14="http://schemas.microsoft.com/office/powerpoint/2010/main" val="275107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15</a:t>
            </a:fld>
            <a:endParaRPr lang="en-US"/>
          </a:p>
        </p:txBody>
      </p:sp>
    </p:spTree>
    <p:extLst>
      <p:ext uri="{BB962C8B-B14F-4D97-AF65-F5344CB8AC3E}">
        <p14:creationId xmlns:p14="http://schemas.microsoft.com/office/powerpoint/2010/main" val="1384928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Redudancy</a:t>
            </a:r>
            <a:r>
              <a:rPr lang="en-US" dirty="0"/>
              <a:t> and Error Correction</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16</a:t>
            </a:fld>
            <a:endParaRPr lang="en-US"/>
          </a:p>
        </p:txBody>
      </p:sp>
    </p:spTree>
    <p:extLst>
      <p:ext uri="{BB962C8B-B14F-4D97-AF65-F5344CB8AC3E}">
        <p14:creationId xmlns:p14="http://schemas.microsoft.com/office/powerpoint/2010/main" val="564689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Redudancy</a:t>
            </a:r>
            <a:r>
              <a:rPr lang="en-US" dirty="0"/>
              <a:t> and Error Correction</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17</a:t>
            </a:fld>
            <a:endParaRPr lang="en-US"/>
          </a:p>
        </p:txBody>
      </p:sp>
    </p:spTree>
    <p:extLst>
      <p:ext uri="{BB962C8B-B14F-4D97-AF65-F5344CB8AC3E}">
        <p14:creationId xmlns:p14="http://schemas.microsoft.com/office/powerpoint/2010/main" val="394161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67112" y="1557867"/>
            <a:ext cx="6795913" cy="2235200"/>
          </a:xfrm>
        </p:spPr>
        <p:txBody>
          <a:bodyPr anchor="b" anchorCtr="0">
            <a:noAutofit/>
          </a:bodyPr>
          <a:lstStyle>
            <a:lvl1pPr algn="l">
              <a:lnSpc>
                <a:spcPts val="3600"/>
              </a:lnSpc>
              <a:defRPr b="1" cap="all" spc="150">
                <a:solidFill>
                  <a:schemeClr val="tx1">
                    <a:lumMod val="50000"/>
                    <a:lumOff val="50000"/>
                  </a:schemeClr>
                </a:solidFill>
              </a:defRPr>
            </a:lvl1pPr>
          </a:lstStyle>
          <a:p>
            <a:r>
              <a:rPr lang="en-US" dirty="0"/>
              <a:t>Click to edit Master title style</a:t>
            </a:r>
          </a:p>
        </p:txBody>
      </p:sp>
      <p:sp>
        <p:nvSpPr>
          <p:cNvPr id="3" name="Subtitle 2"/>
          <p:cNvSpPr>
            <a:spLocks noGrp="1"/>
          </p:cNvSpPr>
          <p:nvPr>
            <p:ph type="subTitle" idx="1"/>
          </p:nvPr>
        </p:nvSpPr>
        <p:spPr>
          <a:xfrm>
            <a:off x="4967110" y="4275669"/>
            <a:ext cx="6795913" cy="1202267"/>
          </a:xfrm>
        </p:spPr>
        <p:txBody>
          <a:bodyPr>
            <a:noAutofit/>
          </a:bodyPr>
          <a:lstStyle>
            <a:lvl1pPr marL="0" indent="0" algn="l">
              <a:lnSpc>
                <a:spcPts val="2100"/>
              </a:lnSpc>
              <a:buNone/>
              <a:defRPr sz="1800" cap="all" spc="300">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75349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7112" y="1557867"/>
            <a:ext cx="6795913" cy="2235200"/>
          </a:xfrm>
        </p:spPr>
        <p:txBody>
          <a:bodyPr anchor="b" anchorCtr="0">
            <a:noAutofit/>
          </a:bodyPr>
          <a:lstStyle>
            <a:lvl1pPr algn="l">
              <a:lnSpc>
                <a:spcPts val="3600"/>
              </a:lnSpc>
              <a:defRPr b="1" cap="all" spc="150">
                <a:solidFill>
                  <a:schemeClr val="tx1">
                    <a:lumMod val="50000"/>
                    <a:lumOff val="50000"/>
                  </a:schemeClr>
                </a:solidFill>
              </a:defRPr>
            </a:lvl1pPr>
          </a:lstStyle>
          <a:p>
            <a:r>
              <a:rPr lang="en-US" dirty="0"/>
              <a:t>Click to edit Master title SLIDE</a:t>
            </a:r>
          </a:p>
        </p:txBody>
      </p:sp>
      <p:sp>
        <p:nvSpPr>
          <p:cNvPr id="3" name="Subtitle 2"/>
          <p:cNvSpPr>
            <a:spLocks noGrp="1"/>
          </p:cNvSpPr>
          <p:nvPr>
            <p:ph type="subTitle" idx="1"/>
          </p:nvPr>
        </p:nvSpPr>
        <p:spPr>
          <a:xfrm>
            <a:off x="4967110" y="4275669"/>
            <a:ext cx="6795913" cy="1202267"/>
          </a:xfrm>
        </p:spPr>
        <p:txBody>
          <a:bodyPr>
            <a:noAutofit/>
          </a:bodyPr>
          <a:lstStyle>
            <a:lvl1pPr marL="0" indent="0" algn="l">
              <a:lnSpc>
                <a:spcPts val="2100"/>
              </a:lnSpc>
              <a:buNone/>
              <a:defRPr sz="1800" cap="all" spc="300">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28143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96814"/>
            <a:ext cx="8128000" cy="1143000"/>
          </a:xfrm>
        </p:spPr>
        <p:txBody>
          <a:bodyPr/>
          <a:lstStyle/>
          <a:p>
            <a:r>
              <a:rPr lang="en-US"/>
              <a:t>Click to edit Master title style</a:t>
            </a:r>
            <a:endParaRPr lang="en-US" dirty="0"/>
          </a:p>
        </p:txBody>
      </p:sp>
      <p:sp>
        <p:nvSpPr>
          <p:cNvPr id="3" name="Rectangle: Rounded Corners 2"/>
          <p:cNvSpPr/>
          <p:nvPr userDrawn="1"/>
        </p:nvSpPr>
        <p:spPr>
          <a:xfrm>
            <a:off x="0" y="1417638"/>
            <a:ext cx="12192000" cy="9209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endParaRPr lang="en-US" dirty="0"/>
          </a:p>
        </p:txBody>
      </p:sp>
      <p:sp>
        <p:nvSpPr>
          <p:cNvPr id="5" name="Slide Number Placeholder 4">
            <a:extLst>
              <a:ext uri="{FF2B5EF4-FFF2-40B4-BE49-F238E27FC236}">
                <a16:creationId xmlns:a16="http://schemas.microsoft.com/office/drawing/2014/main" xmlns="" id="{46919046-8448-4945-A997-242C8C4F1092}"/>
              </a:ext>
            </a:extLst>
          </p:cNvPr>
          <p:cNvSpPr>
            <a:spLocks noGrp="1"/>
          </p:cNvSpPr>
          <p:nvPr>
            <p:ph type="sldNum" sz="quarter" idx="4"/>
          </p:nvPr>
        </p:nvSpPr>
        <p:spPr>
          <a:xfrm>
            <a:off x="11545615" y="0"/>
            <a:ext cx="646386" cy="436529"/>
          </a:xfrm>
          <a:prstGeom prst="rect">
            <a:avLst/>
          </a:prstGeom>
        </p:spPr>
        <p:txBody>
          <a:bodyPr vert="horz" lIns="91440" tIns="45720" rIns="91440" bIns="45720" rtlCol="0" anchor="ctr"/>
          <a:lstStyle>
            <a:lvl1pPr algn="r">
              <a:defRPr sz="2400">
                <a:solidFill>
                  <a:schemeClr val="tx1">
                    <a:tint val="75000"/>
                  </a:schemeClr>
                </a:solidFill>
              </a:defRPr>
            </a:lvl1pPr>
          </a:lstStyle>
          <a:p>
            <a:fld id="{52AE2DB5-4517-4C79-AADE-245F3E00587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80945832"/>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9B9E78F-ABFD-44CE-894E-3D6432B5FCE3}" type="slidenum">
              <a:rPr lang="en-US"/>
              <a:pPr>
                <a:defRPr/>
              </a:pPr>
              <a:t>‹#›</a:t>
            </a:fld>
            <a:endParaRPr lang="en-US"/>
          </a:p>
        </p:txBody>
      </p:sp>
    </p:spTree>
    <p:extLst>
      <p:ext uri="{BB962C8B-B14F-4D97-AF65-F5344CB8AC3E}">
        <p14:creationId xmlns:p14="http://schemas.microsoft.com/office/powerpoint/2010/main" val="3352920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9D178019-C439-4E91-AEA9-062C206F8E90}" type="slidenum">
              <a:rPr lang="en-US"/>
              <a:pPr>
                <a:defRPr/>
              </a:pPr>
              <a:t>‹#›</a:t>
            </a:fld>
            <a:endParaRPr lang="en-US"/>
          </a:p>
        </p:txBody>
      </p:sp>
    </p:spTree>
    <p:extLst>
      <p:ext uri="{BB962C8B-B14F-4D97-AF65-F5344CB8AC3E}">
        <p14:creationId xmlns:p14="http://schemas.microsoft.com/office/powerpoint/2010/main" val="2072017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96814"/>
            <a:ext cx="8128000" cy="1143000"/>
          </a:xfrm>
        </p:spPr>
        <p:txBody>
          <a:bodyPr/>
          <a:lstStyle/>
          <a:p>
            <a:r>
              <a:rPr lang="en-US"/>
              <a:t>Click to edit Master title style</a:t>
            </a:r>
            <a:endParaRPr lang="en-US" dirty="0"/>
          </a:p>
        </p:txBody>
      </p:sp>
      <p:sp>
        <p:nvSpPr>
          <p:cNvPr id="3" name="Rectangle: Rounded Corners 2"/>
          <p:cNvSpPr/>
          <p:nvPr userDrawn="1"/>
        </p:nvSpPr>
        <p:spPr>
          <a:xfrm>
            <a:off x="0" y="1392924"/>
            <a:ext cx="12192000" cy="457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Slide Number Placeholder 4">
            <a:extLst>
              <a:ext uri="{FF2B5EF4-FFF2-40B4-BE49-F238E27FC236}">
                <a16:creationId xmlns:a16="http://schemas.microsoft.com/office/drawing/2014/main" xmlns="" id="{9DEAC6FC-54B3-4AB7-B42E-F1847D21CBE8}"/>
              </a:ext>
            </a:extLst>
          </p:cNvPr>
          <p:cNvSpPr>
            <a:spLocks noGrp="1"/>
          </p:cNvSpPr>
          <p:nvPr>
            <p:ph type="sldNum" sz="quarter" idx="4"/>
          </p:nvPr>
        </p:nvSpPr>
        <p:spPr>
          <a:xfrm>
            <a:off x="11707633" y="0"/>
            <a:ext cx="484367" cy="436529"/>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AE2DB5-4517-4C79-AADE-245F3E00587B}" type="slidenum">
              <a:rPr kumimoji="0" lang="en-US" sz="1800" b="0" i="0" u="none" strike="noStrike" kern="1200" cap="none" spc="0" normalizeH="0" baseline="0" noProof="0" smtClean="0">
                <a:ln>
                  <a:noFill/>
                </a:ln>
                <a:solidFill>
                  <a:prstClr val="black">
                    <a:tint val="75000"/>
                  </a:prst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Arial" charset="0"/>
              <a:ea typeface="+mn-ea"/>
              <a:cs typeface="+mn-cs"/>
            </a:endParaRPr>
          </a:p>
        </p:txBody>
      </p:sp>
    </p:spTree>
    <p:extLst>
      <p:ext uri="{BB962C8B-B14F-4D97-AF65-F5344CB8AC3E}">
        <p14:creationId xmlns:p14="http://schemas.microsoft.com/office/powerpoint/2010/main" val="2583490355"/>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2.xml"/><Relationship Id="rId3"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81280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186909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hf hdr="0" ftr="0" dt="0"/>
  <p:txStyles>
    <p:titleStyle>
      <a:lvl1pPr algn="l" defTabSz="342900" rtl="0" eaLnBrk="1" latinLnBrk="0" hangingPunct="1">
        <a:spcBef>
          <a:spcPct val="0"/>
        </a:spcBef>
        <a:buNone/>
        <a:defRPr sz="27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81280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620828"/>
      </p:ext>
    </p:extLst>
  </p:cSld>
  <p:clrMap bg1="lt1" tx1="dk1" bg2="lt2" tx2="dk2" accent1="accent1" accent2="accent2" accent3="accent3" accent4="accent4" accent5="accent5" accent6="accent6" hlink="hlink" folHlink="folHlink"/>
  <p:sldLayoutIdLst>
    <p:sldLayoutId id="2147483699" r:id="rId1"/>
  </p:sldLayoutIdLst>
  <p:hf hdr="0" ftr="0" dt="0"/>
  <p:txStyles>
    <p:titleStyle>
      <a:lvl1pPr algn="l" defTabSz="342900" rtl="0" eaLnBrk="1" latinLnBrk="0" hangingPunct="1">
        <a:spcBef>
          <a:spcPct val="0"/>
        </a:spcBef>
        <a:buNone/>
        <a:defRPr sz="27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eg"/><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3.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3.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microsoft.com/office/2007/relationships/media" Target="../media/media1.mp4"/><Relationship Id="rId4" Type="http://schemas.openxmlformats.org/officeDocument/2006/relationships/slideLayout" Target="../slideLayouts/slideLayout3.xml"/><Relationship Id="rId5" Type="http://schemas.openxmlformats.org/officeDocument/2006/relationships/notesSlide" Target="../notesSlides/notesSlide16.xml"/><Relationship Id="rId6" Type="http://schemas.openxmlformats.org/officeDocument/2006/relationships/image" Target="../media/image28.png"/><Relationship Id="rId1" Type="http://schemas.openxmlformats.org/officeDocument/2006/relationships/tags" Target="../tags/tag4.xml"/><Relationship Id="rId2" Type="http://schemas.openxmlformats.org/officeDocument/2006/relationships/video" Target="NULL" TargetMode="External"/></Relationships>
</file>

<file path=ppt/slides/_rels/slide31.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notesSlide" Target="../notesSlides/notesSlide17.xml"/><Relationship Id="rId6" Type="http://schemas.openxmlformats.org/officeDocument/2006/relationships/image" Target="../media/image29.png"/><Relationship Id="rId1" Type="http://schemas.openxmlformats.org/officeDocument/2006/relationships/tags" Target="../tags/tag5.xml"/><Relationship Id="rId2" Type="http://schemas.openxmlformats.org/officeDocument/2006/relationships/video" Target="NULL" TargetMode="External"/></Relationships>
</file>

<file path=ppt/slides/_rels/slide32.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3.xml"/><Relationship Id="rId3"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36.emf"/><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37.jpeg"/><Relationship Id="rId5" Type="http://schemas.openxmlformats.org/officeDocument/2006/relationships/image" Target="../media/image38.png"/><Relationship Id="rId6" Type="http://schemas.openxmlformats.org/officeDocument/2006/relationships/image" Target="../media/image39.jpeg"/><Relationship Id="rId1" Type="http://schemas.openxmlformats.org/officeDocument/2006/relationships/tags" Target="../tags/tag8.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38.png"/><Relationship Id="rId1" Type="http://schemas.openxmlformats.org/officeDocument/2006/relationships/tags" Target="../tags/tag9.xml"/><Relationship Id="rId2"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3.xml"/><Relationship Id="rId3"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3.xml"/><Relationship Id="rId3"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gi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40.emf"/><Relationship Id="rId1" Type="http://schemas.openxmlformats.org/officeDocument/2006/relationships/tags" Target="../tags/tag12.xml"/><Relationship Id="rId2"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3.xml"/><Relationship Id="rId3"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3.xml"/><Relationship Id="rId3"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tags" Target="../tags/tag15.xml"/><Relationship Id="rId2"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tags" Target="../tags/tag16.xml"/><Relationship Id="rId2"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3.xml"/><Relationship Id="rId3"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3.xml"/><Relationship Id="rId3"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chart" Target="../charts/chart1.xml"/><Relationship Id="rId5" Type="http://schemas.openxmlformats.org/officeDocument/2006/relationships/image" Target="../media/image48.png"/><Relationship Id="rId1" Type="http://schemas.openxmlformats.org/officeDocument/2006/relationships/tags" Target="../tags/tag19.xml"/><Relationship Id="rId2"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emf"/></Relationships>
</file>

<file path=ppt/slides/_rels/slide52.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50.emf"/><Relationship Id="rId5" Type="http://schemas.openxmlformats.org/officeDocument/2006/relationships/image" Target="../media/image51.png"/><Relationship Id="rId1" Type="http://schemas.openxmlformats.org/officeDocument/2006/relationships/tags" Target="../tags/tag20.xml"/><Relationship Id="rId2"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3.xml"/><Relationship Id="rId3"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52.jpeg"/><Relationship Id="rId5" Type="http://schemas.openxmlformats.org/officeDocument/2006/relationships/image" Target="../media/image53.jpeg"/><Relationship Id="rId1" Type="http://schemas.openxmlformats.org/officeDocument/2006/relationships/tags" Target="../tags/tag22.xml"/><Relationship Id="rId2"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54.png"/><Relationship Id="rId1" Type="http://schemas.openxmlformats.org/officeDocument/2006/relationships/tags" Target="../tags/tag23.xml"/><Relationship Id="rId2"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png"/><Relationship Id="rId1" Type="http://schemas.openxmlformats.org/officeDocument/2006/relationships/tags" Target="../tags/tag24.xml"/><Relationship Id="rId2"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chart" Target="../charts/chart2.xml"/><Relationship Id="rId1" Type="http://schemas.openxmlformats.org/officeDocument/2006/relationships/tags" Target="../tags/tag25.xml"/><Relationship Id="rId2"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57.png"/><Relationship Id="rId1" Type="http://schemas.openxmlformats.org/officeDocument/2006/relationships/tags" Target="../tags/tag26.xml"/><Relationship Id="rId2"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3.xml"/><Relationship Id="rId3" Type="http://schemas.openxmlformats.org/officeDocument/2006/relationships/notesSlide" Target="../notesSlides/notesSlide45.xml"/></Relationships>
</file>

<file path=ppt/slides/_rels/slide65.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3.xml"/><Relationship Id="rId3" Type="http://schemas.openxmlformats.org/officeDocument/2006/relationships/notesSlide" Target="../notesSlides/notesSlide46.xml"/></Relationships>
</file>

<file path=ppt/slides/_rels/slide66.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3.xml"/><Relationship Id="rId3" Type="http://schemas.openxmlformats.org/officeDocument/2006/relationships/notesSlide" Target="../notesSlides/notesSlide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60.emf"/><Relationship Id="rId1" Type="http://schemas.openxmlformats.org/officeDocument/2006/relationships/tags" Target="../tags/tag30.xml"/><Relationship Id="rId2"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3.xml"/><Relationship Id="rId3" Type="http://schemas.openxmlformats.org/officeDocument/2006/relationships/image" Target="../media/image60.emf"/></Relationships>
</file>

<file path=ppt/slides/_rels/slide72.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3.xml"/><Relationship Id="rId3" Type="http://schemas.openxmlformats.org/officeDocument/2006/relationships/image" Target="../media/image60.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78218" y="449310"/>
            <a:ext cx="8521148" cy="2118127"/>
          </a:xfrm>
          <a:noFill/>
        </p:spPr>
        <p:txBody>
          <a:bodyPr/>
          <a:lstStyle/>
          <a:p>
            <a:pPr algn="ctr"/>
            <a:r>
              <a:rPr lang="en-US" sz="3600" dirty="0">
                <a:solidFill>
                  <a:prstClr val="black"/>
                </a:solidFill>
              </a:rPr>
              <a:t>Introduction to Quantum Computing Systems</a:t>
            </a:r>
            <a:endParaRPr lang="en-US" sz="4800" dirty="0">
              <a:solidFill>
                <a:schemeClr val="tx1"/>
              </a:solidFill>
            </a:endParaRPr>
          </a:p>
        </p:txBody>
      </p:sp>
      <p:sp>
        <p:nvSpPr>
          <p:cNvPr id="9" name="TextBox 8">
            <a:extLst>
              <a:ext uri="{FF2B5EF4-FFF2-40B4-BE49-F238E27FC236}">
                <a16:creationId xmlns:a16="http://schemas.microsoft.com/office/drawing/2014/main" xmlns="" id="{C53BAEA7-D7BB-4135-AE23-B0A7100304C1}"/>
              </a:ext>
            </a:extLst>
          </p:cNvPr>
          <p:cNvSpPr txBox="1"/>
          <p:nvPr/>
        </p:nvSpPr>
        <p:spPr>
          <a:xfrm>
            <a:off x="5885448" y="3767344"/>
            <a:ext cx="2437077" cy="523220"/>
          </a:xfrm>
          <a:prstGeom prst="rect">
            <a:avLst/>
          </a:prstGeom>
          <a:solidFill>
            <a:schemeClr val="bg1">
              <a:lumMod val="85000"/>
            </a:schemeClr>
          </a:solidFill>
        </p:spPr>
        <p:txBody>
          <a:bodyPr wrap="none" rtlCol="0">
            <a:spAutoFit/>
          </a:bodyPr>
          <a:lstStyle/>
          <a:p>
            <a:r>
              <a:rPr lang="en-US" sz="2800" dirty="0"/>
              <a:t>Swamit Tannu</a:t>
            </a:r>
            <a:endParaRPr lang="en-US" sz="1200" dirty="0"/>
          </a:p>
        </p:txBody>
      </p:sp>
      <p:cxnSp>
        <p:nvCxnSpPr>
          <p:cNvPr id="4" name="Straight Connector 3">
            <a:extLst>
              <a:ext uri="{FF2B5EF4-FFF2-40B4-BE49-F238E27FC236}">
                <a16:creationId xmlns:a16="http://schemas.microsoft.com/office/drawing/2014/main" xmlns="" id="{F91974CD-E525-484B-A107-B77C78EAED35}"/>
              </a:ext>
            </a:extLst>
          </p:cNvPr>
          <p:cNvCxnSpPr>
            <a:cxnSpLocks/>
          </p:cNvCxnSpPr>
          <p:nvPr/>
        </p:nvCxnSpPr>
        <p:spPr>
          <a:xfrm>
            <a:off x="7792277" y="1808922"/>
            <a:ext cx="2027583"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08981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D1006A-F214-4F11-830C-DBFBD5F0249C}"/>
              </a:ext>
            </a:extLst>
          </p:cNvPr>
          <p:cNvSpPr>
            <a:spLocks noGrp="1"/>
          </p:cNvSpPr>
          <p:nvPr>
            <p:ph type="title"/>
          </p:nvPr>
        </p:nvSpPr>
        <p:spPr/>
        <p:txBody>
          <a:bodyPr>
            <a:normAutofit/>
          </a:bodyPr>
          <a:lstStyle/>
          <a:p>
            <a:r>
              <a:rPr lang="en-US" sz="4400" dirty="0"/>
              <a:t>Limited Voltage Scaling</a:t>
            </a:r>
          </a:p>
        </p:txBody>
      </p:sp>
      <p:sp>
        <p:nvSpPr>
          <p:cNvPr id="3" name="Slide Number Placeholder 2">
            <a:extLst>
              <a:ext uri="{FF2B5EF4-FFF2-40B4-BE49-F238E27FC236}">
                <a16:creationId xmlns:a16="http://schemas.microsoft.com/office/drawing/2014/main" xmlns="" id="{8FD4DE92-E175-4127-927C-8401545AD999}"/>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10</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xmlns="" id="{7439D081-1006-4B25-8EA8-46062A78966B}"/>
              </a:ext>
            </a:extLst>
          </p:cNvPr>
          <p:cNvPicPr>
            <a:picLocks noChangeAspect="1"/>
          </p:cNvPicPr>
          <p:nvPr/>
        </p:nvPicPr>
        <p:blipFill>
          <a:blip r:embed="rId2"/>
          <a:stretch>
            <a:fillRect/>
          </a:stretch>
        </p:blipFill>
        <p:spPr>
          <a:xfrm>
            <a:off x="2978481" y="2072788"/>
            <a:ext cx="5759119" cy="4427404"/>
          </a:xfrm>
          <a:prstGeom prst="rect">
            <a:avLst/>
          </a:prstGeom>
        </p:spPr>
      </p:pic>
    </p:spTree>
    <p:extLst>
      <p:ext uri="{BB962C8B-B14F-4D97-AF65-F5344CB8AC3E}">
        <p14:creationId xmlns:p14="http://schemas.microsoft.com/office/powerpoint/2010/main" val="3125907142"/>
      </p:ext>
    </p:extLst>
  </p:cSld>
  <p:clrMapOvr>
    <a:masterClrMapping/>
  </p:clrMapOvr>
  <p:transition xmlns:p14="http://schemas.microsoft.com/office/powerpoint/2010/mai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3CDE6F-01C2-484E-B694-91F6FDF66EE4}"/>
              </a:ext>
            </a:extLst>
          </p:cNvPr>
          <p:cNvSpPr>
            <a:spLocks noGrp="1"/>
          </p:cNvSpPr>
          <p:nvPr>
            <p:ph type="title"/>
          </p:nvPr>
        </p:nvSpPr>
        <p:spPr/>
        <p:txBody>
          <a:bodyPr>
            <a:normAutofit/>
          </a:bodyPr>
          <a:lstStyle/>
          <a:p>
            <a:r>
              <a:rPr lang="en-US" sz="4400" dirty="0"/>
              <a:t>Thermal Challenges </a:t>
            </a:r>
          </a:p>
        </p:txBody>
      </p:sp>
      <p:sp>
        <p:nvSpPr>
          <p:cNvPr id="3" name="Slide Number Placeholder 2">
            <a:extLst>
              <a:ext uri="{FF2B5EF4-FFF2-40B4-BE49-F238E27FC236}">
                <a16:creationId xmlns:a16="http://schemas.microsoft.com/office/drawing/2014/main" xmlns="" id="{B65BBC62-7542-4C66-9CB0-E7D5AE6C7304}"/>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11</a:t>
            </a:fld>
            <a:endParaRPr lang="en-US" dirty="0">
              <a:solidFill>
                <a:prstClr val="black">
                  <a:tint val="75000"/>
                </a:prstClr>
              </a:solidFill>
            </a:endParaRPr>
          </a:p>
        </p:txBody>
      </p:sp>
      <p:pic>
        <p:nvPicPr>
          <p:cNvPr id="7172" name="Picture 4" descr="The growing power density of Intel's microchip processor families">
            <a:extLst>
              <a:ext uri="{FF2B5EF4-FFF2-40B4-BE49-F238E27FC236}">
                <a16:creationId xmlns:a16="http://schemas.microsoft.com/office/drawing/2014/main" xmlns="" id="{DF549DC8-72DB-403B-B275-BEA17724E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12" y="2632227"/>
            <a:ext cx="5556261" cy="32504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E839EAA7-979F-49EE-BD73-DEF7CC21AE90}"/>
              </a:ext>
            </a:extLst>
          </p:cNvPr>
          <p:cNvPicPr>
            <a:picLocks noChangeAspect="1"/>
          </p:cNvPicPr>
          <p:nvPr/>
        </p:nvPicPr>
        <p:blipFill rotWithShape="1">
          <a:blip r:embed="rId3"/>
          <a:srcRect b="671"/>
          <a:stretch/>
        </p:blipFill>
        <p:spPr>
          <a:xfrm>
            <a:off x="6262664" y="2400936"/>
            <a:ext cx="5929336" cy="3705224"/>
          </a:xfrm>
          <a:prstGeom prst="rect">
            <a:avLst/>
          </a:prstGeom>
        </p:spPr>
      </p:pic>
    </p:spTree>
    <p:extLst>
      <p:ext uri="{BB962C8B-B14F-4D97-AF65-F5344CB8AC3E}">
        <p14:creationId xmlns:p14="http://schemas.microsoft.com/office/powerpoint/2010/main" val="4208901388"/>
      </p:ext>
    </p:extLst>
  </p:cSld>
  <p:clrMapOvr>
    <a:masterClrMapping/>
  </p:clrMapOvr>
  <p:transition xmlns:p14="http://schemas.microsoft.com/office/powerpoint/2010/mai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792DDC-2293-4E72-9872-23505073E25F}"/>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xmlns="" id="{7A643340-DBC0-4BDE-A338-8213C10EC3A8}"/>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12</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xmlns="" id="{A812E65F-BDB6-49C7-B1AC-82CB39347D31}"/>
              </a:ext>
            </a:extLst>
          </p:cNvPr>
          <p:cNvPicPr>
            <a:picLocks noChangeAspect="1"/>
          </p:cNvPicPr>
          <p:nvPr/>
        </p:nvPicPr>
        <p:blipFill>
          <a:blip r:embed="rId2"/>
          <a:stretch>
            <a:fillRect/>
          </a:stretch>
        </p:blipFill>
        <p:spPr>
          <a:xfrm>
            <a:off x="1177216" y="9938"/>
            <a:ext cx="9837568" cy="6858000"/>
          </a:xfrm>
          <a:prstGeom prst="rect">
            <a:avLst/>
          </a:prstGeom>
        </p:spPr>
      </p:pic>
      <p:sp>
        <p:nvSpPr>
          <p:cNvPr id="6" name="Rectangle 5">
            <a:extLst>
              <a:ext uri="{FF2B5EF4-FFF2-40B4-BE49-F238E27FC236}">
                <a16:creationId xmlns:a16="http://schemas.microsoft.com/office/drawing/2014/main" xmlns="" id="{C9CB30C6-2674-4067-8341-37273DC65783}"/>
              </a:ext>
            </a:extLst>
          </p:cNvPr>
          <p:cNvSpPr/>
          <p:nvPr/>
        </p:nvSpPr>
        <p:spPr>
          <a:xfrm>
            <a:off x="0" y="1339814"/>
            <a:ext cx="1351722" cy="7076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7904CEA5-E6DB-4C94-BE10-DDAC1351B3B4}"/>
              </a:ext>
            </a:extLst>
          </p:cNvPr>
          <p:cNvSpPr/>
          <p:nvPr/>
        </p:nvSpPr>
        <p:spPr>
          <a:xfrm>
            <a:off x="10840278" y="985990"/>
            <a:ext cx="1351722" cy="7076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0267376"/>
      </p:ext>
    </p:extLst>
  </p:cSld>
  <p:clrMapOvr>
    <a:masterClrMapping/>
  </p:clrMapOvr>
  <p:transition xmlns:p14="http://schemas.microsoft.com/office/powerpoint/2010/mai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B0C4C5-204E-4F4A-A07D-66453376ED78}"/>
              </a:ext>
            </a:extLst>
          </p:cNvPr>
          <p:cNvSpPr>
            <a:spLocks noGrp="1"/>
          </p:cNvSpPr>
          <p:nvPr>
            <p:ph type="title"/>
          </p:nvPr>
        </p:nvSpPr>
        <p:spPr>
          <a:xfrm>
            <a:off x="609600" y="196814"/>
            <a:ext cx="10088880" cy="1143000"/>
          </a:xfrm>
        </p:spPr>
        <p:txBody>
          <a:bodyPr>
            <a:normAutofit fontScale="90000"/>
          </a:bodyPr>
          <a:lstStyle/>
          <a:p>
            <a:r>
              <a:rPr lang="en-US" sz="4000" dirty="0"/>
              <a:t>Scaling Improves Memory and Compute Capacity</a:t>
            </a:r>
          </a:p>
        </p:txBody>
      </p:sp>
      <p:sp>
        <p:nvSpPr>
          <p:cNvPr id="3" name="Slide Number Placeholder 2">
            <a:extLst>
              <a:ext uri="{FF2B5EF4-FFF2-40B4-BE49-F238E27FC236}">
                <a16:creationId xmlns:a16="http://schemas.microsoft.com/office/drawing/2014/main" xmlns="" id="{D66B743E-5F78-46F9-9AD5-A96F3D51D000}"/>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13</a:t>
            </a:fld>
            <a:endParaRPr lang="en-US" dirty="0">
              <a:solidFill>
                <a:prstClr val="black">
                  <a:tint val="75000"/>
                </a:prstClr>
              </a:solidFill>
            </a:endParaRPr>
          </a:p>
        </p:txBody>
      </p:sp>
      <p:grpSp>
        <p:nvGrpSpPr>
          <p:cNvPr id="4" name="Group 3">
            <a:extLst>
              <a:ext uri="{FF2B5EF4-FFF2-40B4-BE49-F238E27FC236}">
                <a16:creationId xmlns:a16="http://schemas.microsoft.com/office/drawing/2014/main" xmlns="" id="{F2CBDA45-9AE0-46DA-A4C4-1B36217DEB6E}"/>
              </a:ext>
            </a:extLst>
          </p:cNvPr>
          <p:cNvGrpSpPr/>
          <p:nvPr/>
        </p:nvGrpSpPr>
        <p:grpSpPr>
          <a:xfrm>
            <a:off x="3847999" y="2433322"/>
            <a:ext cx="6121079" cy="3778526"/>
            <a:chOff x="1867241" y="1905002"/>
            <a:chExt cx="6121079" cy="3778526"/>
          </a:xfrm>
        </p:grpSpPr>
        <p:sp>
          <p:nvSpPr>
            <p:cNvPr id="5" name="Rounded Rectangle 7">
              <a:extLst>
                <a:ext uri="{FF2B5EF4-FFF2-40B4-BE49-F238E27FC236}">
                  <a16:creationId xmlns:a16="http://schemas.microsoft.com/office/drawing/2014/main" xmlns="" id="{95448C09-3A0B-4F3E-B3D4-EBA4FBAC0CF8}"/>
                </a:ext>
              </a:extLst>
            </p:cNvPr>
            <p:cNvSpPr/>
            <p:nvPr/>
          </p:nvSpPr>
          <p:spPr>
            <a:xfrm>
              <a:off x="1867241" y="1905002"/>
              <a:ext cx="1873526" cy="1873527"/>
            </a:xfrm>
            <a:prstGeom prst="roundRect">
              <a:avLst/>
            </a:prstGeom>
            <a:solidFill>
              <a:schemeClr val="bg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Oval 5">
              <a:extLst>
                <a:ext uri="{FF2B5EF4-FFF2-40B4-BE49-F238E27FC236}">
                  <a16:creationId xmlns:a16="http://schemas.microsoft.com/office/drawing/2014/main" xmlns="" id="{1178AF20-5667-4B0E-AE50-4A6E3E62BABC}"/>
                </a:ext>
              </a:extLst>
            </p:cNvPr>
            <p:cNvSpPr/>
            <p:nvPr/>
          </p:nvSpPr>
          <p:spPr>
            <a:xfrm>
              <a:off x="1931845" y="1969605"/>
              <a:ext cx="839856" cy="839856"/>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Oval 6">
              <a:extLst>
                <a:ext uri="{FF2B5EF4-FFF2-40B4-BE49-F238E27FC236}">
                  <a16:creationId xmlns:a16="http://schemas.microsoft.com/office/drawing/2014/main" xmlns="" id="{3E2FE17B-ABA9-45EC-84B2-9F511BDACD16}"/>
                </a:ext>
              </a:extLst>
            </p:cNvPr>
            <p:cNvSpPr/>
            <p:nvPr/>
          </p:nvSpPr>
          <p:spPr>
            <a:xfrm>
              <a:off x="1931845" y="2874067"/>
              <a:ext cx="839856" cy="839856"/>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a:extLst>
                <a:ext uri="{FF2B5EF4-FFF2-40B4-BE49-F238E27FC236}">
                  <a16:creationId xmlns:a16="http://schemas.microsoft.com/office/drawing/2014/main" xmlns="" id="{4EE9C915-9D24-43E5-81E8-434B22DDD138}"/>
                </a:ext>
              </a:extLst>
            </p:cNvPr>
            <p:cNvSpPr/>
            <p:nvPr/>
          </p:nvSpPr>
          <p:spPr>
            <a:xfrm>
              <a:off x="2836306" y="1969605"/>
              <a:ext cx="839856" cy="839856"/>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a:extLst>
                <a:ext uri="{FF2B5EF4-FFF2-40B4-BE49-F238E27FC236}">
                  <a16:creationId xmlns:a16="http://schemas.microsoft.com/office/drawing/2014/main" xmlns="" id="{D8F3A387-A79C-4D00-98B8-28BCDE5C2C49}"/>
                </a:ext>
              </a:extLst>
            </p:cNvPr>
            <p:cNvSpPr/>
            <p:nvPr/>
          </p:nvSpPr>
          <p:spPr>
            <a:xfrm>
              <a:off x="2836306" y="2874067"/>
              <a:ext cx="839856" cy="839856"/>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TextBox 9">
              <a:extLst>
                <a:ext uri="{FF2B5EF4-FFF2-40B4-BE49-F238E27FC236}">
                  <a16:creationId xmlns:a16="http://schemas.microsoft.com/office/drawing/2014/main" xmlns="" id="{0E0B6F3B-C8C4-42B5-AA29-487453B918B5}"/>
                </a:ext>
              </a:extLst>
            </p:cNvPr>
            <p:cNvSpPr txBox="1"/>
            <p:nvPr/>
          </p:nvSpPr>
          <p:spPr>
            <a:xfrm>
              <a:off x="2104607" y="2178327"/>
              <a:ext cx="510852" cy="369332"/>
            </a:xfrm>
            <a:prstGeom prst="rect">
              <a:avLst/>
            </a:prstGeom>
            <a:solidFill>
              <a:srgbClr val="77933C"/>
            </a:solidFill>
          </p:spPr>
          <p:txBody>
            <a:bodyPr wrap="none" rtlCol="0">
              <a:spAutoFit/>
            </a:bodyPr>
            <a:lstStyle/>
            <a:p>
              <a:r>
                <a:rPr lang="en-US" b="1" dirty="0">
                  <a:solidFill>
                    <a:prstClr val="black"/>
                  </a:solidFill>
                  <a:latin typeface="Calibri"/>
                  <a:cs typeface="Calibri"/>
                </a:rPr>
                <a:t>cell</a:t>
              </a:r>
            </a:p>
          </p:txBody>
        </p:sp>
        <p:sp>
          <p:nvSpPr>
            <p:cNvPr id="11" name="TextBox 10">
              <a:extLst>
                <a:ext uri="{FF2B5EF4-FFF2-40B4-BE49-F238E27FC236}">
                  <a16:creationId xmlns:a16="http://schemas.microsoft.com/office/drawing/2014/main" xmlns="" id="{B911F592-F90D-4C2F-BE59-CAAFE9C83CE2}"/>
                </a:ext>
              </a:extLst>
            </p:cNvPr>
            <p:cNvSpPr txBox="1"/>
            <p:nvPr/>
          </p:nvSpPr>
          <p:spPr>
            <a:xfrm>
              <a:off x="2095841" y="3147397"/>
              <a:ext cx="510852" cy="369332"/>
            </a:xfrm>
            <a:prstGeom prst="rect">
              <a:avLst/>
            </a:prstGeom>
            <a:solidFill>
              <a:srgbClr val="77933C"/>
            </a:solidFill>
          </p:spPr>
          <p:txBody>
            <a:bodyPr wrap="none" rtlCol="0">
              <a:spAutoFit/>
            </a:bodyPr>
            <a:lstStyle/>
            <a:p>
              <a:r>
                <a:rPr lang="en-US" b="1" dirty="0">
                  <a:solidFill>
                    <a:prstClr val="black"/>
                  </a:solidFill>
                  <a:latin typeface="Calibri"/>
                  <a:cs typeface="Calibri"/>
                </a:rPr>
                <a:t>cell</a:t>
              </a:r>
            </a:p>
          </p:txBody>
        </p:sp>
        <p:sp>
          <p:nvSpPr>
            <p:cNvPr id="12" name="TextBox 11">
              <a:extLst>
                <a:ext uri="{FF2B5EF4-FFF2-40B4-BE49-F238E27FC236}">
                  <a16:creationId xmlns:a16="http://schemas.microsoft.com/office/drawing/2014/main" xmlns="" id="{1757890E-7BA7-4347-9144-550772E3B8F7}"/>
                </a:ext>
              </a:extLst>
            </p:cNvPr>
            <p:cNvSpPr txBox="1"/>
            <p:nvPr/>
          </p:nvSpPr>
          <p:spPr>
            <a:xfrm>
              <a:off x="3010241" y="2221329"/>
              <a:ext cx="510852" cy="369332"/>
            </a:xfrm>
            <a:prstGeom prst="rect">
              <a:avLst/>
            </a:prstGeom>
            <a:solidFill>
              <a:srgbClr val="77933C"/>
            </a:solidFill>
          </p:spPr>
          <p:txBody>
            <a:bodyPr wrap="none" rtlCol="0">
              <a:spAutoFit/>
            </a:bodyPr>
            <a:lstStyle/>
            <a:p>
              <a:r>
                <a:rPr lang="en-US" b="1" dirty="0">
                  <a:solidFill>
                    <a:prstClr val="black"/>
                  </a:solidFill>
                  <a:latin typeface="Calibri"/>
                  <a:cs typeface="Calibri"/>
                </a:rPr>
                <a:t>cell</a:t>
              </a:r>
            </a:p>
          </p:txBody>
        </p:sp>
        <p:sp>
          <p:nvSpPr>
            <p:cNvPr id="13" name="TextBox 12">
              <a:extLst>
                <a:ext uri="{FF2B5EF4-FFF2-40B4-BE49-F238E27FC236}">
                  <a16:creationId xmlns:a16="http://schemas.microsoft.com/office/drawing/2014/main" xmlns="" id="{9FD63426-EB45-460D-8D49-459F0331812E}"/>
                </a:ext>
              </a:extLst>
            </p:cNvPr>
            <p:cNvSpPr txBox="1"/>
            <p:nvPr/>
          </p:nvSpPr>
          <p:spPr>
            <a:xfrm>
              <a:off x="3010241" y="3135729"/>
              <a:ext cx="510852" cy="369332"/>
            </a:xfrm>
            <a:prstGeom prst="rect">
              <a:avLst/>
            </a:prstGeom>
            <a:solidFill>
              <a:srgbClr val="77933C"/>
            </a:solidFill>
          </p:spPr>
          <p:txBody>
            <a:bodyPr wrap="none" rtlCol="0">
              <a:spAutoFit/>
            </a:bodyPr>
            <a:lstStyle/>
            <a:p>
              <a:r>
                <a:rPr lang="en-US" b="1" dirty="0">
                  <a:solidFill>
                    <a:prstClr val="black"/>
                  </a:solidFill>
                  <a:latin typeface="Calibri"/>
                  <a:cs typeface="Calibri"/>
                </a:rPr>
                <a:t>cell</a:t>
              </a:r>
            </a:p>
          </p:txBody>
        </p:sp>
        <p:sp>
          <p:nvSpPr>
            <p:cNvPr id="14" name="Notched Right Arrow 50">
              <a:extLst>
                <a:ext uri="{FF2B5EF4-FFF2-40B4-BE49-F238E27FC236}">
                  <a16:creationId xmlns:a16="http://schemas.microsoft.com/office/drawing/2014/main" xmlns="" id="{8F884E73-0CA6-4C05-B133-4C421D9CAD5E}"/>
                </a:ext>
              </a:extLst>
            </p:cNvPr>
            <p:cNvSpPr/>
            <p:nvPr/>
          </p:nvSpPr>
          <p:spPr>
            <a:xfrm rot="2322095">
              <a:off x="3693703" y="3404541"/>
              <a:ext cx="886836" cy="914400"/>
            </a:xfrm>
            <a:prstGeom prst="notchedRigh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ounded Rectangle 52">
              <a:extLst>
                <a:ext uri="{FF2B5EF4-FFF2-40B4-BE49-F238E27FC236}">
                  <a16:creationId xmlns:a16="http://schemas.microsoft.com/office/drawing/2014/main" xmlns="" id="{FE2FB2CD-1889-4A87-BE0C-4760E9508092}"/>
                </a:ext>
              </a:extLst>
            </p:cNvPr>
            <p:cNvSpPr/>
            <p:nvPr/>
          </p:nvSpPr>
          <p:spPr>
            <a:xfrm>
              <a:off x="4648200" y="3810001"/>
              <a:ext cx="1873526" cy="1873527"/>
            </a:xfrm>
            <a:prstGeom prst="roundRect">
              <a:avLst/>
            </a:prstGeom>
            <a:solidFill>
              <a:schemeClr val="bg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a:extLst>
                <a:ext uri="{FF2B5EF4-FFF2-40B4-BE49-F238E27FC236}">
                  <a16:creationId xmlns:a16="http://schemas.microsoft.com/office/drawing/2014/main" xmlns="" id="{679FE8B1-0AEC-424D-8FBB-FFEA62D72011}"/>
                </a:ext>
              </a:extLst>
            </p:cNvPr>
            <p:cNvSpPr/>
            <p:nvPr/>
          </p:nvSpPr>
          <p:spPr>
            <a:xfrm>
              <a:off x="4726332" y="3920117"/>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a:extLst>
                <a:ext uri="{FF2B5EF4-FFF2-40B4-BE49-F238E27FC236}">
                  <a16:creationId xmlns:a16="http://schemas.microsoft.com/office/drawing/2014/main" xmlns="" id="{6D1D368D-86F5-4363-95F8-664291321E80}"/>
                </a:ext>
              </a:extLst>
            </p:cNvPr>
            <p:cNvSpPr/>
            <p:nvPr/>
          </p:nvSpPr>
          <p:spPr>
            <a:xfrm>
              <a:off x="5019362" y="3920117"/>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a:extLst>
                <a:ext uri="{FF2B5EF4-FFF2-40B4-BE49-F238E27FC236}">
                  <a16:creationId xmlns:a16="http://schemas.microsoft.com/office/drawing/2014/main" xmlns="" id="{45C22E59-90BA-43A7-ACAC-A1552DE9A1B5}"/>
                </a:ext>
              </a:extLst>
            </p:cNvPr>
            <p:cNvSpPr/>
            <p:nvPr/>
          </p:nvSpPr>
          <p:spPr>
            <a:xfrm>
              <a:off x="5312392" y="3920117"/>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a:extLst>
                <a:ext uri="{FF2B5EF4-FFF2-40B4-BE49-F238E27FC236}">
                  <a16:creationId xmlns:a16="http://schemas.microsoft.com/office/drawing/2014/main" xmlns="" id="{358A625E-7F9F-48F6-9BE0-782668D89D1A}"/>
                </a:ext>
              </a:extLst>
            </p:cNvPr>
            <p:cNvSpPr/>
            <p:nvPr/>
          </p:nvSpPr>
          <p:spPr>
            <a:xfrm>
              <a:off x="5605422" y="3920117"/>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a:extLst>
                <a:ext uri="{FF2B5EF4-FFF2-40B4-BE49-F238E27FC236}">
                  <a16:creationId xmlns:a16="http://schemas.microsoft.com/office/drawing/2014/main" xmlns="" id="{D5C287ED-F59D-426F-B21B-90CCE2CCF709}"/>
                </a:ext>
              </a:extLst>
            </p:cNvPr>
            <p:cNvSpPr/>
            <p:nvPr/>
          </p:nvSpPr>
          <p:spPr>
            <a:xfrm>
              <a:off x="5898452" y="3920117"/>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a:extLst>
                <a:ext uri="{FF2B5EF4-FFF2-40B4-BE49-F238E27FC236}">
                  <a16:creationId xmlns:a16="http://schemas.microsoft.com/office/drawing/2014/main" xmlns="" id="{7FDB075C-ADDF-47D6-9855-C5CD7E17C90B}"/>
                </a:ext>
              </a:extLst>
            </p:cNvPr>
            <p:cNvSpPr/>
            <p:nvPr/>
          </p:nvSpPr>
          <p:spPr>
            <a:xfrm>
              <a:off x="6185605" y="3920117"/>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a:extLst>
                <a:ext uri="{FF2B5EF4-FFF2-40B4-BE49-F238E27FC236}">
                  <a16:creationId xmlns:a16="http://schemas.microsoft.com/office/drawing/2014/main" xmlns="" id="{3C7D36F7-D947-4C5E-B54C-0AC208FC2377}"/>
                </a:ext>
              </a:extLst>
            </p:cNvPr>
            <p:cNvSpPr/>
            <p:nvPr/>
          </p:nvSpPr>
          <p:spPr>
            <a:xfrm>
              <a:off x="4726332" y="4255604"/>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a:extLst>
                <a:ext uri="{FF2B5EF4-FFF2-40B4-BE49-F238E27FC236}">
                  <a16:creationId xmlns:a16="http://schemas.microsoft.com/office/drawing/2014/main" xmlns="" id="{4E8C79A2-8E57-442C-86AA-9AB5C2E60CE2}"/>
                </a:ext>
              </a:extLst>
            </p:cNvPr>
            <p:cNvSpPr/>
            <p:nvPr/>
          </p:nvSpPr>
          <p:spPr>
            <a:xfrm>
              <a:off x="5019362" y="4255604"/>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a:extLst>
                <a:ext uri="{FF2B5EF4-FFF2-40B4-BE49-F238E27FC236}">
                  <a16:creationId xmlns:a16="http://schemas.microsoft.com/office/drawing/2014/main" xmlns="" id="{79DD156D-0B13-4A51-A808-F4BE2F411B54}"/>
                </a:ext>
              </a:extLst>
            </p:cNvPr>
            <p:cNvSpPr/>
            <p:nvPr/>
          </p:nvSpPr>
          <p:spPr>
            <a:xfrm>
              <a:off x="5312392" y="4255604"/>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a:extLst>
                <a:ext uri="{FF2B5EF4-FFF2-40B4-BE49-F238E27FC236}">
                  <a16:creationId xmlns:a16="http://schemas.microsoft.com/office/drawing/2014/main" xmlns="" id="{0C9AD428-915A-463D-883A-AB94C2C272F7}"/>
                </a:ext>
              </a:extLst>
            </p:cNvPr>
            <p:cNvSpPr/>
            <p:nvPr/>
          </p:nvSpPr>
          <p:spPr>
            <a:xfrm>
              <a:off x="5605422" y="4255604"/>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a:extLst>
                <a:ext uri="{FF2B5EF4-FFF2-40B4-BE49-F238E27FC236}">
                  <a16:creationId xmlns:a16="http://schemas.microsoft.com/office/drawing/2014/main" xmlns="" id="{63078D0D-E52A-4D02-8C8F-CF4AAABBD39F}"/>
                </a:ext>
              </a:extLst>
            </p:cNvPr>
            <p:cNvSpPr/>
            <p:nvPr/>
          </p:nvSpPr>
          <p:spPr>
            <a:xfrm>
              <a:off x="5898452" y="4255604"/>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a:extLst>
                <a:ext uri="{FF2B5EF4-FFF2-40B4-BE49-F238E27FC236}">
                  <a16:creationId xmlns:a16="http://schemas.microsoft.com/office/drawing/2014/main" xmlns="" id="{A311DFFC-4C04-469B-ACE7-BDC68FE3117E}"/>
                </a:ext>
              </a:extLst>
            </p:cNvPr>
            <p:cNvSpPr/>
            <p:nvPr/>
          </p:nvSpPr>
          <p:spPr>
            <a:xfrm>
              <a:off x="6185605" y="4255604"/>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Oval 27">
              <a:extLst>
                <a:ext uri="{FF2B5EF4-FFF2-40B4-BE49-F238E27FC236}">
                  <a16:creationId xmlns:a16="http://schemas.microsoft.com/office/drawing/2014/main" xmlns="" id="{3F00C6DE-21FF-4FD2-94E8-DF8EDF802FE9}"/>
                </a:ext>
              </a:extLst>
            </p:cNvPr>
            <p:cNvSpPr/>
            <p:nvPr/>
          </p:nvSpPr>
          <p:spPr>
            <a:xfrm>
              <a:off x="4726332" y="4592302"/>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Oval 28">
              <a:extLst>
                <a:ext uri="{FF2B5EF4-FFF2-40B4-BE49-F238E27FC236}">
                  <a16:creationId xmlns:a16="http://schemas.microsoft.com/office/drawing/2014/main" xmlns="" id="{E6867221-E2E6-486A-9BF3-43C2D8B6A524}"/>
                </a:ext>
              </a:extLst>
            </p:cNvPr>
            <p:cNvSpPr/>
            <p:nvPr/>
          </p:nvSpPr>
          <p:spPr>
            <a:xfrm>
              <a:off x="5019362" y="4592302"/>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Oval 29">
              <a:extLst>
                <a:ext uri="{FF2B5EF4-FFF2-40B4-BE49-F238E27FC236}">
                  <a16:creationId xmlns:a16="http://schemas.microsoft.com/office/drawing/2014/main" xmlns="" id="{92FC9233-5562-43A4-B965-0503ECEF3BC8}"/>
                </a:ext>
              </a:extLst>
            </p:cNvPr>
            <p:cNvSpPr/>
            <p:nvPr/>
          </p:nvSpPr>
          <p:spPr>
            <a:xfrm>
              <a:off x="5312392" y="4592302"/>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Oval 30">
              <a:extLst>
                <a:ext uri="{FF2B5EF4-FFF2-40B4-BE49-F238E27FC236}">
                  <a16:creationId xmlns:a16="http://schemas.microsoft.com/office/drawing/2014/main" xmlns="" id="{3ADB9A23-F2AC-45DE-8DD6-BE6170F3F5FF}"/>
                </a:ext>
              </a:extLst>
            </p:cNvPr>
            <p:cNvSpPr/>
            <p:nvPr/>
          </p:nvSpPr>
          <p:spPr>
            <a:xfrm>
              <a:off x="5605422" y="4592302"/>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Oval 31">
              <a:extLst>
                <a:ext uri="{FF2B5EF4-FFF2-40B4-BE49-F238E27FC236}">
                  <a16:creationId xmlns:a16="http://schemas.microsoft.com/office/drawing/2014/main" xmlns="" id="{8534B5C4-C37E-4F07-A811-11F04F45CCED}"/>
                </a:ext>
              </a:extLst>
            </p:cNvPr>
            <p:cNvSpPr/>
            <p:nvPr/>
          </p:nvSpPr>
          <p:spPr>
            <a:xfrm>
              <a:off x="5898452" y="4592302"/>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Oval 32">
              <a:extLst>
                <a:ext uri="{FF2B5EF4-FFF2-40B4-BE49-F238E27FC236}">
                  <a16:creationId xmlns:a16="http://schemas.microsoft.com/office/drawing/2014/main" xmlns="" id="{9E83FFE0-9776-4ADA-80BA-88ED96B955CB}"/>
                </a:ext>
              </a:extLst>
            </p:cNvPr>
            <p:cNvSpPr/>
            <p:nvPr/>
          </p:nvSpPr>
          <p:spPr>
            <a:xfrm>
              <a:off x="6185605" y="4592302"/>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Oval 33">
              <a:extLst>
                <a:ext uri="{FF2B5EF4-FFF2-40B4-BE49-F238E27FC236}">
                  <a16:creationId xmlns:a16="http://schemas.microsoft.com/office/drawing/2014/main" xmlns="" id="{24971103-67E5-41B8-9757-E1515625EC4B}"/>
                </a:ext>
              </a:extLst>
            </p:cNvPr>
            <p:cNvSpPr/>
            <p:nvPr/>
          </p:nvSpPr>
          <p:spPr>
            <a:xfrm>
              <a:off x="4726332" y="4927790"/>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Oval 34">
              <a:extLst>
                <a:ext uri="{FF2B5EF4-FFF2-40B4-BE49-F238E27FC236}">
                  <a16:creationId xmlns:a16="http://schemas.microsoft.com/office/drawing/2014/main" xmlns="" id="{B80CA77A-75A2-490D-B919-FFDAB6D1C746}"/>
                </a:ext>
              </a:extLst>
            </p:cNvPr>
            <p:cNvSpPr/>
            <p:nvPr/>
          </p:nvSpPr>
          <p:spPr>
            <a:xfrm>
              <a:off x="5019362" y="4927790"/>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Oval 35">
              <a:extLst>
                <a:ext uri="{FF2B5EF4-FFF2-40B4-BE49-F238E27FC236}">
                  <a16:creationId xmlns:a16="http://schemas.microsoft.com/office/drawing/2014/main" xmlns="" id="{47E53D82-3C86-4B43-8EE0-20BC1BD84A7D}"/>
                </a:ext>
              </a:extLst>
            </p:cNvPr>
            <p:cNvSpPr/>
            <p:nvPr/>
          </p:nvSpPr>
          <p:spPr>
            <a:xfrm>
              <a:off x="5312392" y="4927790"/>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Oval 36">
              <a:extLst>
                <a:ext uri="{FF2B5EF4-FFF2-40B4-BE49-F238E27FC236}">
                  <a16:creationId xmlns:a16="http://schemas.microsoft.com/office/drawing/2014/main" xmlns="" id="{A54868F9-1026-4BE0-A8CC-8480B6235DE7}"/>
                </a:ext>
              </a:extLst>
            </p:cNvPr>
            <p:cNvSpPr/>
            <p:nvPr/>
          </p:nvSpPr>
          <p:spPr>
            <a:xfrm>
              <a:off x="5605422" y="4927790"/>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8" name="Oval 37">
              <a:extLst>
                <a:ext uri="{FF2B5EF4-FFF2-40B4-BE49-F238E27FC236}">
                  <a16:creationId xmlns:a16="http://schemas.microsoft.com/office/drawing/2014/main" xmlns="" id="{69BE8D92-F7E9-4B00-8C5C-49E98AD914BB}"/>
                </a:ext>
              </a:extLst>
            </p:cNvPr>
            <p:cNvSpPr/>
            <p:nvPr/>
          </p:nvSpPr>
          <p:spPr>
            <a:xfrm>
              <a:off x="5898452" y="4927790"/>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9" name="Oval 38">
              <a:extLst>
                <a:ext uri="{FF2B5EF4-FFF2-40B4-BE49-F238E27FC236}">
                  <a16:creationId xmlns:a16="http://schemas.microsoft.com/office/drawing/2014/main" xmlns="" id="{63D2E3E8-B521-468F-AC12-C621F7FB66EF}"/>
                </a:ext>
              </a:extLst>
            </p:cNvPr>
            <p:cNvSpPr/>
            <p:nvPr/>
          </p:nvSpPr>
          <p:spPr>
            <a:xfrm>
              <a:off x="6185605" y="4927790"/>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 name="Oval 39">
              <a:extLst>
                <a:ext uri="{FF2B5EF4-FFF2-40B4-BE49-F238E27FC236}">
                  <a16:creationId xmlns:a16="http://schemas.microsoft.com/office/drawing/2014/main" xmlns="" id="{C96B2E92-8922-4E7C-B01E-AD4273E2619C}"/>
                </a:ext>
              </a:extLst>
            </p:cNvPr>
            <p:cNvSpPr/>
            <p:nvPr/>
          </p:nvSpPr>
          <p:spPr>
            <a:xfrm>
              <a:off x="4726332" y="5246205"/>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1" name="Oval 40">
              <a:extLst>
                <a:ext uri="{FF2B5EF4-FFF2-40B4-BE49-F238E27FC236}">
                  <a16:creationId xmlns:a16="http://schemas.microsoft.com/office/drawing/2014/main" xmlns="" id="{B273233E-6F95-4B72-875E-1C38B55D7DB5}"/>
                </a:ext>
              </a:extLst>
            </p:cNvPr>
            <p:cNvSpPr/>
            <p:nvPr/>
          </p:nvSpPr>
          <p:spPr>
            <a:xfrm>
              <a:off x="5019362" y="5246205"/>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2" name="Oval 41">
              <a:extLst>
                <a:ext uri="{FF2B5EF4-FFF2-40B4-BE49-F238E27FC236}">
                  <a16:creationId xmlns:a16="http://schemas.microsoft.com/office/drawing/2014/main" xmlns="" id="{AC013BE8-59DE-44BD-9027-447D2D991F7E}"/>
                </a:ext>
              </a:extLst>
            </p:cNvPr>
            <p:cNvSpPr/>
            <p:nvPr/>
          </p:nvSpPr>
          <p:spPr>
            <a:xfrm>
              <a:off x="5312392" y="5246205"/>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3" name="Oval 42">
              <a:extLst>
                <a:ext uri="{FF2B5EF4-FFF2-40B4-BE49-F238E27FC236}">
                  <a16:creationId xmlns:a16="http://schemas.microsoft.com/office/drawing/2014/main" xmlns="" id="{0235010E-608A-4BB7-8CB4-AFCFBEE6FF98}"/>
                </a:ext>
              </a:extLst>
            </p:cNvPr>
            <p:cNvSpPr/>
            <p:nvPr/>
          </p:nvSpPr>
          <p:spPr>
            <a:xfrm>
              <a:off x="5605422" y="5246205"/>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4" name="Oval 43">
              <a:extLst>
                <a:ext uri="{FF2B5EF4-FFF2-40B4-BE49-F238E27FC236}">
                  <a16:creationId xmlns:a16="http://schemas.microsoft.com/office/drawing/2014/main" xmlns="" id="{8644AD27-67B1-45ED-AFEC-DFB076F1C003}"/>
                </a:ext>
              </a:extLst>
            </p:cNvPr>
            <p:cNvSpPr/>
            <p:nvPr/>
          </p:nvSpPr>
          <p:spPr>
            <a:xfrm>
              <a:off x="5898452" y="5246205"/>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5" name="Oval 44">
              <a:extLst>
                <a:ext uri="{FF2B5EF4-FFF2-40B4-BE49-F238E27FC236}">
                  <a16:creationId xmlns:a16="http://schemas.microsoft.com/office/drawing/2014/main" xmlns="" id="{D6AF4544-585D-4EAB-AA4D-DDB69B5D49AF}"/>
                </a:ext>
              </a:extLst>
            </p:cNvPr>
            <p:cNvSpPr/>
            <p:nvPr/>
          </p:nvSpPr>
          <p:spPr>
            <a:xfrm>
              <a:off x="6185605" y="5246205"/>
              <a:ext cx="242127" cy="282324"/>
            </a:xfrm>
            <a:prstGeom prst="ellipse">
              <a:avLst/>
            </a:prstGeom>
            <a:solidFill>
              <a:schemeClr val="accent3">
                <a:lumMod val="75000"/>
              </a:schemeClr>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6" name="TextBox 45">
              <a:extLst>
                <a:ext uri="{FF2B5EF4-FFF2-40B4-BE49-F238E27FC236}">
                  <a16:creationId xmlns:a16="http://schemas.microsoft.com/office/drawing/2014/main" xmlns="" id="{48BB2211-9055-4A76-86E6-BAE962150396}"/>
                </a:ext>
              </a:extLst>
            </p:cNvPr>
            <p:cNvSpPr txBox="1"/>
            <p:nvPr/>
          </p:nvSpPr>
          <p:spPr>
            <a:xfrm>
              <a:off x="4572000" y="2971800"/>
              <a:ext cx="3416320" cy="584776"/>
            </a:xfrm>
            <a:prstGeom prst="rect">
              <a:avLst/>
            </a:prstGeom>
            <a:noFill/>
          </p:spPr>
          <p:txBody>
            <a:bodyPr wrap="none" rtlCol="0">
              <a:spAutoFit/>
            </a:bodyPr>
            <a:lstStyle/>
            <a:p>
              <a:pPr algn="ctr"/>
              <a:r>
                <a:rPr lang="en-US" sz="3200" b="1" dirty="0">
                  <a:solidFill>
                    <a:prstClr val="black"/>
                  </a:solidFill>
                  <a:latin typeface="Calibri" charset="0"/>
                  <a:ea typeface="Calibri" charset="0"/>
                  <a:cs typeface="Calibri" charset="0"/>
                </a:rPr>
                <a:t>Technology Scaling</a:t>
              </a:r>
            </a:p>
          </p:txBody>
        </p:sp>
        <p:sp>
          <p:nvSpPr>
            <p:cNvPr id="47" name="TextBox 46">
              <a:extLst>
                <a:ext uri="{FF2B5EF4-FFF2-40B4-BE49-F238E27FC236}">
                  <a16:creationId xmlns:a16="http://schemas.microsoft.com/office/drawing/2014/main" xmlns="" id="{DA25E6D7-A2C4-4C02-B79F-794C10441203}"/>
                </a:ext>
              </a:extLst>
            </p:cNvPr>
            <p:cNvSpPr txBox="1"/>
            <p:nvPr/>
          </p:nvSpPr>
          <p:spPr>
            <a:xfrm>
              <a:off x="2097384" y="4572001"/>
              <a:ext cx="1598515" cy="461665"/>
            </a:xfrm>
            <a:prstGeom prst="rect">
              <a:avLst/>
            </a:prstGeom>
            <a:noFill/>
          </p:spPr>
          <p:txBody>
            <a:bodyPr wrap="none" rtlCol="0">
              <a:spAutoFit/>
            </a:bodyPr>
            <a:lstStyle/>
            <a:p>
              <a:pPr algn="ctr"/>
              <a:r>
                <a:rPr lang="en-US" sz="2400" i="1" dirty="0">
                  <a:solidFill>
                    <a:prstClr val="black"/>
                  </a:solidFill>
                  <a:latin typeface="Calibri" charset="0"/>
                  <a:ea typeface="Calibri" charset="0"/>
                  <a:cs typeface="Calibri" charset="0"/>
                </a:rPr>
                <a:t>DRAM Chip</a:t>
              </a:r>
            </a:p>
          </p:txBody>
        </p:sp>
      </p:grpSp>
      <p:sp>
        <p:nvSpPr>
          <p:cNvPr id="48" name="TextBox 47">
            <a:extLst>
              <a:ext uri="{FF2B5EF4-FFF2-40B4-BE49-F238E27FC236}">
                <a16:creationId xmlns:a16="http://schemas.microsoft.com/office/drawing/2014/main" xmlns="" id="{34BB3B92-1F3C-4A7E-A54C-3F85C72EA000}"/>
              </a:ext>
            </a:extLst>
          </p:cNvPr>
          <p:cNvSpPr txBox="1"/>
          <p:nvPr/>
        </p:nvSpPr>
        <p:spPr>
          <a:xfrm>
            <a:off x="162560" y="6211848"/>
            <a:ext cx="2775119" cy="369332"/>
          </a:xfrm>
          <a:prstGeom prst="rect">
            <a:avLst/>
          </a:prstGeom>
          <a:noFill/>
        </p:spPr>
        <p:txBody>
          <a:bodyPr wrap="none" rtlCol="0">
            <a:spAutoFit/>
          </a:bodyPr>
          <a:lstStyle/>
          <a:p>
            <a:r>
              <a:rPr lang="en-US" dirty="0"/>
              <a:t>Courtesy: Prashant Nair  </a:t>
            </a:r>
          </a:p>
        </p:txBody>
      </p:sp>
    </p:spTree>
    <p:extLst>
      <p:ext uri="{BB962C8B-B14F-4D97-AF65-F5344CB8AC3E}">
        <p14:creationId xmlns:p14="http://schemas.microsoft.com/office/powerpoint/2010/main" val="341243472"/>
      </p:ext>
    </p:extLst>
  </p:cSld>
  <p:clrMapOvr>
    <a:masterClrMapping/>
  </p:clrMapOvr>
  <p:transition xmlns:p14="http://schemas.microsoft.com/office/powerpoint/2010/mai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E9711D1-3A1F-4B4E-8AB2-0BB0281B4C0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14</a:t>
            </a:fld>
            <a:endParaRPr lang="en-US" dirty="0">
              <a:solidFill>
                <a:prstClr val="black">
                  <a:tint val="75000"/>
                </a:prstClr>
              </a:solidFill>
            </a:endParaRPr>
          </a:p>
        </p:txBody>
      </p:sp>
      <p:grpSp>
        <p:nvGrpSpPr>
          <p:cNvPr id="42" name="Group 41">
            <a:extLst>
              <a:ext uri="{FF2B5EF4-FFF2-40B4-BE49-F238E27FC236}">
                <a16:creationId xmlns:a16="http://schemas.microsoft.com/office/drawing/2014/main" xmlns="" id="{F05D9816-EFEF-4193-8526-5DFF732E9118}"/>
              </a:ext>
            </a:extLst>
          </p:cNvPr>
          <p:cNvGrpSpPr/>
          <p:nvPr/>
        </p:nvGrpSpPr>
        <p:grpSpPr>
          <a:xfrm>
            <a:off x="2134514" y="1976738"/>
            <a:ext cx="7922972" cy="4560139"/>
            <a:chOff x="2698474" y="1062338"/>
            <a:chExt cx="7922972" cy="4560139"/>
          </a:xfrm>
        </p:grpSpPr>
        <p:sp>
          <p:nvSpPr>
            <p:cNvPr id="43" name="Rectangle 42">
              <a:extLst>
                <a:ext uri="{FF2B5EF4-FFF2-40B4-BE49-F238E27FC236}">
                  <a16:creationId xmlns:a16="http://schemas.microsoft.com/office/drawing/2014/main" xmlns="" id="{796E8C6E-6540-4D1D-80AC-020D9C7D057B}"/>
                </a:ext>
              </a:extLst>
            </p:cNvPr>
            <p:cNvSpPr/>
            <p:nvPr/>
          </p:nvSpPr>
          <p:spPr>
            <a:xfrm>
              <a:off x="4572000" y="2971800"/>
              <a:ext cx="1295400" cy="45720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4" name="Rectangle 43">
              <a:extLst>
                <a:ext uri="{FF2B5EF4-FFF2-40B4-BE49-F238E27FC236}">
                  <a16:creationId xmlns:a16="http://schemas.microsoft.com/office/drawing/2014/main" xmlns="" id="{C06FFFE6-56C5-4B72-8B86-0E4C36705A0A}"/>
                </a:ext>
              </a:extLst>
            </p:cNvPr>
            <p:cNvSpPr/>
            <p:nvPr/>
          </p:nvSpPr>
          <p:spPr>
            <a:xfrm>
              <a:off x="4572000" y="3395576"/>
              <a:ext cx="1066800" cy="45720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45" name="Picture 44">
              <a:extLst>
                <a:ext uri="{FF2B5EF4-FFF2-40B4-BE49-F238E27FC236}">
                  <a16:creationId xmlns:a16="http://schemas.microsoft.com/office/drawing/2014/main" xmlns="" id="{418E51D8-88B4-4BA3-865F-340BA44AC589}"/>
                </a:ext>
              </a:extLst>
            </p:cNvPr>
            <p:cNvPicPr>
              <a:picLocks noChangeAspect="1"/>
            </p:cNvPicPr>
            <p:nvPr/>
          </p:nvPicPr>
          <p:blipFill>
            <a:blip r:embed="rId3"/>
            <a:stretch>
              <a:fillRect/>
            </a:stretch>
          </p:blipFill>
          <p:spPr>
            <a:xfrm>
              <a:off x="4419603" y="1066802"/>
              <a:ext cx="6201843" cy="4555675"/>
            </a:xfrm>
            <a:prstGeom prst="rect">
              <a:avLst/>
            </a:prstGeom>
          </p:spPr>
        </p:pic>
        <p:sp>
          <p:nvSpPr>
            <p:cNvPr id="46" name="Rectangle 45">
              <a:extLst>
                <a:ext uri="{FF2B5EF4-FFF2-40B4-BE49-F238E27FC236}">
                  <a16:creationId xmlns:a16="http://schemas.microsoft.com/office/drawing/2014/main" xmlns="" id="{4098CEBE-387F-48D3-951E-D769D93114BC}"/>
                </a:ext>
              </a:extLst>
            </p:cNvPr>
            <p:cNvSpPr/>
            <p:nvPr/>
          </p:nvSpPr>
          <p:spPr>
            <a:xfrm>
              <a:off x="6477000" y="1219200"/>
              <a:ext cx="3276600" cy="3200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7" name="Rounded Rectangle 13">
              <a:extLst>
                <a:ext uri="{FF2B5EF4-FFF2-40B4-BE49-F238E27FC236}">
                  <a16:creationId xmlns:a16="http://schemas.microsoft.com/office/drawing/2014/main" xmlns="" id="{43E5CE5E-C93C-48E6-8948-017AA15A00C0}"/>
                </a:ext>
              </a:extLst>
            </p:cNvPr>
            <p:cNvSpPr/>
            <p:nvPr/>
          </p:nvSpPr>
          <p:spPr>
            <a:xfrm>
              <a:off x="2698474" y="1528467"/>
              <a:ext cx="1873526" cy="1873527"/>
            </a:xfrm>
            <a:prstGeom prst="roundRect">
              <a:avLst/>
            </a:prstGeom>
            <a:solidFill>
              <a:schemeClr val="bg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8" name="Oval 47">
              <a:extLst>
                <a:ext uri="{FF2B5EF4-FFF2-40B4-BE49-F238E27FC236}">
                  <a16:creationId xmlns:a16="http://schemas.microsoft.com/office/drawing/2014/main" xmlns="" id="{DC5766F5-569E-4582-B5C8-E701B8901B61}"/>
                </a:ext>
              </a:extLst>
            </p:cNvPr>
            <p:cNvSpPr/>
            <p:nvPr/>
          </p:nvSpPr>
          <p:spPr>
            <a:xfrm>
              <a:off x="2763078" y="1593070"/>
              <a:ext cx="839856" cy="839856"/>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9" name="Oval 48">
              <a:extLst>
                <a:ext uri="{FF2B5EF4-FFF2-40B4-BE49-F238E27FC236}">
                  <a16:creationId xmlns:a16="http://schemas.microsoft.com/office/drawing/2014/main" xmlns="" id="{5F5E0669-F48C-47D3-BB40-D5AB6DDA5DE9}"/>
                </a:ext>
              </a:extLst>
            </p:cNvPr>
            <p:cNvSpPr/>
            <p:nvPr/>
          </p:nvSpPr>
          <p:spPr>
            <a:xfrm>
              <a:off x="2763078" y="2497532"/>
              <a:ext cx="839856" cy="839856"/>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0" name="Oval 49">
              <a:extLst>
                <a:ext uri="{FF2B5EF4-FFF2-40B4-BE49-F238E27FC236}">
                  <a16:creationId xmlns:a16="http://schemas.microsoft.com/office/drawing/2014/main" xmlns="" id="{A05D2D1A-00AE-4FE2-867E-E7023CCC0C2A}"/>
                </a:ext>
              </a:extLst>
            </p:cNvPr>
            <p:cNvSpPr/>
            <p:nvPr/>
          </p:nvSpPr>
          <p:spPr>
            <a:xfrm>
              <a:off x="3667539" y="1593070"/>
              <a:ext cx="839856" cy="839856"/>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1" name="Oval 50">
              <a:extLst>
                <a:ext uri="{FF2B5EF4-FFF2-40B4-BE49-F238E27FC236}">
                  <a16:creationId xmlns:a16="http://schemas.microsoft.com/office/drawing/2014/main" xmlns="" id="{B71E8E11-E112-485F-839F-614135E97911}"/>
                </a:ext>
              </a:extLst>
            </p:cNvPr>
            <p:cNvSpPr/>
            <p:nvPr/>
          </p:nvSpPr>
          <p:spPr>
            <a:xfrm>
              <a:off x="3667539" y="2497532"/>
              <a:ext cx="839856" cy="839856"/>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2" name="Can 21">
              <a:extLst>
                <a:ext uri="{FF2B5EF4-FFF2-40B4-BE49-F238E27FC236}">
                  <a16:creationId xmlns:a16="http://schemas.microsoft.com/office/drawing/2014/main" xmlns="" id="{B180C451-665E-4118-A425-8A50CA9EBA1E}"/>
                </a:ext>
              </a:extLst>
            </p:cNvPr>
            <p:cNvSpPr/>
            <p:nvPr/>
          </p:nvSpPr>
          <p:spPr>
            <a:xfrm>
              <a:off x="3650633" y="3814465"/>
              <a:ext cx="838200" cy="1066800"/>
            </a:xfrm>
            <a:prstGeom prst="can">
              <a:avLst>
                <a:gd name="adj" fmla="val 23512"/>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53" name="Straight Connector 52">
              <a:extLst>
                <a:ext uri="{FF2B5EF4-FFF2-40B4-BE49-F238E27FC236}">
                  <a16:creationId xmlns:a16="http://schemas.microsoft.com/office/drawing/2014/main" xmlns="" id="{0AAF99DE-408E-4AEA-B18F-3B6E54D589D0}"/>
                </a:ext>
              </a:extLst>
            </p:cNvPr>
            <p:cNvCxnSpPr>
              <a:stCxn id="51" idx="2"/>
              <a:endCxn id="52" idx="2"/>
            </p:cNvCxnSpPr>
            <p:nvPr/>
          </p:nvCxnSpPr>
          <p:spPr>
            <a:xfrm flipH="1">
              <a:off x="3650633" y="2917460"/>
              <a:ext cx="16906" cy="1430407"/>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xmlns="" id="{B03FCFF6-E2A2-4E5F-9C9A-DD6B6ED50A71}"/>
                </a:ext>
              </a:extLst>
            </p:cNvPr>
            <p:cNvCxnSpPr/>
            <p:nvPr/>
          </p:nvCxnSpPr>
          <p:spPr>
            <a:xfrm flipH="1">
              <a:off x="4488833" y="2976267"/>
              <a:ext cx="16906" cy="1430407"/>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xmlns="" id="{762E59CF-3A7A-4310-A8C6-D0D3E3D65A4C}"/>
                </a:ext>
              </a:extLst>
            </p:cNvPr>
            <p:cNvSpPr txBox="1"/>
            <p:nvPr/>
          </p:nvSpPr>
          <p:spPr>
            <a:xfrm>
              <a:off x="2850338" y="1062338"/>
              <a:ext cx="1598515" cy="461665"/>
            </a:xfrm>
            <a:prstGeom prst="rect">
              <a:avLst/>
            </a:prstGeom>
            <a:noFill/>
          </p:spPr>
          <p:txBody>
            <a:bodyPr wrap="none" rtlCol="0">
              <a:spAutoFit/>
            </a:bodyPr>
            <a:lstStyle/>
            <a:p>
              <a:pPr algn="ctr"/>
              <a:r>
                <a:rPr lang="en-US" sz="2400" i="1" dirty="0">
                  <a:solidFill>
                    <a:prstClr val="black"/>
                  </a:solidFill>
                  <a:latin typeface="Calibri" charset="0"/>
                  <a:ea typeface="Calibri" charset="0"/>
                  <a:cs typeface="Calibri" charset="0"/>
                </a:rPr>
                <a:t>DRAM Chip</a:t>
              </a:r>
            </a:p>
          </p:txBody>
        </p:sp>
        <p:sp>
          <p:nvSpPr>
            <p:cNvPr id="56" name="TextBox 55">
              <a:extLst>
                <a:ext uri="{FF2B5EF4-FFF2-40B4-BE49-F238E27FC236}">
                  <a16:creationId xmlns:a16="http://schemas.microsoft.com/office/drawing/2014/main" xmlns="" id="{66646785-EB52-48E6-832F-04592413E884}"/>
                </a:ext>
              </a:extLst>
            </p:cNvPr>
            <p:cNvSpPr txBox="1"/>
            <p:nvPr/>
          </p:nvSpPr>
          <p:spPr>
            <a:xfrm>
              <a:off x="3009129" y="4043067"/>
              <a:ext cx="633507" cy="461665"/>
            </a:xfrm>
            <a:prstGeom prst="rect">
              <a:avLst/>
            </a:prstGeom>
            <a:noFill/>
          </p:spPr>
          <p:txBody>
            <a:bodyPr wrap="none" rtlCol="0">
              <a:spAutoFit/>
            </a:bodyPr>
            <a:lstStyle/>
            <a:p>
              <a:pPr algn="ctr"/>
              <a:r>
                <a:rPr lang="en-US" sz="2400" i="1" dirty="0">
                  <a:solidFill>
                    <a:prstClr val="black"/>
                  </a:solidFill>
                  <a:latin typeface="Calibri" charset="0"/>
                  <a:ea typeface="Calibri" charset="0"/>
                  <a:cs typeface="Calibri" charset="0"/>
                </a:rPr>
                <a:t>Cell</a:t>
              </a:r>
            </a:p>
          </p:txBody>
        </p:sp>
        <p:cxnSp>
          <p:nvCxnSpPr>
            <p:cNvPr id="57" name="Straight Connector 56">
              <a:extLst>
                <a:ext uri="{FF2B5EF4-FFF2-40B4-BE49-F238E27FC236}">
                  <a16:creationId xmlns:a16="http://schemas.microsoft.com/office/drawing/2014/main" xmlns="" id="{D3CEF528-978D-4908-8E19-1F90E4BFA632}"/>
                </a:ext>
              </a:extLst>
            </p:cNvPr>
            <p:cNvCxnSpPr/>
            <p:nvPr/>
          </p:nvCxnSpPr>
          <p:spPr>
            <a:xfrm>
              <a:off x="6343346" y="4218564"/>
              <a:ext cx="133654" cy="48637"/>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xmlns="" id="{0F4E8DCD-B524-4305-BDC0-0C85AFBCC6F2}"/>
                </a:ext>
              </a:extLst>
            </p:cNvPr>
            <p:cNvCxnSpPr/>
            <p:nvPr/>
          </p:nvCxnSpPr>
          <p:spPr>
            <a:xfrm flipV="1">
              <a:off x="6388704" y="4267202"/>
              <a:ext cx="88296" cy="110127"/>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61" name="Title 1">
            <a:extLst>
              <a:ext uri="{FF2B5EF4-FFF2-40B4-BE49-F238E27FC236}">
                <a16:creationId xmlns:a16="http://schemas.microsoft.com/office/drawing/2014/main" xmlns="" id="{1E60AB69-6571-41EF-9AB7-551E7B6FFFCE}"/>
              </a:ext>
            </a:extLst>
          </p:cNvPr>
          <p:cNvSpPr txBox="1">
            <a:spLocks/>
          </p:cNvSpPr>
          <p:nvPr/>
        </p:nvSpPr>
        <p:spPr>
          <a:xfrm>
            <a:off x="568960" y="176833"/>
            <a:ext cx="10088880" cy="1143000"/>
          </a:xfrm>
          <a:prstGeom prst="rect">
            <a:avLst/>
          </a:prstGeom>
        </p:spPr>
        <p:txBody>
          <a:bodyPr vert="horz" lIns="91440" tIns="45720" rIns="91440" bIns="45720" rtlCol="0" anchor="ctr">
            <a:normAutofit fontScale="97500"/>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r>
              <a:rPr lang="en-US" sz="4000" dirty="0"/>
              <a:t>Scaling Deteriorates Reliability </a:t>
            </a:r>
          </a:p>
        </p:txBody>
      </p:sp>
      <p:sp>
        <p:nvSpPr>
          <p:cNvPr id="62" name="TextBox 61">
            <a:extLst>
              <a:ext uri="{FF2B5EF4-FFF2-40B4-BE49-F238E27FC236}">
                <a16:creationId xmlns:a16="http://schemas.microsoft.com/office/drawing/2014/main" xmlns="" id="{834A57B7-1C4C-4860-9323-F77BC662E241}"/>
              </a:ext>
            </a:extLst>
          </p:cNvPr>
          <p:cNvSpPr txBox="1"/>
          <p:nvPr/>
        </p:nvSpPr>
        <p:spPr>
          <a:xfrm>
            <a:off x="162560" y="6211848"/>
            <a:ext cx="2775119" cy="369332"/>
          </a:xfrm>
          <a:prstGeom prst="rect">
            <a:avLst/>
          </a:prstGeom>
          <a:noFill/>
        </p:spPr>
        <p:txBody>
          <a:bodyPr wrap="none" rtlCol="0">
            <a:spAutoFit/>
          </a:bodyPr>
          <a:lstStyle/>
          <a:p>
            <a:r>
              <a:rPr lang="en-US" dirty="0"/>
              <a:t>Courtesy: Prashant Nair  </a:t>
            </a:r>
          </a:p>
        </p:txBody>
      </p:sp>
    </p:spTree>
    <p:extLst>
      <p:ext uri="{BB962C8B-B14F-4D97-AF65-F5344CB8AC3E}">
        <p14:creationId xmlns:p14="http://schemas.microsoft.com/office/powerpoint/2010/main" val="845632341"/>
      </p:ext>
    </p:extLst>
  </p:cSld>
  <p:clrMapOvr>
    <a:masterClrMapping/>
  </p:clrMapOvr>
  <p:transition xmlns:p14="http://schemas.microsoft.com/office/powerpoint/2010/mai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E9711D1-3A1F-4B4E-8AB2-0BB0281B4C0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15</a:t>
            </a:fld>
            <a:endParaRPr lang="en-US" dirty="0">
              <a:solidFill>
                <a:prstClr val="black">
                  <a:tint val="75000"/>
                </a:prstClr>
              </a:solidFill>
            </a:endParaRPr>
          </a:p>
        </p:txBody>
      </p:sp>
      <p:grpSp>
        <p:nvGrpSpPr>
          <p:cNvPr id="41" name="Group 40">
            <a:extLst>
              <a:ext uri="{FF2B5EF4-FFF2-40B4-BE49-F238E27FC236}">
                <a16:creationId xmlns:a16="http://schemas.microsoft.com/office/drawing/2014/main" xmlns="" id="{6FBF0153-3E08-428D-BF41-5D92C53DD72B}"/>
              </a:ext>
            </a:extLst>
          </p:cNvPr>
          <p:cNvGrpSpPr/>
          <p:nvPr/>
        </p:nvGrpSpPr>
        <p:grpSpPr>
          <a:xfrm>
            <a:off x="2130117" y="1897225"/>
            <a:ext cx="7931766" cy="4560139"/>
            <a:chOff x="2610167" y="1897225"/>
            <a:chExt cx="7931766" cy="4560139"/>
          </a:xfrm>
        </p:grpSpPr>
        <p:sp>
          <p:nvSpPr>
            <p:cNvPr id="5" name="Rectangle 4">
              <a:extLst>
                <a:ext uri="{FF2B5EF4-FFF2-40B4-BE49-F238E27FC236}">
                  <a16:creationId xmlns:a16="http://schemas.microsoft.com/office/drawing/2014/main" xmlns="" id="{9552D18B-7FC1-419E-88EA-ECC84FED9605}"/>
                </a:ext>
              </a:extLst>
            </p:cNvPr>
            <p:cNvSpPr/>
            <p:nvPr/>
          </p:nvSpPr>
          <p:spPr>
            <a:xfrm>
              <a:off x="4492487" y="3806687"/>
              <a:ext cx="1295400" cy="45720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a:extLst>
                <a:ext uri="{FF2B5EF4-FFF2-40B4-BE49-F238E27FC236}">
                  <a16:creationId xmlns:a16="http://schemas.microsoft.com/office/drawing/2014/main" xmlns="" id="{5334347D-BE46-4A09-A068-266B62B6B0F5}"/>
                </a:ext>
              </a:extLst>
            </p:cNvPr>
            <p:cNvSpPr/>
            <p:nvPr/>
          </p:nvSpPr>
          <p:spPr>
            <a:xfrm>
              <a:off x="4492487" y="4230463"/>
              <a:ext cx="1066800" cy="45720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7" name="Picture 6">
              <a:extLst>
                <a:ext uri="{FF2B5EF4-FFF2-40B4-BE49-F238E27FC236}">
                  <a16:creationId xmlns:a16="http://schemas.microsoft.com/office/drawing/2014/main" xmlns="" id="{E6820349-BCF3-4950-BB6C-9B4868F8A24E}"/>
                </a:ext>
              </a:extLst>
            </p:cNvPr>
            <p:cNvPicPr>
              <a:picLocks noChangeAspect="1"/>
            </p:cNvPicPr>
            <p:nvPr/>
          </p:nvPicPr>
          <p:blipFill>
            <a:blip r:embed="rId3"/>
            <a:stretch>
              <a:fillRect/>
            </a:stretch>
          </p:blipFill>
          <p:spPr>
            <a:xfrm>
              <a:off x="4340090" y="1901689"/>
              <a:ext cx="6201843" cy="4555675"/>
            </a:xfrm>
            <a:prstGeom prst="rect">
              <a:avLst/>
            </a:prstGeom>
          </p:spPr>
        </p:pic>
        <p:sp>
          <p:nvSpPr>
            <p:cNvPr id="8" name="TextBox 7">
              <a:extLst>
                <a:ext uri="{FF2B5EF4-FFF2-40B4-BE49-F238E27FC236}">
                  <a16:creationId xmlns:a16="http://schemas.microsoft.com/office/drawing/2014/main" xmlns="" id="{D40DC619-E34F-4600-8917-95EC6A3DCE48}"/>
                </a:ext>
              </a:extLst>
            </p:cNvPr>
            <p:cNvSpPr txBox="1"/>
            <p:nvPr/>
          </p:nvSpPr>
          <p:spPr>
            <a:xfrm>
              <a:off x="2770825" y="1897225"/>
              <a:ext cx="1598515" cy="461665"/>
            </a:xfrm>
            <a:prstGeom prst="rect">
              <a:avLst/>
            </a:prstGeom>
            <a:noFill/>
          </p:spPr>
          <p:txBody>
            <a:bodyPr wrap="none" rtlCol="0">
              <a:spAutoFit/>
            </a:bodyPr>
            <a:lstStyle/>
            <a:p>
              <a:pPr algn="ctr"/>
              <a:r>
                <a:rPr lang="en-US" sz="2400" i="1" dirty="0">
                  <a:solidFill>
                    <a:prstClr val="black"/>
                  </a:solidFill>
                  <a:latin typeface="Calibri" charset="0"/>
                  <a:ea typeface="Calibri" charset="0"/>
                  <a:cs typeface="Calibri" charset="0"/>
                </a:rPr>
                <a:t>DRAM Chip</a:t>
              </a:r>
            </a:p>
          </p:txBody>
        </p:sp>
        <p:sp>
          <p:nvSpPr>
            <p:cNvPr id="9" name="Rounded Rectangle 69">
              <a:extLst>
                <a:ext uri="{FF2B5EF4-FFF2-40B4-BE49-F238E27FC236}">
                  <a16:creationId xmlns:a16="http://schemas.microsoft.com/office/drawing/2014/main" xmlns="" id="{589E069F-7682-46E2-96AD-B5E7C6BCCE05}"/>
                </a:ext>
              </a:extLst>
            </p:cNvPr>
            <p:cNvSpPr/>
            <p:nvPr/>
          </p:nvSpPr>
          <p:spPr>
            <a:xfrm>
              <a:off x="2610167" y="2358889"/>
              <a:ext cx="1873526" cy="1873527"/>
            </a:xfrm>
            <a:prstGeom prst="roundRect">
              <a:avLst/>
            </a:prstGeom>
            <a:solidFill>
              <a:schemeClr val="bg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Oval 9">
              <a:extLst>
                <a:ext uri="{FF2B5EF4-FFF2-40B4-BE49-F238E27FC236}">
                  <a16:creationId xmlns:a16="http://schemas.microsoft.com/office/drawing/2014/main" xmlns="" id="{83F5AB60-7C6A-42A4-850A-3B03A631576F}"/>
                </a:ext>
              </a:extLst>
            </p:cNvPr>
            <p:cNvSpPr/>
            <p:nvPr/>
          </p:nvSpPr>
          <p:spPr>
            <a:xfrm>
              <a:off x="2688299" y="2469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Oval 10">
              <a:extLst>
                <a:ext uri="{FF2B5EF4-FFF2-40B4-BE49-F238E27FC236}">
                  <a16:creationId xmlns:a16="http://schemas.microsoft.com/office/drawing/2014/main" xmlns="" id="{3CDE7A26-C308-492F-B184-E3FE1910D2F7}"/>
                </a:ext>
              </a:extLst>
            </p:cNvPr>
            <p:cNvSpPr/>
            <p:nvPr/>
          </p:nvSpPr>
          <p:spPr>
            <a:xfrm>
              <a:off x="2981329" y="2469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a:extLst>
                <a:ext uri="{FF2B5EF4-FFF2-40B4-BE49-F238E27FC236}">
                  <a16:creationId xmlns:a16="http://schemas.microsoft.com/office/drawing/2014/main" xmlns="" id="{DAB9749F-12D2-4689-9171-0DD40E27911E}"/>
                </a:ext>
              </a:extLst>
            </p:cNvPr>
            <p:cNvSpPr/>
            <p:nvPr/>
          </p:nvSpPr>
          <p:spPr>
            <a:xfrm>
              <a:off x="3274359" y="2469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a:extLst>
                <a:ext uri="{FF2B5EF4-FFF2-40B4-BE49-F238E27FC236}">
                  <a16:creationId xmlns:a16="http://schemas.microsoft.com/office/drawing/2014/main" xmlns="" id="{CC04B528-9C5C-4B27-936A-536DC489B6AA}"/>
                </a:ext>
              </a:extLst>
            </p:cNvPr>
            <p:cNvSpPr/>
            <p:nvPr/>
          </p:nvSpPr>
          <p:spPr>
            <a:xfrm>
              <a:off x="3567389" y="2469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a:extLst>
                <a:ext uri="{FF2B5EF4-FFF2-40B4-BE49-F238E27FC236}">
                  <a16:creationId xmlns:a16="http://schemas.microsoft.com/office/drawing/2014/main" xmlns="" id="{57838821-25BB-41D7-BC5E-6D4A1CD2D75D}"/>
                </a:ext>
              </a:extLst>
            </p:cNvPr>
            <p:cNvSpPr/>
            <p:nvPr/>
          </p:nvSpPr>
          <p:spPr>
            <a:xfrm>
              <a:off x="3860419" y="2469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a:extLst>
                <a:ext uri="{FF2B5EF4-FFF2-40B4-BE49-F238E27FC236}">
                  <a16:creationId xmlns:a16="http://schemas.microsoft.com/office/drawing/2014/main" xmlns="" id="{BA2AC986-6DCE-42B6-8C12-3417A6506E26}"/>
                </a:ext>
              </a:extLst>
            </p:cNvPr>
            <p:cNvSpPr/>
            <p:nvPr/>
          </p:nvSpPr>
          <p:spPr>
            <a:xfrm>
              <a:off x="4147572" y="2469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a:extLst>
                <a:ext uri="{FF2B5EF4-FFF2-40B4-BE49-F238E27FC236}">
                  <a16:creationId xmlns:a16="http://schemas.microsoft.com/office/drawing/2014/main" xmlns="" id="{870DE608-B1E2-4C32-993A-BF56396BA6F7}"/>
                </a:ext>
              </a:extLst>
            </p:cNvPr>
            <p:cNvSpPr/>
            <p:nvPr/>
          </p:nvSpPr>
          <p:spPr>
            <a:xfrm>
              <a:off x="2688299" y="2804492"/>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a:extLst>
                <a:ext uri="{FF2B5EF4-FFF2-40B4-BE49-F238E27FC236}">
                  <a16:creationId xmlns:a16="http://schemas.microsoft.com/office/drawing/2014/main" xmlns="" id="{2DD3E602-37F5-45FC-B328-A98E8DA33BA2}"/>
                </a:ext>
              </a:extLst>
            </p:cNvPr>
            <p:cNvSpPr/>
            <p:nvPr/>
          </p:nvSpPr>
          <p:spPr>
            <a:xfrm>
              <a:off x="2981329" y="2804492"/>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a:extLst>
                <a:ext uri="{FF2B5EF4-FFF2-40B4-BE49-F238E27FC236}">
                  <a16:creationId xmlns:a16="http://schemas.microsoft.com/office/drawing/2014/main" xmlns="" id="{A7C58A21-5E9D-471E-8EF1-212C438166D9}"/>
                </a:ext>
              </a:extLst>
            </p:cNvPr>
            <p:cNvSpPr/>
            <p:nvPr/>
          </p:nvSpPr>
          <p:spPr>
            <a:xfrm>
              <a:off x="3274359" y="2804492"/>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a:extLst>
                <a:ext uri="{FF2B5EF4-FFF2-40B4-BE49-F238E27FC236}">
                  <a16:creationId xmlns:a16="http://schemas.microsoft.com/office/drawing/2014/main" xmlns="" id="{6AA7A40C-DEC6-4F3B-8947-DD5A05D3359F}"/>
                </a:ext>
              </a:extLst>
            </p:cNvPr>
            <p:cNvSpPr/>
            <p:nvPr/>
          </p:nvSpPr>
          <p:spPr>
            <a:xfrm>
              <a:off x="3567389" y="2804492"/>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a:extLst>
                <a:ext uri="{FF2B5EF4-FFF2-40B4-BE49-F238E27FC236}">
                  <a16:creationId xmlns:a16="http://schemas.microsoft.com/office/drawing/2014/main" xmlns="" id="{015E286E-C2C5-4871-96B4-3A31F783D12A}"/>
                </a:ext>
              </a:extLst>
            </p:cNvPr>
            <p:cNvSpPr/>
            <p:nvPr/>
          </p:nvSpPr>
          <p:spPr>
            <a:xfrm>
              <a:off x="3860419" y="2804492"/>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a:extLst>
                <a:ext uri="{FF2B5EF4-FFF2-40B4-BE49-F238E27FC236}">
                  <a16:creationId xmlns:a16="http://schemas.microsoft.com/office/drawing/2014/main" xmlns="" id="{189347C9-E9EA-49E0-8FA1-7DD15E6CF0FB}"/>
                </a:ext>
              </a:extLst>
            </p:cNvPr>
            <p:cNvSpPr/>
            <p:nvPr/>
          </p:nvSpPr>
          <p:spPr>
            <a:xfrm>
              <a:off x="4147572" y="2804492"/>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a:extLst>
                <a:ext uri="{FF2B5EF4-FFF2-40B4-BE49-F238E27FC236}">
                  <a16:creationId xmlns:a16="http://schemas.microsoft.com/office/drawing/2014/main" xmlns="" id="{A902E8EB-755C-48A8-B22F-8724D90C6A36}"/>
                </a:ext>
              </a:extLst>
            </p:cNvPr>
            <p:cNvSpPr/>
            <p:nvPr/>
          </p:nvSpPr>
          <p:spPr>
            <a:xfrm>
              <a:off x="2688299" y="3141190"/>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a:extLst>
                <a:ext uri="{FF2B5EF4-FFF2-40B4-BE49-F238E27FC236}">
                  <a16:creationId xmlns:a16="http://schemas.microsoft.com/office/drawing/2014/main" xmlns="" id="{C7754879-C91E-40EA-B798-C0AE8DA43E52}"/>
                </a:ext>
              </a:extLst>
            </p:cNvPr>
            <p:cNvSpPr/>
            <p:nvPr/>
          </p:nvSpPr>
          <p:spPr>
            <a:xfrm>
              <a:off x="2981329" y="3141190"/>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a:extLst>
                <a:ext uri="{FF2B5EF4-FFF2-40B4-BE49-F238E27FC236}">
                  <a16:creationId xmlns:a16="http://schemas.microsoft.com/office/drawing/2014/main" xmlns="" id="{D63394ED-A91B-46E4-AD7C-81BE299FAEA3}"/>
                </a:ext>
              </a:extLst>
            </p:cNvPr>
            <p:cNvSpPr/>
            <p:nvPr/>
          </p:nvSpPr>
          <p:spPr>
            <a:xfrm>
              <a:off x="3274359" y="3141190"/>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a:extLst>
                <a:ext uri="{FF2B5EF4-FFF2-40B4-BE49-F238E27FC236}">
                  <a16:creationId xmlns:a16="http://schemas.microsoft.com/office/drawing/2014/main" xmlns="" id="{8E0B9C66-458B-4631-B98D-A69F410E9D57}"/>
                </a:ext>
              </a:extLst>
            </p:cNvPr>
            <p:cNvSpPr/>
            <p:nvPr/>
          </p:nvSpPr>
          <p:spPr>
            <a:xfrm>
              <a:off x="3567389" y="3141190"/>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a:extLst>
                <a:ext uri="{FF2B5EF4-FFF2-40B4-BE49-F238E27FC236}">
                  <a16:creationId xmlns:a16="http://schemas.microsoft.com/office/drawing/2014/main" xmlns="" id="{585ACD5C-D746-4056-8AB6-928EC73124C6}"/>
                </a:ext>
              </a:extLst>
            </p:cNvPr>
            <p:cNvSpPr/>
            <p:nvPr/>
          </p:nvSpPr>
          <p:spPr>
            <a:xfrm>
              <a:off x="3860419" y="3141190"/>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a:extLst>
                <a:ext uri="{FF2B5EF4-FFF2-40B4-BE49-F238E27FC236}">
                  <a16:creationId xmlns:a16="http://schemas.microsoft.com/office/drawing/2014/main" xmlns="" id="{326BE13B-5902-4A4C-8BCE-574F820688C2}"/>
                </a:ext>
              </a:extLst>
            </p:cNvPr>
            <p:cNvSpPr/>
            <p:nvPr/>
          </p:nvSpPr>
          <p:spPr>
            <a:xfrm>
              <a:off x="4147572" y="3141190"/>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Oval 27">
              <a:extLst>
                <a:ext uri="{FF2B5EF4-FFF2-40B4-BE49-F238E27FC236}">
                  <a16:creationId xmlns:a16="http://schemas.microsoft.com/office/drawing/2014/main" xmlns="" id="{8F7CA367-7D5A-4D11-83A1-6E28B4FA93BD}"/>
                </a:ext>
              </a:extLst>
            </p:cNvPr>
            <p:cNvSpPr/>
            <p:nvPr/>
          </p:nvSpPr>
          <p:spPr>
            <a:xfrm>
              <a:off x="2688299" y="347667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Oval 28">
              <a:extLst>
                <a:ext uri="{FF2B5EF4-FFF2-40B4-BE49-F238E27FC236}">
                  <a16:creationId xmlns:a16="http://schemas.microsoft.com/office/drawing/2014/main" xmlns="" id="{698BC77E-1334-445E-935E-2425B65689E3}"/>
                </a:ext>
              </a:extLst>
            </p:cNvPr>
            <p:cNvSpPr/>
            <p:nvPr/>
          </p:nvSpPr>
          <p:spPr>
            <a:xfrm>
              <a:off x="2981329" y="347667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Oval 29">
              <a:extLst>
                <a:ext uri="{FF2B5EF4-FFF2-40B4-BE49-F238E27FC236}">
                  <a16:creationId xmlns:a16="http://schemas.microsoft.com/office/drawing/2014/main" xmlns="" id="{A2E5DCBA-B835-4E87-B7A7-93B17572F584}"/>
                </a:ext>
              </a:extLst>
            </p:cNvPr>
            <p:cNvSpPr/>
            <p:nvPr/>
          </p:nvSpPr>
          <p:spPr>
            <a:xfrm>
              <a:off x="3274359" y="347667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Oval 30">
              <a:extLst>
                <a:ext uri="{FF2B5EF4-FFF2-40B4-BE49-F238E27FC236}">
                  <a16:creationId xmlns:a16="http://schemas.microsoft.com/office/drawing/2014/main" xmlns="" id="{B6AC1976-0636-4AD2-A4ED-C95A34A58853}"/>
                </a:ext>
              </a:extLst>
            </p:cNvPr>
            <p:cNvSpPr/>
            <p:nvPr/>
          </p:nvSpPr>
          <p:spPr>
            <a:xfrm>
              <a:off x="3567389" y="347667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Oval 31">
              <a:extLst>
                <a:ext uri="{FF2B5EF4-FFF2-40B4-BE49-F238E27FC236}">
                  <a16:creationId xmlns:a16="http://schemas.microsoft.com/office/drawing/2014/main" xmlns="" id="{BBC24418-3A6D-4AC7-8903-A0658F36B0D4}"/>
                </a:ext>
              </a:extLst>
            </p:cNvPr>
            <p:cNvSpPr/>
            <p:nvPr/>
          </p:nvSpPr>
          <p:spPr>
            <a:xfrm>
              <a:off x="3860419" y="347667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Oval 32">
              <a:extLst>
                <a:ext uri="{FF2B5EF4-FFF2-40B4-BE49-F238E27FC236}">
                  <a16:creationId xmlns:a16="http://schemas.microsoft.com/office/drawing/2014/main" xmlns="" id="{AF902661-82CD-46AD-BB7B-F637BF7ED845}"/>
                </a:ext>
              </a:extLst>
            </p:cNvPr>
            <p:cNvSpPr/>
            <p:nvPr/>
          </p:nvSpPr>
          <p:spPr>
            <a:xfrm>
              <a:off x="4147572" y="347667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Oval 33">
              <a:extLst>
                <a:ext uri="{FF2B5EF4-FFF2-40B4-BE49-F238E27FC236}">
                  <a16:creationId xmlns:a16="http://schemas.microsoft.com/office/drawing/2014/main" xmlns="" id="{25756AE4-0B58-4346-9C35-28ACE976B810}"/>
                </a:ext>
              </a:extLst>
            </p:cNvPr>
            <p:cNvSpPr/>
            <p:nvPr/>
          </p:nvSpPr>
          <p:spPr>
            <a:xfrm>
              <a:off x="2688299" y="379509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Oval 34">
              <a:extLst>
                <a:ext uri="{FF2B5EF4-FFF2-40B4-BE49-F238E27FC236}">
                  <a16:creationId xmlns:a16="http://schemas.microsoft.com/office/drawing/2014/main" xmlns="" id="{12D3627A-4B91-4BC8-88E4-D8CA3D71E0BC}"/>
                </a:ext>
              </a:extLst>
            </p:cNvPr>
            <p:cNvSpPr/>
            <p:nvPr/>
          </p:nvSpPr>
          <p:spPr>
            <a:xfrm>
              <a:off x="2981329" y="379509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Oval 35">
              <a:extLst>
                <a:ext uri="{FF2B5EF4-FFF2-40B4-BE49-F238E27FC236}">
                  <a16:creationId xmlns:a16="http://schemas.microsoft.com/office/drawing/2014/main" xmlns="" id="{656B2449-E80A-45A1-AAB1-351031A76DE1}"/>
                </a:ext>
              </a:extLst>
            </p:cNvPr>
            <p:cNvSpPr/>
            <p:nvPr/>
          </p:nvSpPr>
          <p:spPr>
            <a:xfrm>
              <a:off x="3274359" y="379509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Oval 36">
              <a:extLst>
                <a:ext uri="{FF2B5EF4-FFF2-40B4-BE49-F238E27FC236}">
                  <a16:creationId xmlns:a16="http://schemas.microsoft.com/office/drawing/2014/main" xmlns="" id="{7BEDEEB3-EEF9-46C8-B259-4627B1A97DDF}"/>
                </a:ext>
              </a:extLst>
            </p:cNvPr>
            <p:cNvSpPr/>
            <p:nvPr/>
          </p:nvSpPr>
          <p:spPr>
            <a:xfrm>
              <a:off x="3567389" y="379509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8" name="Oval 37">
              <a:extLst>
                <a:ext uri="{FF2B5EF4-FFF2-40B4-BE49-F238E27FC236}">
                  <a16:creationId xmlns:a16="http://schemas.microsoft.com/office/drawing/2014/main" xmlns="" id="{37A0B805-ABCA-4AF4-804B-7AA7E30F99BD}"/>
                </a:ext>
              </a:extLst>
            </p:cNvPr>
            <p:cNvSpPr/>
            <p:nvPr/>
          </p:nvSpPr>
          <p:spPr>
            <a:xfrm>
              <a:off x="3860419" y="379509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9" name="Oval 38">
              <a:extLst>
                <a:ext uri="{FF2B5EF4-FFF2-40B4-BE49-F238E27FC236}">
                  <a16:creationId xmlns:a16="http://schemas.microsoft.com/office/drawing/2014/main" xmlns="" id="{C6DF3331-2885-4901-945B-D4434BDD0974}"/>
                </a:ext>
              </a:extLst>
            </p:cNvPr>
            <p:cNvSpPr/>
            <p:nvPr/>
          </p:nvSpPr>
          <p:spPr>
            <a:xfrm>
              <a:off x="4147572" y="379509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 name="Can 124">
              <a:extLst>
                <a:ext uri="{FF2B5EF4-FFF2-40B4-BE49-F238E27FC236}">
                  <a16:creationId xmlns:a16="http://schemas.microsoft.com/office/drawing/2014/main" xmlns="" id="{0F56250A-8B3D-414F-9700-B612D3A96BD9}"/>
                </a:ext>
              </a:extLst>
            </p:cNvPr>
            <p:cNvSpPr/>
            <p:nvPr/>
          </p:nvSpPr>
          <p:spPr>
            <a:xfrm>
              <a:off x="8302487" y="2130287"/>
              <a:ext cx="152400" cy="1371600"/>
            </a:xfrm>
            <a:prstGeom prst="can">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44" name="Title 1">
            <a:extLst>
              <a:ext uri="{FF2B5EF4-FFF2-40B4-BE49-F238E27FC236}">
                <a16:creationId xmlns:a16="http://schemas.microsoft.com/office/drawing/2014/main" xmlns="" id="{BE2EB96D-C759-4BB8-89BD-6AC1DAEF0133}"/>
              </a:ext>
            </a:extLst>
          </p:cNvPr>
          <p:cNvSpPr txBox="1">
            <a:spLocks/>
          </p:cNvSpPr>
          <p:nvPr/>
        </p:nvSpPr>
        <p:spPr>
          <a:xfrm>
            <a:off x="568960" y="176833"/>
            <a:ext cx="10088880" cy="1143000"/>
          </a:xfrm>
          <a:prstGeom prst="rect">
            <a:avLst/>
          </a:prstGeom>
        </p:spPr>
        <p:txBody>
          <a:bodyPr vert="horz" lIns="91440" tIns="45720" rIns="91440" bIns="45720" rtlCol="0" anchor="ctr">
            <a:normAutofit fontScale="97500"/>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r>
              <a:rPr lang="en-US" sz="4000" dirty="0"/>
              <a:t>Scaling Deteriorates Reliability </a:t>
            </a:r>
          </a:p>
        </p:txBody>
      </p:sp>
      <p:sp>
        <p:nvSpPr>
          <p:cNvPr id="45" name="TextBox 44">
            <a:extLst>
              <a:ext uri="{FF2B5EF4-FFF2-40B4-BE49-F238E27FC236}">
                <a16:creationId xmlns:a16="http://schemas.microsoft.com/office/drawing/2014/main" xmlns="" id="{AD66F792-2ADF-4DCE-877A-C536173A7B35}"/>
              </a:ext>
            </a:extLst>
          </p:cNvPr>
          <p:cNvSpPr txBox="1"/>
          <p:nvPr/>
        </p:nvSpPr>
        <p:spPr>
          <a:xfrm>
            <a:off x="162560" y="6211848"/>
            <a:ext cx="2775119" cy="369332"/>
          </a:xfrm>
          <a:prstGeom prst="rect">
            <a:avLst/>
          </a:prstGeom>
          <a:noFill/>
        </p:spPr>
        <p:txBody>
          <a:bodyPr wrap="none" rtlCol="0">
            <a:spAutoFit/>
          </a:bodyPr>
          <a:lstStyle/>
          <a:p>
            <a:r>
              <a:rPr lang="en-US" dirty="0"/>
              <a:t>Courtesy: Prashant Nair  </a:t>
            </a:r>
          </a:p>
        </p:txBody>
      </p:sp>
    </p:spTree>
    <p:extLst>
      <p:ext uri="{BB962C8B-B14F-4D97-AF65-F5344CB8AC3E}">
        <p14:creationId xmlns:p14="http://schemas.microsoft.com/office/powerpoint/2010/main" val="873937567"/>
      </p:ext>
    </p:extLst>
  </p:cSld>
  <p:clrMapOvr>
    <a:masterClrMapping/>
  </p:clrMapOvr>
  <p:transition xmlns:p14="http://schemas.microsoft.com/office/powerpoint/2010/mai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E9711D1-3A1F-4B4E-8AB2-0BB0281B4C0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16</a:t>
            </a:fld>
            <a:endParaRPr lang="en-US" dirty="0">
              <a:solidFill>
                <a:prstClr val="black">
                  <a:tint val="75000"/>
                </a:prstClr>
              </a:solidFill>
            </a:endParaRPr>
          </a:p>
        </p:txBody>
      </p:sp>
      <p:grpSp>
        <p:nvGrpSpPr>
          <p:cNvPr id="49" name="Group 48">
            <a:extLst>
              <a:ext uri="{FF2B5EF4-FFF2-40B4-BE49-F238E27FC236}">
                <a16:creationId xmlns:a16="http://schemas.microsoft.com/office/drawing/2014/main" xmlns="" id="{4DAE7DD7-551C-4C39-87FC-242DEF8B8F0D}"/>
              </a:ext>
            </a:extLst>
          </p:cNvPr>
          <p:cNvGrpSpPr/>
          <p:nvPr/>
        </p:nvGrpSpPr>
        <p:grpSpPr>
          <a:xfrm>
            <a:off x="2080678" y="1976738"/>
            <a:ext cx="8030645" cy="4560139"/>
            <a:chOff x="1907872" y="1976738"/>
            <a:chExt cx="8030645" cy="4560139"/>
          </a:xfrm>
        </p:grpSpPr>
        <p:sp>
          <p:nvSpPr>
            <p:cNvPr id="7" name="Rectangle 6">
              <a:extLst>
                <a:ext uri="{FF2B5EF4-FFF2-40B4-BE49-F238E27FC236}">
                  <a16:creationId xmlns:a16="http://schemas.microsoft.com/office/drawing/2014/main" xmlns="" id="{238AF9F4-3EF0-4E1A-B434-023F509FA3B1}"/>
                </a:ext>
              </a:extLst>
            </p:cNvPr>
            <p:cNvSpPr/>
            <p:nvPr/>
          </p:nvSpPr>
          <p:spPr>
            <a:xfrm>
              <a:off x="3889071" y="3886200"/>
              <a:ext cx="1295400" cy="45720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ectangle 7">
              <a:extLst>
                <a:ext uri="{FF2B5EF4-FFF2-40B4-BE49-F238E27FC236}">
                  <a16:creationId xmlns:a16="http://schemas.microsoft.com/office/drawing/2014/main" xmlns="" id="{8393F11E-195F-4884-AAFA-7C908FB1534B}"/>
                </a:ext>
              </a:extLst>
            </p:cNvPr>
            <p:cNvSpPr/>
            <p:nvPr/>
          </p:nvSpPr>
          <p:spPr>
            <a:xfrm>
              <a:off x="3889071" y="4309976"/>
              <a:ext cx="1066800" cy="45720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9" name="Picture 8">
              <a:extLst>
                <a:ext uri="{FF2B5EF4-FFF2-40B4-BE49-F238E27FC236}">
                  <a16:creationId xmlns:a16="http://schemas.microsoft.com/office/drawing/2014/main" xmlns="" id="{27403EF1-ABCF-4224-8236-A3AF90D51806}"/>
                </a:ext>
              </a:extLst>
            </p:cNvPr>
            <p:cNvPicPr>
              <a:picLocks noChangeAspect="1"/>
            </p:cNvPicPr>
            <p:nvPr/>
          </p:nvPicPr>
          <p:blipFill>
            <a:blip r:embed="rId3"/>
            <a:stretch>
              <a:fillRect/>
            </a:stretch>
          </p:blipFill>
          <p:spPr>
            <a:xfrm>
              <a:off x="3736674" y="1981202"/>
              <a:ext cx="6201843" cy="4555675"/>
            </a:xfrm>
            <a:prstGeom prst="rect">
              <a:avLst/>
            </a:prstGeom>
          </p:spPr>
        </p:pic>
        <p:sp>
          <p:nvSpPr>
            <p:cNvPr id="10" name="TextBox 9">
              <a:extLst>
                <a:ext uri="{FF2B5EF4-FFF2-40B4-BE49-F238E27FC236}">
                  <a16:creationId xmlns:a16="http://schemas.microsoft.com/office/drawing/2014/main" xmlns="" id="{31CFE396-A244-470C-A1F1-CFF4C9C71328}"/>
                </a:ext>
              </a:extLst>
            </p:cNvPr>
            <p:cNvSpPr txBox="1"/>
            <p:nvPr/>
          </p:nvSpPr>
          <p:spPr>
            <a:xfrm>
              <a:off x="2167409" y="1976738"/>
              <a:ext cx="1598515" cy="461665"/>
            </a:xfrm>
            <a:prstGeom prst="rect">
              <a:avLst/>
            </a:prstGeom>
            <a:noFill/>
          </p:spPr>
          <p:txBody>
            <a:bodyPr wrap="none" rtlCol="0">
              <a:spAutoFit/>
            </a:bodyPr>
            <a:lstStyle/>
            <a:p>
              <a:pPr algn="ctr"/>
              <a:r>
                <a:rPr lang="en-US" sz="2400" i="1" dirty="0">
                  <a:solidFill>
                    <a:prstClr val="black"/>
                  </a:solidFill>
                  <a:latin typeface="Calibri" charset="0"/>
                  <a:ea typeface="Calibri" charset="0"/>
                  <a:cs typeface="Calibri" charset="0"/>
                </a:rPr>
                <a:t>DRAM Chip</a:t>
              </a:r>
            </a:p>
          </p:txBody>
        </p:sp>
        <p:sp>
          <p:nvSpPr>
            <p:cNvPr id="11" name="Rounded Rectangle 69">
              <a:extLst>
                <a:ext uri="{FF2B5EF4-FFF2-40B4-BE49-F238E27FC236}">
                  <a16:creationId xmlns:a16="http://schemas.microsoft.com/office/drawing/2014/main" xmlns="" id="{0B54C191-BDE1-4733-B10E-E737A2B60441}"/>
                </a:ext>
              </a:extLst>
            </p:cNvPr>
            <p:cNvSpPr/>
            <p:nvPr/>
          </p:nvSpPr>
          <p:spPr>
            <a:xfrm>
              <a:off x="2006751" y="2438402"/>
              <a:ext cx="1873526" cy="1873527"/>
            </a:xfrm>
            <a:prstGeom prst="roundRect">
              <a:avLst/>
            </a:prstGeom>
            <a:solidFill>
              <a:schemeClr val="bg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Oval 11">
              <a:extLst>
                <a:ext uri="{FF2B5EF4-FFF2-40B4-BE49-F238E27FC236}">
                  <a16:creationId xmlns:a16="http://schemas.microsoft.com/office/drawing/2014/main" xmlns="" id="{09EBA5C5-890D-4829-9C17-EB187274177F}"/>
                </a:ext>
              </a:extLst>
            </p:cNvPr>
            <p:cNvSpPr/>
            <p:nvPr/>
          </p:nvSpPr>
          <p:spPr>
            <a:xfrm>
              <a:off x="2084883" y="254851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a:extLst>
                <a:ext uri="{FF2B5EF4-FFF2-40B4-BE49-F238E27FC236}">
                  <a16:creationId xmlns:a16="http://schemas.microsoft.com/office/drawing/2014/main" xmlns="" id="{43BD1A2C-EFC3-453C-8715-36EA0213E15C}"/>
                </a:ext>
              </a:extLst>
            </p:cNvPr>
            <p:cNvSpPr/>
            <p:nvPr/>
          </p:nvSpPr>
          <p:spPr>
            <a:xfrm>
              <a:off x="2377913" y="254851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a:extLst>
                <a:ext uri="{FF2B5EF4-FFF2-40B4-BE49-F238E27FC236}">
                  <a16:creationId xmlns:a16="http://schemas.microsoft.com/office/drawing/2014/main" xmlns="" id="{817911BB-F05B-4206-9072-F21E6BA0DB36}"/>
                </a:ext>
              </a:extLst>
            </p:cNvPr>
            <p:cNvSpPr/>
            <p:nvPr/>
          </p:nvSpPr>
          <p:spPr>
            <a:xfrm>
              <a:off x="2670943" y="254851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a:extLst>
                <a:ext uri="{FF2B5EF4-FFF2-40B4-BE49-F238E27FC236}">
                  <a16:creationId xmlns:a16="http://schemas.microsoft.com/office/drawing/2014/main" xmlns="" id="{9E227E53-CE30-4C6A-A626-7DB39C88B195}"/>
                </a:ext>
              </a:extLst>
            </p:cNvPr>
            <p:cNvSpPr/>
            <p:nvPr/>
          </p:nvSpPr>
          <p:spPr>
            <a:xfrm>
              <a:off x="2963973" y="254851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a:extLst>
                <a:ext uri="{FF2B5EF4-FFF2-40B4-BE49-F238E27FC236}">
                  <a16:creationId xmlns:a16="http://schemas.microsoft.com/office/drawing/2014/main" xmlns="" id="{57C5F980-2233-4902-9FD5-0C7D8725772D}"/>
                </a:ext>
              </a:extLst>
            </p:cNvPr>
            <p:cNvSpPr/>
            <p:nvPr/>
          </p:nvSpPr>
          <p:spPr>
            <a:xfrm>
              <a:off x="3257003" y="254851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Oval 16">
              <a:extLst>
                <a:ext uri="{FF2B5EF4-FFF2-40B4-BE49-F238E27FC236}">
                  <a16:creationId xmlns:a16="http://schemas.microsoft.com/office/drawing/2014/main" xmlns="" id="{7729C37D-63FC-4EB1-AE85-CE0BE48B2068}"/>
                </a:ext>
              </a:extLst>
            </p:cNvPr>
            <p:cNvSpPr/>
            <p:nvPr/>
          </p:nvSpPr>
          <p:spPr>
            <a:xfrm>
              <a:off x="3544156" y="2548518"/>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Oval 17">
              <a:extLst>
                <a:ext uri="{FF2B5EF4-FFF2-40B4-BE49-F238E27FC236}">
                  <a16:creationId xmlns:a16="http://schemas.microsoft.com/office/drawing/2014/main" xmlns="" id="{0C18FF13-627B-4509-B116-048A9080F5CB}"/>
                </a:ext>
              </a:extLst>
            </p:cNvPr>
            <p:cNvSpPr/>
            <p:nvPr/>
          </p:nvSpPr>
          <p:spPr>
            <a:xfrm>
              <a:off x="2084883" y="2884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Oval 18">
              <a:extLst>
                <a:ext uri="{FF2B5EF4-FFF2-40B4-BE49-F238E27FC236}">
                  <a16:creationId xmlns:a16="http://schemas.microsoft.com/office/drawing/2014/main" xmlns="" id="{72FEB0A8-C0E1-4B0C-A67A-5BC5B9F3DEDF}"/>
                </a:ext>
              </a:extLst>
            </p:cNvPr>
            <p:cNvSpPr/>
            <p:nvPr/>
          </p:nvSpPr>
          <p:spPr>
            <a:xfrm>
              <a:off x="2377913" y="2884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Oval 19">
              <a:extLst>
                <a:ext uri="{FF2B5EF4-FFF2-40B4-BE49-F238E27FC236}">
                  <a16:creationId xmlns:a16="http://schemas.microsoft.com/office/drawing/2014/main" xmlns="" id="{B5F90872-D1A0-4477-97B2-A46482A1F32E}"/>
                </a:ext>
              </a:extLst>
            </p:cNvPr>
            <p:cNvSpPr/>
            <p:nvPr/>
          </p:nvSpPr>
          <p:spPr>
            <a:xfrm>
              <a:off x="2670943" y="2884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a:extLst>
                <a:ext uri="{FF2B5EF4-FFF2-40B4-BE49-F238E27FC236}">
                  <a16:creationId xmlns:a16="http://schemas.microsoft.com/office/drawing/2014/main" xmlns="" id="{627B44AF-8597-411C-BA12-764451FFDC14}"/>
                </a:ext>
              </a:extLst>
            </p:cNvPr>
            <p:cNvSpPr/>
            <p:nvPr/>
          </p:nvSpPr>
          <p:spPr>
            <a:xfrm>
              <a:off x="2963973" y="2884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a:extLst>
                <a:ext uri="{FF2B5EF4-FFF2-40B4-BE49-F238E27FC236}">
                  <a16:creationId xmlns:a16="http://schemas.microsoft.com/office/drawing/2014/main" xmlns="" id="{83FD4C6C-5BCB-4249-97A3-54A2B32FC077}"/>
                </a:ext>
              </a:extLst>
            </p:cNvPr>
            <p:cNvSpPr/>
            <p:nvPr/>
          </p:nvSpPr>
          <p:spPr>
            <a:xfrm>
              <a:off x="3257003" y="2884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a:extLst>
                <a:ext uri="{FF2B5EF4-FFF2-40B4-BE49-F238E27FC236}">
                  <a16:creationId xmlns:a16="http://schemas.microsoft.com/office/drawing/2014/main" xmlns="" id="{C47A9603-31CE-4C99-A187-9FCDBB8CE33C}"/>
                </a:ext>
              </a:extLst>
            </p:cNvPr>
            <p:cNvSpPr/>
            <p:nvPr/>
          </p:nvSpPr>
          <p:spPr>
            <a:xfrm>
              <a:off x="3544156" y="2884005"/>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a:extLst>
                <a:ext uri="{FF2B5EF4-FFF2-40B4-BE49-F238E27FC236}">
                  <a16:creationId xmlns:a16="http://schemas.microsoft.com/office/drawing/2014/main" xmlns="" id="{A4A47308-1346-4418-9AE5-FC7AFBC51406}"/>
                </a:ext>
              </a:extLst>
            </p:cNvPr>
            <p:cNvSpPr/>
            <p:nvPr/>
          </p:nvSpPr>
          <p:spPr>
            <a:xfrm>
              <a:off x="2084883" y="322070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a:extLst>
                <a:ext uri="{FF2B5EF4-FFF2-40B4-BE49-F238E27FC236}">
                  <a16:creationId xmlns:a16="http://schemas.microsoft.com/office/drawing/2014/main" xmlns="" id="{3B5A0293-E310-478B-BC24-8E1ABB4BFB8D}"/>
                </a:ext>
              </a:extLst>
            </p:cNvPr>
            <p:cNvSpPr/>
            <p:nvPr/>
          </p:nvSpPr>
          <p:spPr>
            <a:xfrm>
              <a:off x="2377913" y="322070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a:extLst>
                <a:ext uri="{FF2B5EF4-FFF2-40B4-BE49-F238E27FC236}">
                  <a16:creationId xmlns:a16="http://schemas.microsoft.com/office/drawing/2014/main" xmlns="" id="{D04BF05C-121A-44B1-B07D-08457BBA0F03}"/>
                </a:ext>
              </a:extLst>
            </p:cNvPr>
            <p:cNvSpPr/>
            <p:nvPr/>
          </p:nvSpPr>
          <p:spPr>
            <a:xfrm>
              <a:off x="2670943" y="322070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Oval 26">
              <a:extLst>
                <a:ext uri="{FF2B5EF4-FFF2-40B4-BE49-F238E27FC236}">
                  <a16:creationId xmlns:a16="http://schemas.microsoft.com/office/drawing/2014/main" xmlns="" id="{71A0084B-3FC3-4112-B3B4-034F21A13D88}"/>
                </a:ext>
              </a:extLst>
            </p:cNvPr>
            <p:cNvSpPr/>
            <p:nvPr/>
          </p:nvSpPr>
          <p:spPr>
            <a:xfrm>
              <a:off x="2963973" y="322070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Oval 27">
              <a:extLst>
                <a:ext uri="{FF2B5EF4-FFF2-40B4-BE49-F238E27FC236}">
                  <a16:creationId xmlns:a16="http://schemas.microsoft.com/office/drawing/2014/main" xmlns="" id="{F28C12A3-89F1-4FE5-953F-C17662C4FD8C}"/>
                </a:ext>
              </a:extLst>
            </p:cNvPr>
            <p:cNvSpPr/>
            <p:nvPr/>
          </p:nvSpPr>
          <p:spPr>
            <a:xfrm>
              <a:off x="3257003" y="322070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Oval 28">
              <a:extLst>
                <a:ext uri="{FF2B5EF4-FFF2-40B4-BE49-F238E27FC236}">
                  <a16:creationId xmlns:a16="http://schemas.microsoft.com/office/drawing/2014/main" xmlns="" id="{04178605-7A62-48AF-9D59-3330B5B5609F}"/>
                </a:ext>
              </a:extLst>
            </p:cNvPr>
            <p:cNvSpPr/>
            <p:nvPr/>
          </p:nvSpPr>
          <p:spPr>
            <a:xfrm>
              <a:off x="3544156" y="3220703"/>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Oval 29">
              <a:extLst>
                <a:ext uri="{FF2B5EF4-FFF2-40B4-BE49-F238E27FC236}">
                  <a16:creationId xmlns:a16="http://schemas.microsoft.com/office/drawing/2014/main" xmlns="" id="{DB6A24B4-C0B0-4533-86B5-8D26F82F52C8}"/>
                </a:ext>
              </a:extLst>
            </p:cNvPr>
            <p:cNvSpPr/>
            <p:nvPr/>
          </p:nvSpPr>
          <p:spPr>
            <a:xfrm>
              <a:off x="2084883" y="3556191"/>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Oval 30">
              <a:extLst>
                <a:ext uri="{FF2B5EF4-FFF2-40B4-BE49-F238E27FC236}">
                  <a16:creationId xmlns:a16="http://schemas.microsoft.com/office/drawing/2014/main" xmlns="" id="{C0BA1474-8781-446B-89E9-4DDC283CDBD4}"/>
                </a:ext>
              </a:extLst>
            </p:cNvPr>
            <p:cNvSpPr/>
            <p:nvPr/>
          </p:nvSpPr>
          <p:spPr>
            <a:xfrm>
              <a:off x="2377913" y="3556191"/>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Oval 31">
              <a:extLst>
                <a:ext uri="{FF2B5EF4-FFF2-40B4-BE49-F238E27FC236}">
                  <a16:creationId xmlns:a16="http://schemas.microsoft.com/office/drawing/2014/main" xmlns="" id="{D764B03E-B2F9-48FC-86E2-83E32D1F980F}"/>
                </a:ext>
              </a:extLst>
            </p:cNvPr>
            <p:cNvSpPr/>
            <p:nvPr/>
          </p:nvSpPr>
          <p:spPr>
            <a:xfrm>
              <a:off x="2670943" y="3556191"/>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Oval 32">
              <a:extLst>
                <a:ext uri="{FF2B5EF4-FFF2-40B4-BE49-F238E27FC236}">
                  <a16:creationId xmlns:a16="http://schemas.microsoft.com/office/drawing/2014/main" xmlns="" id="{E854FC77-DCE9-4C79-9030-B5B41E01E8A0}"/>
                </a:ext>
              </a:extLst>
            </p:cNvPr>
            <p:cNvSpPr/>
            <p:nvPr/>
          </p:nvSpPr>
          <p:spPr>
            <a:xfrm>
              <a:off x="2963973" y="3556191"/>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Oval 33">
              <a:extLst>
                <a:ext uri="{FF2B5EF4-FFF2-40B4-BE49-F238E27FC236}">
                  <a16:creationId xmlns:a16="http://schemas.microsoft.com/office/drawing/2014/main" xmlns="" id="{8F547F0B-3464-46F7-BCC8-117DCAF59B9B}"/>
                </a:ext>
              </a:extLst>
            </p:cNvPr>
            <p:cNvSpPr/>
            <p:nvPr/>
          </p:nvSpPr>
          <p:spPr>
            <a:xfrm>
              <a:off x="3257003" y="3556191"/>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Oval 34">
              <a:extLst>
                <a:ext uri="{FF2B5EF4-FFF2-40B4-BE49-F238E27FC236}">
                  <a16:creationId xmlns:a16="http://schemas.microsoft.com/office/drawing/2014/main" xmlns="" id="{26239C89-B4DB-49F8-AA13-4A8BAD106A3A}"/>
                </a:ext>
              </a:extLst>
            </p:cNvPr>
            <p:cNvSpPr/>
            <p:nvPr/>
          </p:nvSpPr>
          <p:spPr>
            <a:xfrm>
              <a:off x="3544156" y="3556191"/>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Oval 35">
              <a:extLst>
                <a:ext uri="{FF2B5EF4-FFF2-40B4-BE49-F238E27FC236}">
                  <a16:creationId xmlns:a16="http://schemas.microsoft.com/office/drawing/2014/main" xmlns="" id="{C7BA2F26-B80F-4E5C-9F94-C978EF440782}"/>
                </a:ext>
              </a:extLst>
            </p:cNvPr>
            <p:cNvSpPr/>
            <p:nvPr/>
          </p:nvSpPr>
          <p:spPr>
            <a:xfrm>
              <a:off x="2084883" y="3874606"/>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Oval 36">
              <a:extLst>
                <a:ext uri="{FF2B5EF4-FFF2-40B4-BE49-F238E27FC236}">
                  <a16:creationId xmlns:a16="http://schemas.microsoft.com/office/drawing/2014/main" xmlns="" id="{8787F89E-6387-49B1-B182-B088D44A0A26}"/>
                </a:ext>
              </a:extLst>
            </p:cNvPr>
            <p:cNvSpPr/>
            <p:nvPr/>
          </p:nvSpPr>
          <p:spPr>
            <a:xfrm>
              <a:off x="2377913" y="3874606"/>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8" name="Oval 37">
              <a:extLst>
                <a:ext uri="{FF2B5EF4-FFF2-40B4-BE49-F238E27FC236}">
                  <a16:creationId xmlns:a16="http://schemas.microsoft.com/office/drawing/2014/main" xmlns="" id="{304E2EA2-F227-49A1-AF48-F514B601B2B1}"/>
                </a:ext>
              </a:extLst>
            </p:cNvPr>
            <p:cNvSpPr/>
            <p:nvPr/>
          </p:nvSpPr>
          <p:spPr>
            <a:xfrm>
              <a:off x="2670943" y="3874606"/>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9" name="Oval 38">
              <a:extLst>
                <a:ext uri="{FF2B5EF4-FFF2-40B4-BE49-F238E27FC236}">
                  <a16:creationId xmlns:a16="http://schemas.microsoft.com/office/drawing/2014/main" xmlns="" id="{39C25273-FCC1-426B-AE66-D79A039EFF54}"/>
                </a:ext>
              </a:extLst>
            </p:cNvPr>
            <p:cNvSpPr/>
            <p:nvPr/>
          </p:nvSpPr>
          <p:spPr>
            <a:xfrm>
              <a:off x="2963973" y="3874606"/>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 name="Oval 39">
              <a:extLst>
                <a:ext uri="{FF2B5EF4-FFF2-40B4-BE49-F238E27FC236}">
                  <a16:creationId xmlns:a16="http://schemas.microsoft.com/office/drawing/2014/main" xmlns="" id="{79C461CF-ED7F-4357-963F-A09B935C6310}"/>
                </a:ext>
              </a:extLst>
            </p:cNvPr>
            <p:cNvSpPr/>
            <p:nvPr/>
          </p:nvSpPr>
          <p:spPr>
            <a:xfrm>
              <a:off x="3257003" y="3874606"/>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1" name="Oval 40">
              <a:extLst>
                <a:ext uri="{FF2B5EF4-FFF2-40B4-BE49-F238E27FC236}">
                  <a16:creationId xmlns:a16="http://schemas.microsoft.com/office/drawing/2014/main" xmlns="" id="{C6CB1DDC-68F5-492A-9302-DEF1ECFAAE69}"/>
                </a:ext>
              </a:extLst>
            </p:cNvPr>
            <p:cNvSpPr/>
            <p:nvPr/>
          </p:nvSpPr>
          <p:spPr>
            <a:xfrm>
              <a:off x="3544156" y="3874606"/>
              <a:ext cx="242127" cy="282324"/>
            </a:xfrm>
            <a:prstGeom prst="ellipse">
              <a:avLst/>
            </a:prstGeom>
            <a:solidFill>
              <a:srgbClr val="77933C"/>
            </a:solidFill>
            <a:ln w="508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2" name="Can 40">
              <a:extLst>
                <a:ext uri="{FF2B5EF4-FFF2-40B4-BE49-F238E27FC236}">
                  <a16:creationId xmlns:a16="http://schemas.microsoft.com/office/drawing/2014/main" xmlns="" id="{23662798-6A8D-4F7D-880B-6B317F05BCA9}"/>
                </a:ext>
              </a:extLst>
            </p:cNvPr>
            <p:cNvSpPr/>
            <p:nvPr/>
          </p:nvSpPr>
          <p:spPr>
            <a:xfrm>
              <a:off x="7699074" y="3082023"/>
              <a:ext cx="161235" cy="485279"/>
            </a:xfrm>
            <a:prstGeom prst="can">
              <a:avLst/>
            </a:prstGeom>
            <a:solidFill>
              <a:srgbClr val="CD370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3" name="Can 41">
              <a:extLst>
                <a:ext uri="{FF2B5EF4-FFF2-40B4-BE49-F238E27FC236}">
                  <a16:creationId xmlns:a16="http://schemas.microsoft.com/office/drawing/2014/main" xmlns="" id="{E03D734C-67AC-42DE-88C2-D8D5A3327EA6}"/>
                </a:ext>
              </a:extLst>
            </p:cNvPr>
            <p:cNvSpPr/>
            <p:nvPr/>
          </p:nvSpPr>
          <p:spPr>
            <a:xfrm rot="20220000">
              <a:off x="7548678" y="2159920"/>
              <a:ext cx="149501" cy="815071"/>
            </a:xfrm>
            <a:prstGeom prst="can">
              <a:avLst/>
            </a:prstGeom>
            <a:solidFill>
              <a:srgbClr val="CD370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4" name="TextBox 43">
              <a:extLst>
                <a:ext uri="{FF2B5EF4-FFF2-40B4-BE49-F238E27FC236}">
                  <a16:creationId xmlns:a16="http://schemas.microsoft.com/office/drawing/2014/main" xmlns="" id="{CE9F7487-7DF7-4C65-BA29-A9D186AFCB4D}"/>
                </a:ext>
              </a:extLst>
            </p:cNvPr>
            <p:cNvSpPr txBox="1"/>
            <p:nvPr/>
          </p:nvSpPr>
          <p:spPr>
            <a:xfrm>
              <a:off x="3351076" y="2278562"/>
              <a:ext cx="958917" cy="769441"/>
            </a:xfrm>
            <a:prstGeom prst="rect">
              <a:avLst/>
            </a:prstGeom>
            <a:noFill/>
          </p:spPr>
          <p:txBody>
            <a:bodyPr wrap="none" rtlCol="0">
              <a:spAutoFit/>
            </a:bodyPr>
            <a:lstStyle/>
            <a:p>
              <a:r>
                <a:rPr lang="en-US" sz="4400" dirty="0">
                  <a:solidFill>
                    <a:srgbClr val="FF6600"/>
                  </a:solidFill>
                  <a:latin typeface="Zapf Dingbats"/>
                  <a:ea typeface="Zapf Dingbats"/>
                  <a:cs typeface="Zapf Dingbats"/>
                  <a:sym typeface="Zapf Dingbats"/>
                </a:rPr>
                <a:t>✖</a:t>
              </a:r>
              <a:endParaRPr lang="en-US" sz="4400" dirty="0">
                <a:solidFill>
                  <a:srgbClr val="FF6600"/>
                </a:solidFill>
              </a:endParaRPr>
            </a:p>
          </p:txBody>
        </p:sp>
        <p:sp>
          <p:nvSpPr>
            <p:cNvPr id="45" name="TextBox 44">
              <a:extLst>
                <a:ext uri="{FF2B5EF4-FFF2-40B4-BE49-F238E27FC236}">
                  <a16:creationId xmlns:a16="http://schemas.microsoft.com/office/drawing/2014/main" xmlns="" id="{0BC29904-DB88-4BD7-873B-062CB5EFEC7C}"/>
                </a:ext>
              </a:extLst>
            </p:cNvPr>
            <p:cNvSpPr txBox="1"/>
            <p:nvPr/>
          </p:nvSpPr>
          <p:spPr>
            <a:xfrm>
              <a:off x="2517472" y="3276602"/>
              <a:ext cx="958917" cy="769441"/>
            </a:xfrm>
            <a:prstGeom prst="rect">
              <a:avLst/>
            </a:prstGeom>
            <a:noFill/>
          </p:spPr>
          <p:txBody>
            <a:bodyPr wrap="none" rtlCol="0">
              <a:spAutoFit/>
            </a:bodyPr>
            <a:lstStyle/>
            <a:p>
              <a:r>
                <a:rPr lang="en-US" sz="4400" dirty="0">
                  <a:solidFill>
                    <a:srgbClr val="FF6600"/>
                  </a:solidFill>
                  <a:latin typeface="Zapf Dingbats"/>
                  <a:ea typeface="Zapf Dingbats"/>
                  <a:cs typeface="Zapf Dingbats"/>
                  <a:sym typeface="Zapf Dingbats"/>
                </a:rPr>
                <a:t>✖</a:t>
              </a:r>
              <a:endParaRPr lang="en-US" sz="4400" dirty="0">
                <a:solidFill>
                  <a:srgbClr val="FF6600"/>
                </a:solidFill>
              </a:endParaRPr>
            </a:p>
          </p:txBody>
        </p:sp>
        <p:sp>
          <p:nvSpPr>
            <p:cNvPr id="46" name="TextBox 45">
              <a:extLst>
                <a:ext uri="{FF2B5EF4-FFF2-40B4-BE49-F238E27FC236}">
                  <a16:creationId xmlns:a16="http://schemas.microsoft.com/office/drawing/2014/main" xmlns="" id="{28EAD226-C401-4E00-BB86-7F2668E86C25}"/>
                </a:ext>
              </a:extLst>
            </p:cNvPr>
            <p:cNvSpPr txBox="1"/>
            <p:nvPr/>
          </p:nvSpPr>
          <p:spPr>
            <a:xfrm>
              <a:off x="1907872" y="2590802"/>
              <a:ext cx="958917" cy="769441"/>
            </a:xfrm>
            <a:prstGeom prst="rect">
              <a:avLst/>
            </a:prstGeom>
            <a:noFill/>
          </p:spPr>
          <p:txBody>
            <a:bodyPr wrap="none" rtlCol="0">
              <a:spAutoFit/>
            </a:bodyPr>
            <a:lstStyle/>
            <a:p>
              <a:r>
                <a:rPr lang="en-US" sz="4400" dirty="0">
                  <a:solidFill>
                    <a:srgbClr val="FF6600"/>
                  </a:solidFill>
                  <a:latin typeface="Zapf Dingbats"/>
                  <a:ea typeface="Zapf Dingbats"/>
                  <a:cs typeface="Zapf Dingbats"/>
                  <a:sym typeface="Zapf Dingbats"/>
                </a:rPr>
                <a:t>✖</a:t>
              </a:r>
              <a:endParaRPr lang="en-US" sz="4400" dirty="0">
                <a:solidFill>
                  <a:srgbClr val="FF6600"/>
                </a:solidFill>
              </a:endParaRPr>
            </a:p>
          </p:txBody>
        </p:sp>
        <p:sp>
          <p:nvSpPr>
            <p:cNvPr id="47" name="TextBox 46">
              <a:extLst>
                <a:ext uri="{FF2B5EF4-FFF2-40B4-BE49-F238E27FC236}">
                  <a16:creationId xmlns:a16="http://schemas.microsoft.com/office/drawing/2014/main" xmlns="" id="{1C44AEEC-5E5B-4D14-829E-EADD562A0C11}"/>
                </a:ext>
              </a:extLst>
            </p:cNvPr>
            <p:cNvSpPr txBox="1"/>
            <p:nvPr/>
          </p:nvSpPr>
          <p:spPr>
            <a:xfrm>
              <a:off x="3050872" y="2971802"/>
              <a:ext cx="958917" cy="769441"/>
            </a:xfrm>
            <a:prstGeom prst="rect">
              <a:avLst/>
            </a:prstGeom>
            <a:noFill/>
          </p:spPr>
          <p:txBody>
            <a:bodyPr wrap="none" rtlCol="0">
              <a:spAutoFit/>
            </a:bodyPr>
            <a:lstStyle/>
            <a:p>
              <a:r>
                <a:rPr lang="en-US" sz="4400" dirty="0">
                  <a:solidFill>
                    <a:srgbClr val="FF6600"/>
                  </a:solidFill>
                  <a:latin typeface="Zapf Dingbats"/>
                  <a:ea typeface="Zapf Dingbats"/>
                  <a:cs typeface="Zapf Dingbats"/>
                  <a:sym typeface="Zapf Dingbats"/>
                </a:rPr>
                <a:t>✖</a:t>
              </a:r>
              <a:endParaRPr lang="en-US" sz="4400" dirty="0">
                <a:solidFill>
                  <a:srgbClr val="FF6600"/>
                </a:solidFill>
              </a:endParaRPr>
            </a:p>
          </p:txBody>
        </p:sp>
      </p:grpSp>
      <p:sp>
        <p:nvSpPr>
          <p:cNvPr id="53" name="TextBox 52">
            <a:extLst>
              <a:ext uri="{FF2B5EF4-FFF2-40B4-BE49-F238E27FC236}">
                <a16:creationId xmlns:a16="http://schemas.microsoft.com/office/drawing/2014/main" xmlns="" id="{B0C841D9-E43D-4F67-9AF6-9F7B946A0540}"/>
              </a:ext>
            </a:extLst>
          </p:cNvPr>
          <p:cNvSpPr txBox="1"/>
          <p:nvPr/>
        </p:nvSpPr>
        <p:spPr>
          <a:xfrm>
            <a:off x="162560" y="6211848"/>
            <a:ext cx="2775119" cy="369332"/>
          </a:xfrm>
          <a:prstGeom prst="rect">
            <a:avLst/>
          </a:prstGeom>
          <a:noFill/>
        </p:spPr>
        <p:txBody>
          <a:bodyPr wrap="none" rtlCol="0">
            <a:spAutoFit/>
          </a:bodyPr>
          <a:lstStyle/>
          <a:p>
            <a:r>
              <a:rPr lang="en-US" dirty="0"/>
              <a:t>Courtesy: Prashant Nair  </a:t>
            </a:r>
          </a:p>
        </p:txBody>
      </p:sp>
      <p:sp>
        <p:nvSpPr>
          <p:cNvPr id="54" name="Title 1">
            <a:extLst>
              <a:ext uri="{FF2B5EF4-FFF2-40B4-BE49-F238E27FC236}">
                <a16:creationId xmlns:a16="http://schemas.microsoft.com/office/drawing/2014/main" xmlns="" id="{00C4F1C3-28C7-4E7E-A688-97EF39802558}"/>
              </a:ext>
            </a:extLst>
          </p:cNvPr>
          <p:cNvSpPr txBox="1">
            <a:spLocks/>
          </p:cNvSpPr>
          <p:nvPr/>
        </p:nvSpPr>
        <p:spPr>
          <a:xfrm>
            <a:off x="568960" y="176833"/>
            <a:ext cx="10088880" cy="1143000"/>
          </a:xfrm>
          <a:prstGeom prst="rect">
            <a:avLst/>
          </a:prstGeom>
        </p:spPr>
        <p:txBody>
          <a:bodyPr vert="horz" lIns="91440" tIns="45720" rIns="91440" bIns="45720" rtlCol="0" anchor="ctr">
            <a:normAutofit fontScale="97500"/>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r>
              <a:rPr lang="en-US" sz="4000" dirty="0"/>
              <a:t>Scaling Deteriorates Reliability </a:t>
            </a:r>
          </a:p>
        </p:txBody>
      </p:sp>
    </p:spTree>
    <p:extLst>
      <p:ext uri="{BB962C8B-B14F-4D97-AF65-F5344CB8AC3E}">
        <p14:creationId xmlns:p14="http://schemas.microsoft.com/office/powerpoint/2010/main" val="2791657431"/>
      </p:ext>
    </p:extLst>
  </p:cSld>
  <p:clrMapOvr>
    <a:masterClrMapping/>
  </p:clrMapOvr>
  <p:transition xmlns:p14="http://schemas.microsoft.com/office/powerpoint/2010/mai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E9711D1-3A1F-4B4E-8AB2-0BB0281B4C0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17</a:t>
            </a:fld>
            <a:endParaRPr lang="en-US" dirty="0">
              <a:solidFill>
                <a:prstClr val="black">
                  <a:tint val="75000"/>
                </a:prstClr>
              </a:solidFill>
            </a:endParaRPr>
          </a:p>
        </p:txBody>
      </p:sp>
      <p:sp>
        <p:nvSpPr>
          <p:cNvPr id="53" name="TextBox 52">
            <a:extLst>
              <a:ext uri="{FF2B5EF4-FFF2-40B4-BE49-F238E27FC236}">
                <a16:creationId xmlns:a16="http://schemas.microsoft.com/office/drawing/2014/main" xmlns="" id="{B0C841D9-E43D-4F67-9AF6-9F7B946A0540}"/>
              </a:ext>
            </a:extLst>
          </p:cNvPr>
          <p:cNvSpPr txBox="1"/>
          <p:nvPr/>
        </p:nvSpPr>
        <p:spPr>
          <a:xfrm>
            <a:off x="162560" y="6211848"/>
            <a:ext cx="2775119" cy="369332"/>
          </a:xfrm>
          <a:prstGeom prst="rect">
            <a:avLst/>
          </a:prstGeom>
          <a:noFill/>
        </p:spPr>
        <p:txBody>
          <a:bodyPr wrap="none" rtlCol="0">
            <a:spAutoFit/>
          </a:bodyPr>
          <a:lstStyle/>
          <a:p>
            <a:r>
              <a:rPr lang="en-US" dirty="0"/>
              <a:t>Courtesy: Prashant Nair  </a:t>
            </a:r>
          </a:p>
        </p:txBody>
      </p:sp>
      <p:sp>
        <p:nvSpPr>
          <p:cNvPr id="54" name="Title 1">
            <a:extLst>
              <a:ext uri="{FF2B5EF4-FFF2-40B4-BE49-F238E27FC236}">
                <a16:creationId xmlns:a16="http://schemas.microsoft.com/office/drawing/2014/main" xmlns="" id="{00C4F1C3-28C7-4E7E-A688-97EF39802558}"/>
              </a:ext>
            </a:extLst>
          </p:cNvPr>
          <p:cNvSpPr txBox="1">
            <a:spLocks/>
          </p:cNvSpPr>
          <p:nvPr/>
        </p:nvSpPr>
        <p:spPr>
          <a:xfrm>
            <a:off x="568960" y="176833"/>
            <a:ext cx="10088880" cy="1143000"/>
          </a:xfrm>
          <a:prstGeom prst="rect">
            <a:avLst/>
          </a:prstGeom>
        </p:spPr>
        <p:txBody>
          <a:bodyPr vert="horz" lIns="91440" tIns="45720" rIns="91440" bIns="45720" rtlCol="0" anchor="ctr">
            <a:normAutofit fontScale="97500"/>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r>
              <a:rPr lang="en-US" sz="4000" dirty="0"/>
              <a:t>Sparing faulty cells in DRAM </a:t>
            </a:r>
          </a:p>
        </p:txBody>
      </p:sp>
      <p:pic>
        <p:nvPicPr>
          <p:cNvPr id="2" name="Picture 1">
            <a:extLst>
              <a:ext uri="{FF2B5EF4-FFF2-40B4-BE49-F238E27FC236}">
                <a16:creationId xmlns:a16="http://schemas.microsoft.com/office/drawing/2014/main" xmlns="" id="{E53277CA-C094-4D91-A0A4-89AA9DBBE812}"/>
              </a:ext>
            </a:extLst>
          </p:cNvPr>
          <p:cNvPicPr>
            <a:picLocks noChangeAspect="1"/>
          </p:cNvPicPr>
          <p:nvPr/>
        </p:nvPicPr>
        <p:blipFill rotWithShape="1">
          <a:blip r:embed="rId3"/>
          <a:srcRect t="12834" b="22427"/>
          <a:stretch/>
        </p:blipFill>
        <p:spPr>
          <a:xfrm>
            <a:off x="1701701" y="1632240"/>
            <a:ext cx="8788598" cy="4267200"/>
          </a:xfrm>
          <a:prstGeom prst="rect">
            <a:avLst/>
          </a:prstGeom>
        </p:spPr>
      </p:pic>
    </p:spTree>
    <p:extLst>
      <p:ext uri="{BB962C8B-B14F-4D97-AF65-F5344CB8AC3E}">
        <p14:creationId xmlns:p14="http://schemas.microsoft.com/office/powerpoint/2010/main" val="4257806537"/>
      </p:ext>
    </p:extLst>
  </p:cSld>
  <p:clrMapOvr>
    <a:masterClrMapping/>
  </p:clrMapOvr>
  <p:transition xmlns:p14="http://schemas.microsoft.com/office/powerpoint/2010/mai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E9711D1-3A1F-4B4E-8AB2-0BB0281B4C0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18</a:t>
            </a:fld>
            <a:endParaRPr lang="en-US" dirty="0">
              <a:solidFill>
                <a:prstClr val="black">
                  <a:tint val="75000"/>
                </a:prstClr>
              </a:solidFill>
            </a:endParaRPr>
          </a:p>
        </p:txBody>
      </p:sp>
      <p:sp>
        <p:nvSpPr>
          <p:cNvPr id="53" name="TextBox 52">
            <a:extLst>
              <a:ext uri="{FF2B5EF4-FFF2-40B4-BE49-F238E27FC236}">
                <a16:creationId xmlns:a16="http://schemas.microsoft.com/office/drawing/2014/main" xmlns="" id="{B0C841D9-E43D-4F67-9AF6-9F7B946A0540}"/>
              </a:ext>
            </a:extLst>
          </p:cNvPr>
          <p:cNvSpPr txBox="1"/>
          <p:nvPr/>
        </p:nvSpPr>
        <p:spPr>
          <a:xfrm>
            <a:off x="9570720" y="6496501"/>
            <a:ext cx="2775119" cy="369332"/>
          </a:xfrm>
          <a:prstGeom prst="rect">
            <a:avLst/>
          </a:prstGeom>
          <a:noFill/>
        </p:spPr>
        <p:txBody>
          <a:bodyPr wrap="none" rtlCol="0">
            <a:spAutoFit/>
          </a:bodyPr>
          <a:lstStyle/>
          <a:p>
            <a:r>
              <a:rPr lang="en-US" dirty="0"/>
              <a:t>Courtesy: Prashant Nair  </a:t>
            </a:r>
          </a:p>
        </p:txBody>
      </p:sp>
      <p:pic>
        <p:nvPicPr>
          <p:cNvPr id="48" name="Picture 47">
            <a:extLst>
              <a:ext uri="{FF2B5EF4-FFF2-40B4-BE49-F238E27FC236}">
                <a16:creationId xmlns:a16="http://schemas.microsoft.com/office/drawing/2014/main" xmlns="" id="{8E803D7F-7BDA-4F4D-9677-CC21ACA5A5FD}"/>
              </a:ext>
            </a:extLst>
          </p:cNvPr>
          <p:cNvPicPr>
            <a:picLocks noChangeAspect="1"/>
          </p:cNvPicPr>
          <p:nvPr/>
        </p:nvPicPr>
        <p:blipFill rotWithShape="1">
          <a:blip r:embed="rId3"/>
          <a:srcRect t="12818" r="2801" b="21918"/>
          <a:stretch/>
        </p:blipFill>
        <p:spPr>
          <a:xfrm>
            <a:off x="1999117" y="1930075"/>
            <a:ext cx="7856083" cy="3956184"/>
          </a:xfrm>
          <a:prstGeom prst="rect">
            <a:avLst/>
          </a:prstGeom>
        </p:spPr>
      </p:pic>
      <p:sp>
        <p:nvSpPr>
          <p:cNvPr id="50" name="Title 1">
            <a:extLst>
              <a:ext uri="{FF2B5EF4-FFF2-40B4-BE49-F238E27FC236}">
                <a16:creationId xmlns:a16="http://schemas.microsoft.com/office/drawing/2014/main" xmlns="" id="{D71F32DD-0596-4A24-B63D-A542E1972C74}"/>
              </a:ext>
            </a:extLst>
          </p:cNvPr>
          <p:cNvSpPr txBox="1">
            <a:spLocks/>
          </p:cNvSpPr>
          <p:nvPr/>
        </p:nvSpPr>
        <p:spPr>
          <a:xfrm>
            <a:off x="568960" y="176833"/>
            <a:ext cx="10088880" cy="1143000"/>
          </a:xfrm>
          <a:prstGeom prst="rect">
            <a:avLst/>
          </a:prstGeom>
        </p:spPr>
        <p:txBody>
          <a:bodyPr vert="horz" lIns="91440" tIns="45720" rIns="91440" bIns="45720" rtlCol="0" anchor="ctr">
            <a:normAutofit fontScale="97500"/>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r>
              <a:rPr lang="en-US" sz="4000" dirty="0"/>
              <a:t>Sparing faulty cells in DRAM </a:t>
            </a:r>
          </a:p>
        </p:txBody>
      </p:sp>
    </p:spTree>
    <p:extLst>
      <p:ext uri="{BB962C8B-B14F-4D97-AF65-F5344CB8AC3E}">
        <p14:creationId xmlns:p14="http://schemas.microsoft.com/office/powerpoint/2010/main" val="629192034"/>
      </p:ext>
    </p:extLst>
  </p:cSld>
  <p:clrMapOvr>
    <a:masterClrMapping/>
  </p:clrMapOvr>
  <p:transition xmlns:p14="http://schemas.microsoft.com/office/powerpoint/2010/mai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E9711D1-3A1F-4B4E-8AB2-0BB0281B4C0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19</a:t>
            </a:fld>
            <a:endParaRPr lang="en-US" dirty="0">
              <a:solidFill>
                <a:prstClr val="black">
                  <a:tint val="75000"/>
                </a:prstClr>
              </a:solidFill>
            </a:endParaRPr>
          </a:p>
        </p:txBody>
      </p:sp>
      <p:sp>
        <p:nvSpPr>
          <p:cNvPr id="53" name="TextBox 52">
            <a:extLst>
              <a:ext uri="{FF2B5EF4-FFF2-40B4-BE49-F238E27FC236}">
                <a16:creationId xmlns:a16="http://schemas.microsoft.com/office/drawing/2014/main" xmlns="" id="{B0C841D9-E43D-4F67-9AF6-9F7B946A0540}"/>
              </a:ext>
            </a:extLst>
          </p:cNvPr>
          <p:cNvSpPr txBox="1"/>
          <p:nvPr/>
        </p:nvSpPr>
        <p:spPr>
          <a:xfrm>
            <a:off x="162560" y="6211848"/>
            <a:ext cx="2775119" cy="369332"/>
          </a:xfrm>
          <a:prstGeom prst="rect">
            <a:avLst/>
          </a:prstGeom>
          <a:noFill/>
        </p:spPr>
        <p:txBody>
          <a:bodyPr wrap="none" rtlCol="0">
            <a:spAutoFit/>
          </a:bodyPr>
          <a:lstStyle/>
          <a:p>
            <a:r>
              <a:rPr lang="en-US" dirty="0"/>
              <a:t>Courtesy: Prashant Nair  </a:t>
            </a:r>
          </a:p>
        </p:txBody>
      </p:sp>
      <p:sp>
        <p:nvSpPr>
          <p:cNvPr id="48" name="Content Placeholder 2">
            <a:extLst>
              <a:ext uri="{FF2B5EF4-FFF2-40B4-BE49-F238E27FC236}">
                <a16:creationId xmlns:a16="http://schemas.microsoft.com/office/drawing/2014/main" xmlns="" id="{64B3E653-6459-425C-8F2E-4CE016086C7C}"/>
              </a:ext>
            </a:extLst>
          </p:cNvPr>
          <p:cNvSpPr txBox="1">
            <a:spLocks/>
          </p:cNvSpPr>
          <p:nvPr/>
        </p:nvSpPr>
        <p:spPr>
          <a:xfrm>
            <a:off x="1739412" y="2352040"/>
            <a:ext cx="9144000" cy="685800"/>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fontAlgn="auto">
              <a:spcAft>
                <a:spcPts val="0"/>
              </a:spcAft>
              <a:buFont typeface="Arial"/>
              <a:buNone/>
            </a:pPr>
            <a:r>
              <a:rPr lang="en-US"/>
              <a:t>Single Error Correct Double Error Detect (SECDED)</a:t>
            </a:r>
          </a:p>
          <a:p>
            <a:pPr marL="0" indent="0" algn="ctr" fontAlgn="auto">
              <a:spcAft>
                <a:spcPts val="0"/>
              </a:spcAft>
              <a:buFont typeface="Arial"/>
              <a:buNone/>
            </a:pPr>
            <a:endParaRPr lang="en-US"/>
          </a:p>
          <a:p>
            <a:pPr fontAlgn="auto">
              <a:spcAft>
                <a:spcPts val="0"/>
              </a:spcAft>
            </a:pPr>
            <a:endParaRPr lang="en-US"/>
          </a:p>
          <a:p>
            <a:pPr fontAlgn="auto">
              <a:spcAft>
                <a:spcPts val="0"/>
              </a:spcAft>
            </a:pPr>
            <a:endParaRPr lang="en-US" sz="1400"/>
          </a:p>
          <a:p>
            <a:pPr marL="0" indent="0" fontAlgn="auto">
              <a:spcAft>
                <a:spcPts val="0"/>
              </a:spcAft>
              <a:buFont typeface="Arial"/>
              <a:buNone/>
            </a:pPr>
            <a:endParaRPr lang="en-US"/>
          </a:p>
          <a:p>
            <a:pPr marL="0" indent="0" fontAlgn="auto">
              <a:spcAft>
                <a:spcPts val="0"/>
              </a:spcAft>
              <a:buFont typeface="Arial"/>
              <a:buNone/>
            </a:pPr>
            <a:endParaRPr lang="en-US" dirty="0"/>
          </a:p>
        </p:txBody>
      </p:sp>
      <p:grpSp>
        <p:nvGrpSpPr>
          <p:cNvPr id="50" name="Group 49">
            <a:extLst>
              <a:ext uri="{FF2B5EF4-FFF2-40B4-BE49-F238E27FC236}">
                <a16:creationId xmlns:a16="http://schemas.microsoft.com/office/drawing/2014/main" xmlns="" id="{55D5F844-00C4-4DA3-BF04-8BF996C88F12}"/>
              </a:ext>
            </a:extLst>
          </p:cNvPr>
          <p:cNvGrpSpPr/>
          <p:nvPr/>
        </p:nvGrpSpPr>
        <p:grpSpPr>
          <a:xfrm>
            <a:off x="2520950" y="2987040"/>
            <a:ext cx="7556500" cy="1955800"/>
            <a:chOff x="793750" y="1625600"/>
            <a:chExt cx="7556500" cy="1955800"/>
          </a:xfrm>
        </p:grpSpPr>
        <p:pic>
          <p:nvPicPr>
            <p:cNvPr id="51" name="Picture 50" descr="dimm.png">
              <a:extLst>
                <a:ext uri="{FF2B5EF4-FFF2-40B4-BE49-F238E27FC236}">
                  <a16:creationId xmlns:a16="http://schemas.microsoft.com/office/drawing/2014/main" xmlns="" id="{3CE91ACE-E580-46F7-BD6D-331717407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50" y="1625600"/>
              <a:ext cx="7556500" cy="1955800"/>
            </a:xfrm>
            <a:prstGeom prst="rect">
              <a:avLst/>
            </a:prstGeom>
          </p:spPr>
        </p:pic>
        <p:sp>
          <p:nvSpPr>
            <p:cNvPr id="52" name="Rounded Rectangle 399">
              <a:extLst>
                <a:ext uri="{FF2B5EF4-FFF2-40B4-BE49-F238E27FC236}">
                  <a16:creationId xmlns:a16="http://schemas.microsoft.com/office/drawing/2014/main" xmlns="" id="{79A694A9-2800-4190-A87C-F85446DA37EE}"/>
                </a:ext>
              </a:extLst>
            </p:cNvPr>
            <p:cNvSpPr/>
            <p:nvPr/>
          </p:nvSpPr>
          <p:spPr>
            <a:xfrm>
              <a:off x="7162800" y="2056708"/>
              <a:ext cx="689426" cy="689426"/>
            </a:xfrm>
            <a:prstGeom prst="roundRect">
              <a:avLst/>
            </a:prstGeom>
            <a:solidFill>
              <a:srgbClr val="3366FF"/>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xmlns="" id="{336D2F26-8DD4-4126-87DF-FAC6C903AF45}"/>
                </a:ext>
              </a:extLst>
            </p:cNvPr>
            <p:cNvSpPr txBox="1"/>
            <p:nvPr/>
          </p:nvSpPr>
          <p:spPr>
            <a:xfrm>
              <a:off x="6897210" y="2844059"/>
              <a:ext cx="1295400" cy="461665"/>
            </a:xfrm>
            <a:prstGeom prst="rect">
              <a:avLst/>
            </a:prstGeom>
            <a:noFill/>
          </p:spPr>
          <p:txBody>
            <a:bodyPr wrap="square" rtlCol="0">
              <a:spAutoFit/>
            </a:bodyPr>
            <a:lstStyle/>
            <a:p>
              <a:pPr algn="ctr"/>
              <a:r>
                <a:rPr lang="en-US" sz="2400" i="1" dirty="0">
                  <a:solidFill>
                    <a:schemeClr val="bg1"/>
                  </a:solidFill>
                  <a:latin typeface="Calibri"/>
                  <a:cs typeface="Calibri"/>
                </a:rPr>
                <a:t>ECC Chip</a:t>
              </a:r>
            </a:p>
          </p:txBody>
        </p:sp>
        <p:sp>
          <p:nvSpPr>
            <p:cNvPr id="56" name="Rounded Rectangle 435">
              <a:extLst>
                <a:ext uri="{FF2B5EF4-FFF2-40B4-BE49-F238E27FC236}">
                  <a16:creationId xmlns:a16="http://schemas.microsoft.com/office/drawing/2014/main" xmlns="" id="{D0862958-55DC-43D7-9685-F2BB92967F0C}"/>
                </a:ext>
              </a:extLst>
            </p:cNvPr>
            <p:cNvSpPr/>
            <p:nvPr/>
          </p:nvSpPr>
          <p:spPr>
            <a:xfrm>
              <a:off x="6400800" y="2057400"/>
              <a:ext cx="689426" cy="689426"/>
            </a:xfrm>
            <a:prstGeom prst="roundRect">
              <a:avLst/>
            </a:prstGeom>
            <a:solidFill>
              <a:srgbClr val="77933C"/>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ounded Rectangle 436">
              <a:extLst>
                <a:ext uri="{FF2B5EF4-FFF2-40B4-BE49-F238E27FC236}">
                  <a16:creationId xmlns:a16="http://schemas.microsoft.com/office/drawing/2014/main" xmlns="" id="{334674A0-A0F4-477E-8514-295AA4DACBD7}"/>
                </a:ext>
              </a:extLst>
            </p:cNvPr>
            <p:cNvSpPr/>
            <p:nvPr/>
          </p:nvSpPr>
          <p:spPr>
            <a:xfrm>
              <a:off x="5605470" y="2050365"/>
              <a:ext cx="689426" cy="689426"/>
            </a:xfrm>
            <a:prstGeom prst="roundRect">
              <a:avLst/>
            </a:prstGeom>
            <a:solidFill>
              <a:srgbClr val="77933C"/>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ounded Rectangle 437">
              <a:extLst>
                <a:ext uri="{FF2B5EF4-FFF2-40B4-BE49-F238E27FC236}">
                  <a16:creationId xmlns:a16="http://schemas.microsoft.com/office/drawing/2014/main" xmlns="" id="{45325BC0-FB70-4C70-BA46-978B773ECF61}"/>
                </a:ext>
              </a:extLst>
            </p:cNvPr>
            <p:cNvSpPr/>
            <p:nvPr/>
          </p:nvSpPr>
          <p:spPr>
            <a:xfrm>
              <a:off x="4843470" y="2051057"/>
              <a:ext cx="689426" cy="689426"/>
            </a:xfrm>
            <a:prstGeom prst="roundRect">
              <a:avLst/>
            </a:prstGeom>
            <a:solidFill>
              <a:srgbClr val="77933C"/>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ounded Rectangle 438">
              <a:extLst>
                <a:ext uri="{FF2B5EF4-FFF2-40B4-BE49-F238E27FC236}">
                  <a16:creationId xmlns:a16="http://schemas.microsoft.com/office/drawing/2014/main" xmlns="" id="{F309FA46-F5E3-44D6-B169-58803D9865AE}"/>
                </a:ext>
              </a:extLst>
            </p:cNvPr>
            <p:cNvSpPr/>
            <p:nvPr/>
          </p:nvSpPr>
          <p:spPr>
            <a:xfrm>
              <a:off x="4091139" y="2062576"/>
              <a:ext cx="689426" cy="689426"/>
            </a:xfrm>
            <a:prstGeom prst="roundRect">
              <a:avLst/>
            </a:prstGeom>
            <a:solidFill>
              <a:srgbClr val="77933C"/>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439">
              <a:extLst>
                <a:ext uri="{FF2B5EF4-FFF2-40B4-BE49-F238E27FC236}">
                  <a16:creationId xmlns:a16="http://schemas.microsoft.com/office/drawing/2014/main" xmlns="" id="{7FFEDCAC-A6D4-4075-B961-D4E9C3071A8C}"/>
                </a:ext>
              </a:extLst>
            </p:cNvPr>
            <p:cNvSpPr/>
            <p:nvPr/>
          </p:nvSpPr>
          <p:spPr>
            <a:xfrm>
              <a:off x="3329139" y="2063268"/>
              <a:ext cx="689426" cy="689426"/>
            </a:xfrm>
            <a:prstGeom prst="roundRect">
              <a:avLst/>
            </a:prstGeom>
            <a:solidFill>
              <a:srgbClr val="77933C"/>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440">
              <a:extLst>
                <a:ext uri="{FF2B5EF4-FFF2-40B4-BE49-F238E27FC236}">
                  <a16:creationId xmlns:a16="http://schemas.microsoft.com/office/drawing/2014/main" xmlns="" id="{80322620-BB82-4068-9FED-12A16D1CF899}"/>
                </a:ext>
              </a:extLst>
            </p:cNvPr>
            <p:cNvSpPr/>
            <p:nvPr/>
          </p:nvSpPr>
          <p:spPr>
            <a:xfrm>
              <a:off x="2533809" y="2056233"/>
              <a:ext cx="689426" cy="689426"/>
            </a:xfrm>
            <a:prstGeom prst="roundRect">
              <a:avLst/>
            </a:prstGeom>
            <a:solidFill>
              <a:srgbClr val="77933C"/>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ounded Rectangle 441">
              <a:extLst>
                <a:ext uri="{FF2B5EF4-FFF2-40B4-BE49-F238E27FC236}">
                  <a16:creationId xmlns:a16="http://schemas.microsoft.com/office/drawing/2014/main" xmlns="" id="{0BB67FB8-3293-4611-A439-29C3D6E9F944}"/>
                </a:ext>
              </a:extLst>
            </p:cNvPr>
            <p:cNvSpPr/>
            <p:nvPr/>
          </p:nvSpPr>
          <p:spPr>
            <a:xfrm>
              <a:off x="1771809" y="2056925"/>
              <a:ext cx="689426" cy="689426"/>
            </a:xfrm>
            <a:prstGeom prst="roundRect">
              <a:avLst/>
            </a:prstGeom>
            <a:solidFill>
              <a:srgbClr val="77933C"/>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ounded Rectangle 442">
              <a:extLst>
                <a:ext uri="{FF2B5EF4-FFF2-40B4-BE49-F238E27FC236}">
                  <a16:creationId xmlns:a16="http://schemas.microsoft.com/office/drawing/2014/main" xmlns="" id="{2C953917-345B-4AC2-9448-40DCBE1D3755}"/>
                </a:ext>
              </a:extLst>
            </p:cNvPr>
            <p:cNvSpPr/>
            <p:nvPr/>
          </p:nvSpPr>
          <p:spPr>
            <a:xfrm>
              <a:off x="1008281" y="2062793"/>
              <a:ext cx="689426" cy="689426"/>
            </a:xfrm>
            <a:prstGeom prst="roundRect">
              <a:avLst/>
            </a:prstGeom>
            <a:solidFill>
              <a:srgbClr val="77933C"/>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xmlns="" id="{690560B2-CC1D-4F6E-9A78-09AEB1BB47F2}"/>
                </a:ext>
              </a:extLst>
            </p:cNvPr>
            <p:cNvSpPr txBox="1"/>
            <p:nvPr/>
          </p:nvSpPr>
          <p:spPr>
            <a:xfrm>
              <a:off x="3505200" y="2844059"/>
              <a:ext cx="1676400" cy="461665"/>
            </a:xfrm>
            <a:prstGeom prst="rect">
              <a:avLst/>
            </a:prstGeom>
            <a:noFill/>
          </p:spPr>
          <p:txBody>
            <a:bodyPr wrap="square" rtlCol="0">
              <a:spAutoFit/>
            </a:bodyPr>
            <a:lstStyle/>
            <a:p>
              <a:pPr algn="ctr"/>
              <a:r>
                <a:rPr lang="en-US" sz="2400" i="1" dirty="0">
                  <a:solidFill>
                    <a:schemeClr val="bg1"/>
                  </a:solidFill>
                  <a:latin typeface="Calibri"/>
                  <a:cs typeface="Calibri"/>
                </a:rPr>
                <a:t>Data Chips</a:t>
              </a:r>
            </a:p>
          </p:txBody>
        </p:sp>
      </p:grpSp>
      <p:sp>
        <p:nvSpPr>
          <p:cNvPr id="65" name="Title 1">
            <a:extLst>
              <a:ext uri="{FF2B5EF4-FFF2-40B4-BE49-F238E27FC236}">
                <a16:creationId xmlns:a16="http://schemas.microsoft.com/office/drawing/2014/main" xmlns="" id="{C546E8B7-F010-40E1-864C-23E1EA381C92}"/>
              </a:ext>
            </a:extLst>
          </p:cNvPr>
          <p:cNvSpPr txBox="1">
            <a:spLocks/>
          </p:cNvSpPr>
          <p:nvPr/>
        </p:nvSpPr>
        <p:spPr>
          <a:xfrm>
            <a:off x="568960" y="176833"/>
            <a:ext cx="10088880" cy="1143000"/>
          </a:xfrm>
          <a:prstGeom prst="rect">
            <a:avLst/>
          </a:prstGeom>
        </p:spPr>
        <p:txBody>
          <a:bodyPr vert="horz" lIns="91440" tIns="45720" rIns="91440" bIns="45720" rtlCol="0" anchor="ctr">
            <a:normAutofit fontScale="90000"/>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r>
              <a:rPr lang="en-US" sz="4000" dirty="0"/>
              <a:t>Using Error Correction to fight faulty cells in DRAM </a:t>
            </a:r>
          </a:p>
        </p:txBody>
      </p:sp>
    </p:spTree>
    <p:extLst>
      <p:ext uri="{BB962C8B-B14F-4D97-AF65-F5344CB8AC3E}">
        <p14:creationId xmlns:p14="http://schemas.microsoft.com/office/powerpoint/2010/main" val="2541860596"/>
      </p:ext>
    </p:extLst>
  </p:cSld>
  <p:clrMapOvr>
    <a:masterClrMapping/>
  </p:clrMapOvr>
  <p:transition xmlns:p14="http://schemas.microsoft.com/office/powerpoint/2010/mai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989603-980D-4421-9CD7-C853929AC2FB}"/>
              </a:ext>
            </a:extLst>
          </p:cNvPr>
          <p:cNvSpPr>
            <a:spLocks noGrp="1"/>
          </p:cNvSpPr>
          <p:nvPr>
            <p:ph type="title"/>
          </p:nvPr>
        </p:nvSpPr>
        <p:spPr/>
        <p:txBody>
          <a:bodyPr>
            <a:normAutofit/>
          </a:bodyPr>
          <a:lstStyle/>
          <a:p>
            <a:r>
              <a:rPr lang="en-US" sz="4400" dirty="0"/>
              <a:t>Plan for todays lecture</a:t>
            </a:r>
          </a:p>
        </p:txBody>
      </p:sp>
      <p:sp>
        <p:nvSpPr>
          <p:cNvPr id="3" name="Slide Number Placeholder 2">
            <a:extLst>
              <a:ext uri="{FF2B5EF4-FFF2-40B4-BE49-F238E27FC236}">
                <a16:creationId xmlns:a16="http://schemas.microsoft.com/office/drawing/2014/main" xmlns="" id="{419BA3D6-405E-49BB-895E-854B48AAA9D3}"/>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a:t>
            </a:fld>
            <a:endParaRPr lang="en-US" dirty="0">
              <a:solidFill>
                <a:prstClr val="black">
                  <a:tint val="75000"/>
                </a:prstClr>
              </a:solidFill>
            </a:endParaRPr>
          </a:p>
        </p:txBody>
      </p:sp>
      <p:sp>
        <p:nvSpPr>
          <p:cNvPr id="4" name="TextBox 3">
            <a:extLst>
              <a:ext uri="{FF2B5EF4-FFF2-40B4-BE49-F238E27FC236}">
                <a16:creationId xmlns:a16="http://schemas.microsoft.com/office/drawing/2014/main" xmlns="" id="{847C1A98-7F8F-469F-9FEE-EB6A13CC9C1D}"/>
              </a:ext>
            </a:extLst>
          </p:cNvPr>
          <p:cNvSpPr txBox="1"/>
          <p:nvPr/>
        </p:nvSpPr>
        <p:spPr>
          <a:xfrm>
            <a:off x="129439" y="1804983"/>
            <a:ext cx="7805963" cy="4031873"/>
          </a:xfrm>
          <a:prstGeom prst="rect">
            <a:avLst/>
          </a:prstGeom>
          <a:noFill/>
        </p:spPr>
        <p:txBody>
          <a:bodyPr wrap="square" rtlCol="0">
            <a:spAutoFit/>
          </a:bodyPr>
          <a:lstStyle/>
          <a:p>
            <a:pPr marL="285750" indent="-285750">
              <a:buFont typeface="Wingdings" panose="05000000000000000000" pitchFamily="2" charset="2"/>
              <a:buChar char="v"/>
            </a:pPr>
            <a:r>
              <a:rPr lang="en-US" sz="3200" dirty="0"/>
              <a:t> Context</a:t>
            </a:r>
          </a:p>
          <a:p>
            <a:pPr marL="285750" indent="-285750">
              <a:buFont typeface="Wingdings" panose="05000000000000000000" pitchFamily="2" charset="2"/>
              <a:buChar char="v"/>
            </a:pPr>
            <a:endParaRPr lang="en-US" sz="3200" dirty="0"/>
          </a:p>
          <a:p>
            <a:pPr marL="285750" indent="-285750">
              <a:buFont typeface="Wingdings" panose="05000000000000000000" pitchFamily="2" charset="2"/>
              <a:buChar char="v"/>
            </a:pPr>
            <a:r>
              <a:rPr lang="en-US" sz="3200" dirty="0"/>
              <a:t> Limits to existing computing paradigm</a:t>
            </a:r>
          </a:p>
          <a:p>
            <a:pPr marL="285750" indent="-285750">
              <a:buFont typeface="Wingdings" panose="05000000000000000000" pitchFamily="2" charset="2"/>
              <a:buChar char="v"/>
            </a:pPr>
            <a:endParaRPr lang="en-US" sz="3200" dirty="0"/>
          </a:p>
          <a:p>
            <a:pPr marL="285750" indent="-285750">
              <a:buFont typeface="Wingdings" panose="05000000000000000000" pitchFamily="2" charset="2"/>
              <a:buChar char="v"/>
            </a:pPr>
            <a:r>
              <a:rPr lang="en-US" sz="3200" dirty="0"/>
              <a:t> What is Quantum Computing?</a:t>
            </a:r>
          </a:p>
          <a:p>
            <a:pPr marL="285750" indent="-285750">
              <a:buFont typeface="Wingdings" panose="05000000000000000000" pitchFamily="2" charset="2"/>
              <a:buChar char="v"/>
            </a:pPr>
            <a:endParaRPr lang="en-US" sz="3200" dirty="0"/>
          </a:p>
          <a:p>
            <a:pPr marL="285750" indent="-285750">
              <a:buFont typeface="Wingdings" panose="05000000000000000000" pitchFamily="2" charset="2"/>
              <a:buChar char="v"/>
            </a:pPr>
            <a:r>
              <a:rPr lang="en-US" sz="3200" dirty="0"/>
              <a:t> What can we engineers do?</a:t>
            </a:r>
          </a:p>
          <a:p>
            <a:endParaRPr lang="en-US" sz="3200" dirty="0"/>
          </a:p>
        </p:txBody>
      </p:sp>
    </p:spTree>
    <p:extLst>
      <p:ext uri="{BB962C8B-B14F-4D97-AF65-F5344CB8AC3E}">
        <p14:creationId xmlns:p14="http://schemas.microsoft.com/office/powerpoint/2010/main" val="512373614"/>
      </p:ext>
    </p:extLst>
  </p:cSld>
  <p:clrMapOvr>
    <a:masterClrMapping/>
  </p:clrMapOvr>
  <p:transition xmlns:p14="http://schemas.microsoft.com/office/powerpoint/2010/mai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E9711D1-3A1F-4B4E-8AB2-0BB0281B4C0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20</a:t>
            </a:fld>
            <a:endParaRPr lang="en-US" dirty="0">
              <a:solidFill>
                <a:prstClr val="black">
                  <a:tint val="75000"/>
                </a:prstClr>
              </a:solidFill>
            </a:endParaRPr>
          </a:p>
        </p:txBody>
      </p:sp>
      <p:sp>
        <p:nvSpPr>
          <p:cNvPr id="53" name="TextBox 52">
            <a:extLst>
              <a:ext uri="{FF2B5EF4-FFF2-40B4-BE49-F238E27FC236}">
                <a16:creationId xmlns:a16="http://schemas.microsoft.com/office/drawing/2014/main" xmlns="" id="{B0C841D9-E43D-4F67-9AF6-9F7B946A0540}"/>
              </a:ext>
            </a:extLst>
          </p:cNvPr>
          <p:cNvSpPr txBox="1"/>
          <p:nvPr/>
        </p:nvSpPr>
        <p:spPr>
          <a:xfrm>
            <a:off x="162560" y="6211848"/>
            <a:ext cx="2775119" cy="369332"/>
          </a:xfrm>
          <a:prstGeom prst="rect">
            <a:avLst/>
          </a:prstGeom>
          <a:noFill/>
        </p:spPr>
        <p:txBody>
          <a:bodyPr wrap="none" rtlCol="0">
            <a:spAutoFit/>
          </a:bodyPr>
          <a:lstStyle/>
          <a:p>
            <a:r>
              <a:rPr lang="en-US" dirty="0"/>
              <a:t>Courtesy: Prashant Nair  </a:t>
            </a:r>
          </a:p>
        </p:txBody>
      </p:sp>
      <p:sp>
        <p:nvSpPr>
          <p:cNvPr id="50" name="Content Placeholder 2">
            <a:extLst>
              <a:ext uri="{FF2B5EF4-FFF2-40B4-BE49-F238E27FC236}">
                <a16:creationId xmlns:a16="http://schemas.microsoft.com/office/drawing/2014/main" xmlns="" id="{EB72111E-B5F2-4BC5-B07B-EADBDA5E8581}"/>
              </a:ext>
            </a:extLst>
          </p:cNvPr>
          <p:cNvSpPr txBox="1">
            <a:spLocks/>
          </p:cNvSpPr>
          <p:nvPr/>
        </p:nvSpPr>
        <p:spPr>
          <a:xfrm>
            <a:off x="1290320" y="5085080"/>
            <a:ext cx="9144000" cy="3276600"/>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fontAlgn="auto">
              <a:spcAft>
                <a:spcPts val="0"/>
              </a:spcAft>
              <a:buFont typeface="Arial"/>
              <a:buNone/>
            </a:pPr>
            <a:r>
              <a:rPr lang="en-US">
                <a:cs typeface="Calibri"/>
              </a:rPr>
              <a:t>Corrects single-bit fault in each word (8 Bytes)</a:t>
            </a:r>
          </a:p>
          <a:p>
            <a:pPr marL="0" indent="0" algn="ctr" fontAlgn="auto">
              <a:spcAft>
                <a:spcPts val="0"/>
              </a:spcAft>
              <a:buFont typeface="Arial"/>
              <a:buNone/>
            </a:pPr>
            <a:r>
              <a:rPr lang="en-US">
                <a:cs typeface="Calibri"/>
              </a:rPr>
              <a:t>For 8GB DIMM </a:t>
            </a:r>
            <a:r>
              <a:rPr lang="en-US">
                <a:cs typeface="Calibri"/>
                <a:sym typeface="Wingdings"/>
              </a:rPr>
              <a:t> 1 Billion words </a:t>
            </a:r>
          </a:p>
          <a:p>
            <a:pPr marL="0" indent="0" algn="ctr" fontAlgn="auto">
              <a:spcAft>
                <a:spcPts val="0"/>
              </a:spcAft>
              <a:buFont typeface="Arial"/>
              <a:buNone/>
            </a:pPr>
            <a:endParaRPr lang="en-US">
              <a:cs typeface="Calibri"/>
            </a:endParaRPr>
          </a:p>
          <a:p>
            <a:pPr marL="0" indent="0" algn="ctr" fontAlgn="auto">
              <a:spcAft>
                <a:spcPts val="0"/>
              </a:spcAft>
              <a:buFont typeface="Arial"/>
              <a:buNone/>
            </a:pPr>
            <a:endParaRPr lang="en-US">
              <a:cs typeface="Calibri"/>
            </a:endParaRPr>
          </a:p>
          <a:p>
            <a:pPr marL="0" indent="0" fontAlgn="auto">
              <a:spcAft>
                <a:spcPts val="0"/>
              </a:spcAft>
              <a:buFont typeface="Arial"/>
              <a:buNone/>
            </a:pPr>
            <a:endParaRPr lang="en-US" dirty="0"/>
          </a:p>
        </p:txBody>
      </p:sp>
      <p:pic>
        <p:nvPicPr>
          <p:cNvPr id="51" name="Picture 50" descr="dimm.png">
            <a:extLst>
              <a:ext uri="{FF2B5EF4-FFF2-40B4-BE49-F238E27FC236}">
                <a16:creationId xmlns:a16="http://schemas.microsoft.com/office/drawing/2014/main" xmlns="" id="{1332DB5B-1431-4129-B467-31F29D0D0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070" y="3129280"/>
            <a:ext cx="7556500" cy="1955800"/>
          </a:xfrm>
          <a:prstGeom prst="rect">
            <a:avLst/>
          </a:prstGeom>
        </p:spPr>
      </p:pic>
      <p:grpSp>
        <p:nvGrpSpPr>
          <p:cNvPr id="52" name="Group 51">
            <a:extLst>
              <a:ext uri="{FF2B5EF4-FFF2-40B4-BE49-F238E27FC236}">
                <a16:creationId xmlns:a16="http://schemas.microsoft.com/office/drawing/2014/main" xmlns="" id="{C78983D8-417D-408E-A8F1-E8B486A834B3}"/>
              </a:ext>
            </a:extLst>
          </p:cNvPr>
          <p:cNvGrpSpPr/>
          <p:nvPr/>
        </p:nvGrpSpPr>
        <p:grpSpPr>
          <a:xfrm>
            <a:off x="2297009" y="3560388"/>
            <a:ext cx="689426" cy="689427"/>
            <a:chOff x="1006689" y="2081557"/>
            <a:chExt cx="689426" cy="689426"/>
          </a:xfrm>
        </p:grpSpPr>
        <p:sp>
          <p:nvSpPr>
            <p:cNvPr id="55" name="Rounded Rectangle 6">
              <a:extLst>
                <a:ext uri="{FF2B5EF4-FFF2-40B4-BE49-F238E27FC236}">
                  <a16:creationId xmlns:a16="http://schemas.microsoft.com/office/drawing/2014/main" xmlns="" id="{E0A80E9F-C9D8-4E84-9260-D19E2CDF97CE}"/>
                </a:ext>
              </a:extLst>
            </p:cNvPr>
            <p:cNvSpPr/>
            <p:nvPr/>
          </p:nvSpPr>
          <p:spPr>
            <a:xfrm>
              <a:off x="1006689" y="2081557"/>
              <a:ext cx="689426" cy="689426"/>
            </a:xfrm>
            <a:prstGeom prst="roundRect">
              <a:avLst/>
            </a:prstGeom>
            <a:solidFill>
              <a:schemeClr val="bg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xmlns="" id="{A447D453-B430-474F-BE8F-E5D2CB1A4961}"/>
                </a:ext>
              </a:extLst>
            </p:cNvPr>
            <p:cNvSpPr/>
            <p:nvPr/>
          </p:nvSpPr>
          <p:spPr>
            <a:xfrm>
              <a:off x="103544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xmlns="" id="{9D40A4DF-A64F-4288-B2C1-743E6838291E}"/>
                </a:ext>
              </a:extLst>
            </p:cNvPr>
            <p:cNvSpPr/>
            <p:nvPr/>
          </p:nvSpPr>
          <p:spPr>
            <a:xfrm>
              <a:off x="114327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xmlns="" id="{B6B6990A-A405-4178-978A-0086BB436692}"/>
                </a:ext>
              </a:extLst>
            </p:cNvPr>
            <p:cNvSpPr/>
            <p:nvPr/>
          </p:nvSpPr>
          <p:spPr>
            <a:xfrm>
              <a:off x="125110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xmlns="" id="{06625ED3-C914-4C08-80A2-A408C8307C1F}"/>
                </a:ext>
              </a:extLst>
            </p:cNvPr>
            <p:cNvSpPr/>
            <p:nvPr/>
          </p:nvSpPr>
          <p:spPr>
            <a:xfrm>
              <a:off x="135893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xmlns="" id="{067A58A6-5DE7-460C-88CE-EF8629879333}"/>
                </a:ext>
              </a:extLst>
            </p:cNvPr>
            <p:cNvSpPr/>
            <p:nvPr/>
          </p:nvSpPr>
          <p:spPr>
            <a:xfrm>
              <a:off x="146676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7479512B-AFA3-41DC-A204-AEFCCBC22A60}"/>
                </a:ext>
              </a:extLst>
            </p:cNvPr>
            <p:cNvSpPr/>
            <p:nvPr/>
          </p:nvSpPr>
          <p:spPr>
            <a:xfrm>
              <a:off x="1572427"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xmlns="" id="{79586DFC-0EA4-4C6D-A4F5-FB2AB5DAAFDB}"/>
                </a:ext>
              </a:extLst>
            </p:cNvPr>
            <p:cNvSpPr/>
            <p:nvPr/>
          </p:nvSpPr>
          <p:spPr>
            <a:xfrm>
              <a:off x="103544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xmlns="" id="{82D53D45-EA94-46AA-A386-B93A07311995}"/>
                </a:ext>
              </a:extLst>
            </p:cNvPr>
            <p:cNvSpPr/>
            <p:nvPr/>
          </p:nvSpPr>
          <p:spPr>
            <a:xfrm>
              <a:off x="114327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xmlns="" id="{A67D6C6C-6EE1-4208-8C1E-54D7A7C29A61}"/>
                </a:ext>
              </a:extLst>
            </p:cNvPr>
            <p:cNvSpPr/>
            <p:nvPr/>
          </p:nvSpPr>
          <p:spPr>
            <a:xfrm>
              <a:off x="125110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927A1AD3-2CD8-4F8A-91AB-4B7D778AEF48}"/>
                </a:ext>
              </a:extLst>
            </p:cNvPr>
            <p:cNvSpPr/>
            <p:nvPr/>
          </p:nvSpPr>
          <p:spPr>
            <a:xfrm>
              <a:off x="135893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xmlns="" id="{51D313DA-E40A-447D-80BD-E1EF4B7BC68E}"/>
                </a:ext>
              </a:extLst>
            </p:cNvPr>
            <p:cNvSpPr/>
            <p:nvPr/>
          </p:nvSpPr>
          <p:spPr>
            <a:xfrm>
              <a:off x="146676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9662C9A8-080E-432A-9F3F-A9ECD4D17780}"/>
                </a:ext>
              </a:extLst>
            </p:cNvPr>
            <p:cNvSpPr/>
            <p:nvPr/>
          </p:nvSpPr>
          <p:spPr>
            <a:xfrm>
              <a:off x="1572427"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F4D2B105-756A-4FB7-9D3E-413EF92FB804}"/>
                </a:ext>
              </a:extLst>
            </p:cNvPr>
            <p:cNvSpPr/>
            <p:nvPr/>
          </p:nvSpPr>
          <p:spPr>
            <a:xfrm>
              <a:off x="103544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2435EDE7-8E17-4F86-9983-1ED12A30AB56}"/>
                </a:ext>
              </a:extLst>
            </p:cNvPr>
            <p:cNvSpPr/>
            <p:nvPr/>
          </p:nvSpPr>
          <p:spPr>
            <a:xfrm>
              <a:off x="114327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4D50754B-4D98-4C47-9AD4-8D549C721929}"/>
                </a:ext>
              </a:extLst>
            </p:cNvPr>
            <p:cNvSpPr/>
            <p:nvPr/>
          </p:nvSpPr>
          <p:spPr>
            <a:xfrm>
              <a:off x="125110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81A859BE-9DDB-4548-AF5C-F337B687F8A6}"/>
                </a:ext>
              </a:extLst>
            </p:cNvPr>
            <p:cNvSpPr/>
            <p:nvPr/>
          </p:nvSpPr>
          <p:spPr>
            <a:xfrm>
              <a:off x="135893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641F75A7-2D5C-45F0-8372-5D426EB22003}"/>
                </a:ext>
              </a:extLst>
            </p:cNvPr>
            <p:cNvSpPr/>
            <p:nvPr/>
          </p:nvSpPr>
          <p:spPr>
            <a:xfrm>
              <a:off x="146676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A8070F04-D1A9-40E2-8C9D-4394889870E7}"/>
                </a:ext>
              </a:extLst>
            </p:cNvPr>
            <p:cNvSpPr/>
            <p:nvPr/>
          </p:nvSpPr>
          <p:spPr>
            <a:xfrm>
              <a:off x="1572427"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0C634DFF-19FD-4E01-9A72-93EDCACBDDA9}"/>
                </a:ext>
              </a:extLst>
            </p:cNvPr>
            <p:cNvSpPr/>
            <p:nvPr/>
          </p:nvSpPr>
          <p:spPr>
            <a:xfrm>
              <a:off x="103544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2F01F222-C7EC-4427-8039-A1F71008EDE8}"/>
                </a:ext>
              </a:extLst>
            </p:cNvPr>
            <p:cNvSpPr/>
            <p:nvPr/>
          </p:nvSpPr>
          <p:spPr>
            <a:xfrm>
              <a:off x="114327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E1DAC23D-76BA-4A4D-8A42-418F4FEBB1D3}"/>
                </a:ext>
              </a:extLst>
            </p:cNvPr>
            <p:cNvSpPr/>
            <p:nvPr/>
          </p:nvSpPr>
          <p:spPr>
            <a:xfrm>
              <a:off x="125110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59170CFD-AB62-4012-9C7A-F0AB890BE4D5}"/>
                </a:ext>
              </a:extLst>
            </p:cNvPr>
            <p:cNvSpPr/>
            <p:nvPr/>
          </p:nvSpPr>
          <p:spPr>
            <a:xfrm>
              <a:off x="135893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92142252-FD6D-483C-925D-843E889C66B7}"/>
                </a:ext>
              </a:extLst>
            </p:cNvPr>
            <p:cNvSpPr/>
            <p:nvPr/>
          </p:nvSpPr>
          <p:spPr>
            <a:xfrm>
              <a:off x="146676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E4BF2095-D5BF-421B-89CA-DB1A17B363BC}"/>
                </a:ext>
              </a:extLst>
            </p:cNvPr>
            <p:cNvSpPr/>
            <p:nvPr/>
          </p:nvSpPr>
          <p:spPr>
            <a:xfrm>
              <a:off x="1572427"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19AD6820-5928-441C-BAAC-8453CB28D494}"/>
                </a:ext>
              </a:extLst>
            </p:cNvPr>
            <p:cNvSpPr/>
            <p:nvPr/>
          </p:nvSpPr>
          <p:spPr>
            <a:xfrm>
              <a:off x="103544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D37C87D3-67B9-47C4-A7C5-8A690C3EB341}"/>
                </a:ext>
              </a:extLst>
            </p:cNvPr>
            <p:cNvSpPr/>
            <p:nvPr/>
          </p:nvSpPr>
          <p:spPr>
            <a:xfrm>
              <a:off x="114327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3780BA52-F502-498D-B734-9DE82AC31A27}"/>
                </a:ext>
              </a:extLst>
            </p:cNvPr>
            <p:cNvSpPr/>
            <p:nvPr/>
          </p:nvSpPr>
          <p:spPr>
            <a:xfrm>
              <a:off x="125110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AA715392-E54D-42D1-838F-C334820DFBEB}"/>
                </a:ext>
              </a:extLst>
            </p:cNvPr>
            <p:cNvSpPr/>
            <p:nvPr/>
          </p:nvSpPr>
          <p:spPr>
            <a:xfrm>
              <a:off x="135893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D150EAEA-C768-4AE2-9C73-4B50FCCE0128}"/>
                </a:ext>
              </a:extLst>
            </p:cNvPr>
            <p:cNvSpPr/>
            <p:nvPr/>
          </p:nvSpPr>
          <p:spPr>
            <a:xfrm>
              <a:off x="146676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xmlns="" id="{A5F98B63-675E-4B53-9CC7-75198FD48BF7}"/>
                </a:ext>
              </a:extLst>
            </p:cNvPr>
            <p:cNvSpPr/>
            <p:nvPr/>
          </p:nvSpPr>
          <p:spPr>
            <a:xfrm>
              <a:off x="1572427"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xmlns="" id="{B54969FF-AB56-4A7B-AC01-92D28C5C1A5F}"/>
              </a:ext>
            </a:extLst>
          </p:cNvPr>
          <p:cNvGrpSpPr/>
          <p:nvPr/>
        </p:nvGrpSpPr>
        <p:grpSpPr>
          <a:xfrm>
            <a:off x="3058560" y="3560388"/>
            <a:ext cx="689426" cy="689427"/>
            <a:chOff x="1006689" y="2081557"/>
            <a:chExt cx="689426" cy="689426"/>
          </a:xfrm>
        </p:grpSpPr>
        <p:sp>
          <p:nvSpPr>
            <p:cNvPr id="87" name="Rounded Rectangle 43">
              <a:extLst>
                <a:ext uri="{FF2B5EF4-FFF2-40B4-BE49-F238E27FC236}">
                  <a16:creationId xmlns:a16="http://schemas.microsoft.com/office/drawing/2014/main" xmlns="" id="{FEC70CCE-277E-4307-A4D9-5027DF3E3B39}"/>
                </a:ext>
              </a:extLst>
            </p:cNvPr>
            <p:cNvSpPr/>
            <p:nvPr/>
          </p:nvSpPr>
          <p:spPr>
            <a:xfrm>
              <a:off x="1006689" y="2081557"/>
              <a:ext cx="689426" cy="689426"/>
            </a:xfrm>
            <a:prstGeom prst="roundRect">
              <a:avLst/>
            </a:prstGeom>
            <a:solidFill>
              <a:schemeClr val="bg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xmlns="" id="{288674EF-3765-4966-809B-8740E7F8631F}"/>
                </a:ext>
              </a:extLst>
            </p:cNvPr>
            <p:cNvSpPr/>
            <p:nvPr/>
          </p:nvSpPr>
          <p:spPr>
            <a:xfrm>
              <a:off x="103544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xmlns="" id="{A33D95E0-C4F8-4CAA-88E7-DDDE7107F2ED}"/>
                </a:ext>
              </a:extLst>
            </p:cNvPr>
            <p:cNvSpPr/>
            <p:nvPr/>
          </p:nvSpPr>
          <p:spPr>
            <a:xfrm>
              <a:off x="114327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xmlns="" id="{A784BDBF-EB49-4D5A-9F0A-11BA1B38B4DC}"/>
                </a:ext>
              </a:extLst>
            </p:cNvPr>
            <p:cNvSpPr/>
            <p:nvPr/>
          </p:nvSpPr>
          <p:spPr>
            <a:xfrm>
              <a:off x="125110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xmlns="" id="{1BB787DE-D0A4-4078-8913-B6A3C7675677}"/>
                </a:ext>
              </a:extLst>
            </p:cNvPr>
            <p:cNvSpPr/>
            <p:nvPr/>
          </p:nvSpPr>
          <p:spPr>
            <a:xfrm>
              <a:off x="135893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xmlns="" id="{1FF653E0-126B-446E-9873-4B3620AD567D}"/>
                </a:ext>
              </a:extLst>
            </p:cNvPr>
            <p:cNvSpPr/>
            <p:nvPr/>
          </p:nvSpPr>
          <p:spPr>
            <a:xfrm>
              <a:off x="146676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xmlns="" id="{98D88701-62AF-4C49-AD5B-F53DAC924652}"/>
                </a:ext>
              </a:extLst>
            </p:cNvPr>
            <p:cNvSpPr/>
            <p:nvPr/>
          </p:nvSpPr>
          <p:spPr>
            <a:xfrm>
              <a:off x="1572427"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xmlns="" id="{68751981-DF6C-408F-9420-EDD03CB3291C}"/>
                </a:ext>
              </a:extLst>
            </p:cNvPr>
            <p:cNvSpPr/>
            <p:nvPr/>
          </p:nvSpPr>
          <p:spPr>
            <a:xfrm>
              <a:off x="103544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xmlns="" id="{4F50877D-0909-4752-B5D5-623C97A57DF5}"/>
                </a:ext>
              </a:extLst>
            </p:cNvPr>
            <p:cNvSpPr/>
            <p:nvPr/>
          </p:nvSpPr>
          <p:spPr>
            <a:xfrm>
              <a:off x="114327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xmlns="" id="{FC135125-BB52-4F70-9C7E-09AF85294AF3}"/>
                </a:ext>
              </a:extLst>
            </p:cNvPr>
            <p:cNvSpPr/>
            <p:nvPr/>
          </p:nvSpPr>
          <p:spPr>
            <a:xfrm>
              <a:off x="125110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xmlns="" id="{8127D6A4-DFDB-4BA7-9312-2D3B01709DDB}"/>
                </a:ext>
              </a:extLst>
            </p:cNvPr>
            <p:cNvSpPr/>
            <p:nvPr/>
          </p:nvSpPr>
          <p:spPr>
            <a:xfrm>
              <a:off x="135893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xmlns="" id="{5D3F9186-5787-4AB2-95F8-8275ACBC69A2}"/>
                </a:ext>
              </a:extLst>
            </p:cNvPr>
            <p:cNvSpPr/>
            <p:nvPr/>
          </p:nvSpPr>
          <p:spPr>
            <a:xfrm>
              <a:off x="146676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xmlns="" id="{88FAE1CF-4746-4AAA-9C86-090265DF5A5E}"/>
                </a:ext>
              </a:extLst>
            </p:cNvPr>
            <p:cNvSpPr/>
            <p:nvPr/>
          </p:nvSpPr>
          <p:spPr>
            <a:xfrm>
              <a:off x="1572427"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xmlns="" id="{6B171EE8-3F9A-4472-9DB9-F90991FDB103}"/>
                </a:ext>
              </a:extLst>
            </p:cNvPr>
            <p:cNvSpPr/>
            <p:nvPr/>
          </p:nvSpPr>
          <p:spPr>
            <a:xfrm>
              <a:off x="103544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xmlns="" id="{F9AECD96-D425-49CE-85F2-6272A00E8C2A}"/>
                </a:ext>
              </a:extLst>
            </p:cNvPr>
            <p:cNvSpPr/>
            <p:nvPr/>
          </p:nvSpPr>
          <p:spPr>
            <a:xfrm>
              <a:off x="114327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xmlns="" id="{AF58D473-305F-4AA3-8210-A2FC29939FF8}"/>
                </a:ext>
              </a:extLst>
            </p:cNvPr>
            <p:cNvSpPr/>
            <p:nvPr/>
          </p:nvSpPr>
          <p:spPr>
            <a:xfrm>
              <a:off x="125110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xmlns="" id="{C97EADA5-7923-445C-B4AD-F025E6237C3D}"/>
                </a:ext>
              </a:extLst>
            </p:cNvPr>
            <p:cNvSpPr/>
            <p:nvPr/>
          </p:nvSpPr>
          <p:spPr>
            <a:xfrm>
              <a:off x="135893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xmlns="" id="{509408A5-2807-4FE1-B039-8ABE9555A093}"/>
                </a:ext>
              </a:extLst>
            </p:cNvPr>
            <p:cNvSpPr/>
            <p:nvPr/>
          </p:nvSpPr>
          <p:spPr>
            <a:xfrm>
              <a:off x="146676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xmlns="" id="{56CAA334-C23E-4F9E-8371-C7E40174D4F7}"/>
                </a:ext>
              </a:extLst>
            </p:cNvPr>
            <p:cNvSpPr/>
            <p:nvPr/>
          </p:nvSpPr>
          <p:spPr>
            <a:xfrm>
              <a:off x="1572427"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xmlns="" id="{04D95A16-8199-4E7A-BFBA-0873BE8396E9}"/>
                </a:ext>
              </a:extLst>
            </p:cNvPr>
            <p:cNvSpPr/>
            <p:nvPr/>
          </p:nvSpPr>
          <p:spPr>
            <a:xfrm>
              <a:off x="103544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xmlns="" id="{C911EFFB-AD18-4B1E-9B00-3613D0F366F4}"/>
                </a:ext>
              </a:extLst>
            </p:cNvPr>
            <p:cNvSpPr/>
            <p:nvPr/>
          </p:nvSpPr>
          <p:spPr>
            <a:xfrm>
              <a:off x="114327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xmlns="" id="{7779FDF5-F7DD-49E1-AA2D-46E40A05EA64}"/>
                </a:ext>
              </a:extLst>
            </p:cNvPr>
            <p:cNvSpPr/>
            <p:nvPr/>
          </p:nvSpPr>
          <p:spPr>
            <a:xfrm>
              <a:off x="125110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xmlns="" id="{2D5D5392-6EFA-4A1B-BBE4-37AEFF3F333B}"/>
                </a:ext>
              </a:extLst>
            </p:cNvPr>
            <p:cNvSpPr/>
            <p:nvPr/>
          </p:nvSpPr>
          <p:spPr>
            <a:xfrm>
              <a:off x="135893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xmlns="" id="{648A4352-9589-4D86-A2EC-3968ACFFF8AB}"/>
                </a:ext>
              </a:extLst>
            </p:cNvPr>
            <p:cNvSpPr/>
            <p:nvPr/>
          </p:nvSpPr>
          <p:spPr>
            <a:xfrm>
              <a:off x="146676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xmlns="" id="{CF0745DE-C17E-43B8-A8F6-BF5CF08B8BA8}"/>
                </a:ext>
              </a:extLst>
            </p:cNvPr>
            <p:cNvSpPr/>
            <p:nvPr/>
          </p:nvSpPr>
          <p:spPr>
            <a:xfrm>
              <a:off x="1572427"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xmlns="" id="{77ED236A-1FDF-4B0E-A819-C2040720C454}"/>
                </a:ext>
              </a:extLst>
            </p:cNvPr>
            <p:cNvSpPr/>
            <p:nvPr/>
          </p:nvSpPr>
          <p:spPr>
            <a:xfrm>
              <a:off x="103544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xmlns="" id="{EA29DC23-9EDB-485D-AEC1-75DF07B41D72}"/>
                </a:ext>
              </a:extLst>
            </p:cNvPr>
            <p:cNvSpPr/>
            <p:nvPr/>
          </p:nvSpPr>
          <p:spPr>
            <a:xfrm>
              <a:off x="114327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xmlns="" id="{137E4C85-5D69-4395-9CA2-33090822927C}"/>
                </a:ext>
              </a:extLst>
            </p:cNvPr>
            <p:cNvSpPr/>
            <p:nvPr/>
          </p:nvSpPr>
          <p:spPr>
            <a:xfrm>
              <a:off x="125110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xmlns="" id="{8F9C24AF-4BF8-44F7-A3C5-E6C38604B26E}"/>
                </a:ext>
              </a:extLst>
            </p:cNvPr>
            <p:cNvSpPr/>
            <p:nvPr/>
          </p:nvSpPr>
          <p:spPr>
            <a:xfrm>
              <a:off x="135893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xmlns="" id="{1FDA032C-5748-400D-A074-AEE76EDE80DE}"/>
                </a:ext>
              </a:extLst>
            </p:cNvPr>
            <p:cNvSpPr/>
            <p:nvPr/>
          </p:nvSpPr>
          <p:spPr>
            <a:xfrm>
              <a:off x="146676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xmlns="" id="{CDEA6BFC-9EE9-4AAC-9C75-0878644551A6}"/>
                </a:ext>
              </a:extLst>
            </p:cNvPr>
            <p:cNvSpPr/>
            <p:nvPr/>
          </p:nvSpPr>
          <p:spPr>
            <a:xfrm>
              <a:off x="1572427"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xmlns="" id="{7E04BECD-8AD8-4E36-A821-9DEB2B90632E}"/>
              </a:ext>
            </a:extLst>
          </p:cNvPr>
          <p:cNvGrpSpPr/>
          <p:nvPr/>
        </p:nvGrpSpPr>
        <p:grpSpPr>
          <a:xfrm>
            <a:off x="3838379" y="3560388"/>
            <a:ext cx="689426" cy="689427"/>
            <a:chOff x="1006689" y="2081557"/>
            <a:chExt cx="689426" cy="689426"/>
          </a:xfrm>
        </p:grpSpPr>
        <p:sp>
          <p:nvSpPr>
            <p:cNvPr id="119" name="Rounded Rectangle 108">
              <a:extLst>
                <a:ext uri="{FF2B5EF4-FFF2-40B4-BE49-F238E27FC236}">
                  <a16:creationId xmlns:a16="http://schemas.microsoft.com/office/drawing/2014/main" xmlns="" id="{41100765-3369-4D98-8690-66144161889C}"/>
                </a:ext>
              </a:extLst>
            </p:cNvPr>
            <p:cNvSpPr/>
            <p:nvPr/>
          </p:nvSpPr>
          <p:spPr>
            <a:xfrm>
              <a:off x="1006689" y="2081557"/>
              <a:ext cx="689426" cy="689426"/>
            </a:xfrm>
            <a:prstGeom prst="roundRect">
              <a:avLst/>
            </a:prstGeom>
            <a:solidFill>
              <a:schemeClr val="bg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xmlns="" id="{A87DD121-2439-4127-AEB7-317151C59F5B}"/>
                </a:ext>
              </a:extLst>
            </p:cNvPr>
            <p:cNvSpPr/>
            <p:nvPr/>
          </p:nvSpPr>
          <p:spPr>
            <a:xfrm>
              <a:off x="103544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xmlns="" id="{BCABCF5B-3166-4E39-A3FC-5F45FDA1F4A1}"/>
                </a:ext>
              </a:extLst>
            </p:cNvPr>
            <p:cNvSpPr/>
            <p:nvPr/>
          </p:nvSpPr>
          <p:spPr>
            <a:xfrm>
              <a:off x="114327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xmlns="" id="{E2CB20D5-0781-4561-84FD-DCBA58C298E9}"/>
                </a:ext>
              </a:extLst>
            </p:cNvPr>
            <p:cNvSpPr/>
            <p:nvPr/>
          </p:nvSpPr>
          <p:spPr>
            <a:xfrm>
              <a:off x="125110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xmlns="" id="{70E7CCF8-3835-4FA7-BD9E-CA6D049A288A}"/>
                </a:ext>
              </a:extLst>
            </p:cNvPr>
            <p:cNvSpPr/>
            <p:nvPr/>
          </p:nvSpPr>
          <p:spPr>
            <a:xfrm>
              <a:off x="135893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xmlns="" id="{46053F21-255D-46C0-B455-1D057A45612B}"/>
                </a:ext>
              </a:extLst>
            </p:cNvPr>
            <p:cNvSpPr/>
            <p:nvPr/>
          </p:nvSpPr>
          <p:spPr>
            <a:xfrm>
              <a:off x="146676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xmlns="" id="{43173458-746C-42EF-BAAC-CC014A07B47F}"/>
                </a:ext>
              </a:extLst>
            </p:cNvPr>
            <p:cNvSpPr/>
            <p:nvPr/>
          </p:nvSpPr>
          <p:spPr>
            <a:xfrm>
              <a:off x="1572427"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xmlns="" id="{CD13649D-66B5-488E-88B4-490232736C0C}"/>
                </a:ext>
              </a:extLst>
            </p:cNvPr>
            <p:cNvSpPr/>
            <p:nvPr/>
          </p:nvSpPr>
          <p:spPr>
            <a:xfrm>
              <a:off x="103544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xmlns="" id="{ADC3B1EC-A339-4DB6-926F-22D9E38F5F50}"/>
                </a:ext>
              </a:extLst>
            </p:cNvPr>
            <p:cNvSpPr/>
            <p:nvPr/>
          </p:nvSpPr>
          <p:spPr>
            <a:xfrm>
              <a:off x="114327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xmlns="" id="{34096682-0DC1-45E5-B558-02F266155B0E}"/>
                </a:ext>
              </a:extLst>
            </p:cNvPr>
            <p:cNvSpPr/>
            <p:nvPr/>
          </p:nvSpPr>
          <p:spPr>
            <a:xfrm>
              <a:off x="125110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xmlns="" id="{5BE7F1BC-4F27-4E2B-B112-264116A5F33C}"/>
                </a:ext>
              </a:extLst>
            </p:cNvPr>
            <p:cNvSpPr/>
            <p:nvPr/>
          </p:nvSpPr>
          <p:spPr>
            <a:xfrm>
              <a:off x="135893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xmlns="" id="{33D5177D-B200-4DB7-B7FF-9D6D1B5BF8FF}"/>
                </a:ext>
              </a:extLst>
            </p:cNvPr>
            <p:cNvSpPr/>
            <p:nvPr/>
          </p:nvSpPr>
          <p:spPr>
            <a:xfrm>
              <a:off x="146676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xmlns="" id="{1FE92DAE-723C-4E6F-97AE-AABB8CFEF2C1}"/>
                </a:ext>
              </a:extLst>
            </p:cNvPr>
            <p:cNvSpPr/>
            <p:nvPr/>
          </p:nvSpPr>
          <p:spPr>
            <a:xfrm>
              <a:off x="1572427"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xmlns="" id="{3D42FF82-24B1-4320-9604-3794FDF5390E}"/>
                </a:ext>
              </a:extLst>
            </p:cNvPr>
            <p:cNvSpPr/>
            <p:nvPr/>
          </p:nvSpPr>
          <p:spPr>
            <a:xfrm>
              <a:off x="103544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xmlns="" id="{CE9E1AF8-0C4F-4520-B9AA-1D2914A01C1D}"/>
                </a:ext>
              </a:extLst>
            </p:cNvPr>
            <p:cNvSpPr/>
            <p:nvPr/>
          </p:nvSpPr>
          <p:spPr>
            <a:xfrm>
              <a:off x="114327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xmlns="" id="{EC03DB37-62F4-4C4E-96E9-7A88B6CB647C}"/>
                </a:ext>
              </a:extLst>
            </p:cNvPr>
            <p:cNvSpPr/>
            <p:nvPr/>
          </p:nvSpPr>
          <p:spPr>
            <a:xfrm>
              <a:off x="125110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xmlns="" id="{6D8FEF06-AA47-4286-A4A4-28A78C92BB83}"/>
                </a:ext>
              </a:extLst>
            </p:cNvPr>
            <p:cNvSpPr/>
            <p:nvPr/>
          </p:nvSpPr>
          <p:spPr>
            <a:xfrm>
              <a:off x="135893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xmlns="" id="{E288F7EB-619D-45D4-8DDA-ACDB149E9BE2}"/>
                </a:ext>
              </a:extLst>
            </p:cNvPr>
            <p:cNvSpPr/>
            <p:nvPr/>
          </p:nvSpPr>
          <p:spPr>
            <a:xfrm>
              <a:off x="146676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xmlns="" id="{B172FA0E-DEB3-4962-948D-43508875FBDD}"/>
                </a:ext>
              </a:extLst>
            </p:cNvPr>
            <p:cNvSpPr/>
            <p:nvPr/>
          </p:nvSpPr>
          <p:spPr>
            <a:xfrm>
              <a:off x="1572427"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xmlns="" id="{6BDB27AB-84CB-482B-9CCF-3C2694CE3039}"/>
                </a:ext>
              </a:extLst>
            </p:cNvPr>
            <p:cNvSpPr/>
            <p:nvPr/>
          </p:nvSpPr>
          <p:spPr>
            <a:xfrm>
              <a:off x="103544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xmlns="" id="{860D1876-8D97-4797-80A0-7FC2A804B6D0}"/>
                </a:ext>
              </a:extLst>
            </p:cNvPr>
            <p:cNvSpPr/>
            <p:nvPr/>
          </p:nvSpPr>
          <p:spPr>
            <a:xfrm>
              <a:off x="114327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xmlns="" id="{DD0114ED-DAE8-4EF3-8456-BB759A081F28}"/>
                </a:ext>
              </a:extLst>
            </p:cNvPr>
            <p:cNvSpPr/>
            <p:nvPr/>
          </p:nvSpPr>
          <p:spPr>
            <a:xfrm>
              <a:off x="125110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xmlns="" id="{32A8053A-E42B-4A50-A2FB-48398DD62122}"/>
                </a:ext>
              </a:extLst>
            </p:cNvPr>
            <p:cNvSpPr/>
            <p:nvPr/>
          </p:nvSpPr>
          <p:spPr>
            <a:xfrm>
              <a:off x="135893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xmlns="" id="{65ECBC53-4110-48C1-96ED-798FFAD7A2A4}"/>
                </a:ext>
              </a:extLst>
            </p:cNvPr>
            <p:cNvSpPr/>
            <p:nvPr/>
          </p:nvSpPr>
          <p:spPr>
            <a:xfrm>
              <a:off x="146676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xmlns="" id="{FB637874-2937-45B1-9A0F-2597A4B24596}"/>
                </a:ext>
              </a:extLst>
            </p:cNvPr>
            <p:cNvSpPr/>
            <p:nvPr/>
          </p:nvSpPr>
          <p:spPr>
            <a:xfrm>
              <a:off x="1572427"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xmlns="" id="{A14D5034-5F3F-4144-8DF6-94563F225181}"/>
                </a:ext>
              </a:extLst>
            </p:cNvPr>
            <p:cNvSpPr/>
            <p:nvPr/>
          </p:nvSpPr>
          <p:spPr>
            <a:xfrm>
              <a:off x="103544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xmlns="" id="{9B8C3592-92B4-4CA9-BC66-F06F76B6895F}"/>
                </a:ext>
              </a:extLst>
            </p:cNvPr>
            <p:cNvSpPr/>
            <p:nvPr/>
          </p:nvSpPr>
          <p:spPr>
            <a:xfrm>
              <a:off x="114327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xmlns="" id="{614B24D6-776B-4EC2-BAEA-22CADFC14A4C}"/>
                </a:ext>
              </a:extLst>
            </p:cNvPr>
            <p:cNvSpPr/>
            <p:nvPr/>
          </p:nvSpPr>
          <p:spPr>
            <a:xfrm>
              <a:off x="125110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925C0F23-E711-475D-B991-F49692E2A5D4}"/>
                </a:ext>
              </a:extLst>
            </p:cNvPr>
            <p:cNvSpPr/>
            <p:nvPr/>
          </p:nvSpPr>
          <p:spPr>
            <a:xfrm>
              <a:off x="135893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9788BBE1-4105-4422-8299-94FC228EB773}"/>
                </a:ext>
              </a:extLst>
            </p:cNvPr>
            <p:cNvSpPr/>
            <p:nvPr/>
          </p:nvSpPr>
          <p:spPr>
            <a:xfrm>
              <a:off x="146676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9E73D120-03E8-4A97-83BC-79E44553973C}"/>
                </a:ext>
              </a:extLst>
            </p:cNvPr>
            <p:cNvSpPr/>
            <p:nvPr/>
          </p:nvSpPr>
          <p:spPr>
            <a:xfrm>
              <a:off x="1572427"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xmlns="" id="{CF876E0E-4676-4D6C-902D-7CA2BA13EE9B}"/>
              </a:ext>
            </a:extLst>
          </p:cNvPr>
          <p:cNvGrpSpPr/>
          <p:nvPr/>
        </p:nvGrpSpPr>
        <p:grpSpPr>
          <a:xfrm>
            <a:off x="4612142" y="3560388"/>
            <a:ext cx="689426" cy="689427"/>
            <a:chOff x="1006689" y="2081557"/>
            <a:chExt cx="689426" cy="689426"/>
          </a:xfrm>
        </p:grpSpPr>
        <p:sp>
          <p:nvSpPr>
            <p:cNvPr id="151" name="Rounded Rectangle 77">
              <a:extLst>
                <a:ext uri="{FF2B5EF4-FFF2-40B4-BE49-F238E27FC236}">
                  <a16:creationId xmlns:a16="http://schemas.microsoft.com/office/drawing/2014/main" xmlns="" id="{46DD601E-6716-4BAD-AE44-D20F26B95600}"/>
                </a:ext>
              </a:extLst>
            </p:cNvPr>
            <p:cNvSpPr/>
            <p:nvPr/>
          </p:nvSpPr>
          <p:spPr>
            <a:xfrm>
              <a:off x="1006689" y="2081557"/>
              <a:ext cx="689426" cy="689426"/>
            </a:xfrm>
            <a:prstGeom prst="roundRect">
              <a:avLst/>
            </a:prstGeom>
            <a:solidFill>
              <a:schemeClr val="bg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30B57F6C-0EB9-4148-A3E4-3A5F4C1B3A0E}"/>
                </a:ext>
              </a:extLst>
            </p:cNvPr>
            <p:cNvSpPr/>
            <p:nvPr/>
          </p:nvSpPr>
          <p:spPr>
            <a:xfrm>
              <a:off x="103544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5F9EBDE3-81D2-43C6-9E41-1DB40210EBE6}"/>
                </a:ext>
              </a:extLst>
            </p:cNvPr>
            <p:cNvSpPr/>
            <p:nvPr/>
          </p:nvSpPr>
          <p:spPr>
            <a:xfrm>
              <a:off x="114327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8DEE0FD8-2D45-4EF2-85AD-20E1E9427F66}"/>
                </a:ext>
              </a:extLst>
            </p:cNvPr>
            <p:cNvSpPr/>
            <p:nvPr/>
          </p:nvSpPr>
          <p:spPr>
            <a:xfrm>
              <a:off x="125110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8C5987BD-3CC4-43EF-BA38-3C9C37DB55C8}"/>
                </a:ext>
              </a:extLst>
            </p:cNvPr>
            <p:cNvSpPr/>
            <p:nvPr/>
          </p:nvSpPr>
          <p:spPr>
            <a:xfrm>
              <a:off x="135893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18F23307-3634-4713-A0B8-520409C57ABE}"/>
                </a:ext>
              </a:extLst>
            </p:cNvPr>
            <p:cNvSpPr/>
            <p:nvPr/>
          </p:nvSpPr>
          <p:spPr>
            <a:xfrm>
              <a:off x="146676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22662F79-C2F4-4CC2-B603-8A1522095B72}"/>
                </a:ext>
              </a:extLst>
            </p:cNvPr>
            <p:cNvSpPr/>
            <p:nvPr/>
          </p:nvSpPr>
          <p:spPr>
            <a:xfrm>
              <a:off x="1572427"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FEEFC10D-E208-42B9-863E-477E20D64760}"/>
                </a:ext>
              </a:extLst>
            </p:cNvPr>
            <p:cNvSpPr/>
            <p:nvPr/>
          </p:nvSpPr>
          <p:spPr>
            <a:xfrm>
              <a:off x="103544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9D7307C1-1E4D-4565-AB3D-BE78103DEABB}"/>
                </a:ext>
              </a:extLst>
            </p:cNvPr>
            <p:cNvSpPr/>
            <p:nvPr/>
          </p:nvSpPr>
          <p:spPr>
            <a:xfrm>
              <a:off x="114327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E7070466-2C3E-43F9-B96A-E93BC4FA5D05}"/>
                </a:ext>
              </a:extLst>
            </p:cNvPr>
            <p:cNvSpPr/>
            <p:nvPr/>
          </p:nvSpPr>
          <p:spPr>
            <a:xfrm>
              <a:off x="125110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6361F320-66CD-45D1-9756-D752371F7AD9}"/>
                </a:ext>
              </a:extLst>
            </p:cNvPr>
            <p:cNvSpPr/>
            <p:nvPr/>
          </p:nvSpPr>
          <p:spPr>
            <a:xfrm>
              <a:off x="135893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xmlns="" id="{3D6D7E10-225D-4496-A68C-CCA2B6DF7093}"/>
                </a:ext>
              </a:extLst>
            </p:cNvPr>
            <p:cNvSpPr/>
            <p:nvPr/>
          </p:nvSpPr>
          <p:spPr>
            <a:xfrm>
              <a:off x="146676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D28C9816-95D0-41AB-AA3C-44F6634746DB}"/>
                </a:ext>
              </a:extLst>
            </p:cNvPr>
            <p:cNvSpPr/>
            <p:nvPr/>
          </p:nvSpPr>
          <p:spPr>
            <a:xfrm>
              <a:off x="1572427"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FDC66C0F-878C-4A19-A6BE-5F6869E96D08}"/>
                </a:ext>
              </a:extLst>
            </p:cNvPr>
            <p:cNvSpPr/>
            <p:nvPr/>
          </p:nvSpPr>
          <p:spPr>
            <a:xfrm>
              <a:off x="103544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xmlns="" id="{26133234-CD94-4BBB-8D3E-0645F8D242BD}"/>
                </a:ext>
              </a:extLst>
            </p:cNvPr>
            <p:cNvSpPr/>
            <p:nvPr/>
          </p:nvSpPr>
          <p:spPr>
            <a:xfrm>
              <a:off x="114327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xmlns="" id="{3BD3BBF6-34C9-4BC9-97E7-92C5E544F1F8}"/>
                </a:ext>
              </a:extLst>
            </p:cNvPr>
            <p:cNvSpPr/>
            <p:nvPr/>
          </p:nvSpPr>
          <p:spPr>
            <a:xfrm>
              <a:off x="125110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9F4E4F50-6C4E-4FB4-B6D9-8DE03CB54993}"/>
                </a:ext>
              </a:extLst>
            </p:cNvPr>
            <p:cNvSpPr/>
            <p:nvPr/>
          </p:nvSpPr>
          <p:spPr>
            <a:xfrm>
              <a:off x="135893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F725C6B0-FCA6-4AD7-8EAA-01960AACF011}"/>
                </a:ext>
              </a:extLst>
            </p:cNvPr>
            <p:cNvSpPr/>
            <p:nvPr/>
          </p:nvSpPr>
          <p:spPr>
            <a:xfrm>
              <a:off x="146676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xmlns="" id="{55715959-3D38-4D39-9045-078D12E42E1F}"/>
                </a:ext>
              </a:extLst>
            </p:cNvPr>
            <p:cNvSpPr/>
            <p:nvPr/>
          </p:nvSpPr>
          <p:spPr>
            <a:xfrm>
              <a:off x="1572427"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xmlns="" id="{C6500845-7976-43D4-BBE1-AED16407597E}"/>
                </a:ext>
              </a:extLst>
            </p:cNvPr>
            <p:cNvSpPr/>
            <p:nvPr/>
          </p:nvSpPr>
          <p:spPr>
            <a:xfrm>
              <a:off x="103544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908A2211-2A7D-4E0E-81F5-32497126669B}"/>
                </a:ext>
              </a:extLst>
            </p:cNvPr>
            <p:cNvSpPr/>
            <p:nvPr/>
          </p:nvSpPr>
          <p:spPr>
            <a:xfrm>
              <a:off x="114327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E44B2BB9-0C4A-4187-97B6-B8528B1A117C}"/>
                </a:ext>
              </a:extLst>
            </p:cNvPr>
            <p:cNvSpPr/>
            <p:nvPr/>
          </p:nvSpPr>
          <p:spPr>
            <a:xfrm>
              <a:off x="125110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xmlns="" id="{9FC9B6BE-3BE3-4F5F-B785-446F34A817C1}"/>
                </a:ext>
              </a:extLst>
            </p:cNvPr>
            <p:cNvSpPr/>
            <p:nvPr/>
          </p:nvSpPr>
          <p:spPr>
            <a:xfrm>
              <a:off x="135893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xmlns="" id="{3DE35EB8-17B2-4958-937B-B84E92D6C472}"/>
                </a:ext>
              </a:extLst>
            </p:cNvPr>
            <p:cNvSpPr/>
            <p:nvPr/>
          </p:nvSpPr>
          <p:spPr>
            <a:xfrm>
              <a:off x="146676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20B121F6-9989-480B-AB51-C6F24DBAABD0}"/>
                </a:ext>
              </a:extLst>
            </p:cNvPr>
            <p:cNvSpPr/>
            <p:nvPr/>
          </p:nvSpPr>
          <p:spPr>
            <a:xfrm>
              <a:off x="1572427"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xmlns="" id="{E770EB74-CCF8-4A5A-A5FD-E21CAE5622A6}"/>
                </a:ext>
              </a:extLst>
            </p:cNvPr>
            <p:cNvSpPr/>
            <p:nvPr/>
          </p:nvSpPr>
          <p:spPr>
            <a:xfrm>
              <a:off x="103544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xmlns="" id="{FE642ED5-2A95-4A63-A16D-2884E0E346B9}"/>
                </a:ext>
              </a:extLst>
            </p:cNvPr>
            <p:cNvSpPr/>
            <p:nvPr/>
          </p:nvSpPr>
          <p:spPr>
            <a:xfrm>
              <a:off x="114327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xmlns="" id="{5AADA5BA-AADC-4672-ACAD-8B324F2369A7}"/>
                </a:ext>
              </a:extLst>
            </p:cNvPr>
            <p:cNvSpPr/>
            <p:nvPr/>
          </p:nvSpPr>
          <p:spPr>
            <a:xfrm>
              <a:off x="125110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DC375DD3-A94F-4EC9-B496-4ECFF32D5D85}"/>
                </a:ext>
              </a:extLst>
            </p:cNvPr>
            <p:cNvSpPr/>
            <p:nvPr/>
          </p:nvSpPr>
          <p:spPr>
            <a:xfrm>
              <a:off x="135893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xmlns="" id="{721C76CC-50A1-4564-8A55-7DBD7B479167}"/>
                </a:ext>
              </a:extLst>
            </p:cNvPr>
            <p:cNvSpPr/>
            <p:nvPr/>
          </p:nvSpPr>
          <p:spPr>
            <a:xfrm>
              <a:off x="146676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xmlns="" id="{D0119260-9E5E-4F59-970E-FB241166D7D2}"/>
                </a:ext>
              </a:extLst>
            </p:cNvPr>
            <p:cNvSpPr/>
            <p:nvPr/>
          </p:nvSpPr>
          <p:spPr>
            <a:xfrm>
              <a:off x="1572427"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xmlns="" id="{2CA21F2B-02A4-4EA1-B1DB-4831734762DD}"/>
              </a:ext>
            </a:extLst>
          </p:cNvPr>
          <p:cNvGrpSpPr/>
          <p:nvPr/>
        </p:nvGrpSpPr>
        <p:grpSpPr>
          <a:xfrm>
            <a:off x="5375987" y="3560388"/>
            <a:ext cx="689426" cy="689427"/>
            <a:chOff x="1006689" y="2081557"/>
            <a:chExt cx="689426" cy="689426"/>
          </a:xfrm>
        </p:grpSpPr>
        <p:sp>
          <p:nvSpPr>
            <p:cNvPr id="183" name="Rounded Rectangle 271">
              <a:extLst>
                <a:ext uri="{FF2B5EF4-FFF2-40B4-BE49-F238E27FC236}">
                  <a16:creationId xmlns:a16="http://schemas.microsoft.com/office/drawing/2014/main" xmlns="" id="{55ED3861-1F08-4E04-8BB4-C2BB45E3B142}"/>
                </a:ext>
              </a:extLst>
            </p:cNvPr>
            <p:cNvSpPr/>
            <p:nvPr/>
          </p:nvSpPr>
          <p:spPr>
            <a:xfrm>
              <a:off x="1006689" y="2081557"/>
              <a:ext cx="689426" cy="689426"/>
            </a:xfrm>
            <a:prstGeom prst="roundRect">
              <a:avLst/>
            </a:prstGeom>
            <a:solidFill>
              <a:schemeClr val="bg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83593B32-2A01-41FE-96F8-107E52F19B5A}"/>
                </a:ext>
              </a:extLst>
            </p:cNvPr>
            <p:cNvSpPr/>
            <p:nvPr/>
          </p:nvSpPr>
          <p:spPr>
            <a:xfrm>
              <a:off x="103544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39307B54-446D-4372-9D65-D70A48DE6B99}"/>
                </a:ext>
              </a:extLst>
            </p:cNvPr>
            <p:cNvSpPr/>
            <p:nvPr/>
          </p:nvSpPr>
          <p:spPr>
            <a:xfrm>
              <a:off x="114327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xmlns="" id="{5C884113-E491-4CB8-B1A4-A6A3128B2B45}"/>
                </a:ext>
              </a:extLst>
            </p:cNvPr>
            <p:cNvSpPr/>
            <p:nvPr/>
          </p:nvSpPr>
          <p:spPr>
            <a:xfrm>
              <a:off x="125110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xmlns="" id="{EF0FF85B-8D2A-4BCA-B0C4-10CAAC8444AD}"/>
                </a:ext>
              </a:extLst>
            </p:cNvPr>
            <p:cNvSpPr/>
            <p:nvPr/>
          </p:nvSpPr>
          <p:spPr>
            <a:xfrm>
              <a:off x="135893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xmlns="" id="{48E3416A-0236-4697-8C68-24BA3A05D432}"/>
                </a:ext>
              </a:extLst>
            </p:cNvPr>
            <p:cNvSpPr/>
            <p:nvPr/>
          </p:nvSpPr>
          <p:spPr>
            <a:xfrm>
              <a:off x="146676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xmlns="" id="{28988970-CADE-457C-9988-B7B25DC2A8C6}"/>
                </a:ext>
              </a:extLst>
            </p:cNvPr>
            <p:cNvSpPr/>
            <p:nvPr/>
          </p:nvSpPr>
          <p:spPr>
            <a:xfrm>
              <a:off x="1572427"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xmlns="" id="{741E02A0-9C30-4D0D-9128-A425184EE0FA}"/>
                </a:ext>
              </a:extLst>
            </p:cNvPr>
            <p:cNvSpPr/>
            <p:nvPr/>
          </p:nvSpPr>
          <p:spPr>
            <a:xfrm>
              <a:off x="103544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xmlns="" id="{004720D8-F785-4435-ACA3-BFE6B16824EA}"/>
                </a:ext>
              </a:extLst>
            </p:cNvPr>
            <p:cNvSpPr/>
            <p:nvPr/>
          </p:nvSpPr>
          <p:spPr>
            <a:xfrm>
              <a:off x="114327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xmlns="" id="{BED49C5B-437B-4E7D-8DF9-B3805D0472DC}"/>
                </a:ext>
              </a:extLst>
            </p:cNvPr>
            <p:cNvSpPr/>
            <p:nvPr/>
          </p:nvSpPr>
          <p:spPr>
            <a:xfrm>
              <a:off x="125110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xmlns="" id="{F1F7818B-70A8-42F1-A04A-00C83CCF2895}"/>
                </a:ext>
              </a:extLst>
            </p:cNvPr>
            <p:cNvSpPr/>
            <p:nvPr/>
          </p:nvSpPr>
          <p:spPr>
            <a:xfrm>
              <a:off x="135893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xmlns="" id="{1BC7FB77-EF6C-4195-98A9-4EA7F926A518}"/>
                </a:ext>
              </a:extLst>
            </p:cNvPr>
            <p:cNvSpPr/>
            <p:nvPr/>
          </p:nvSpPr>
          <p:spPr>
            <a:xfrm>
              <a:off x="146676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xmlns="" id="{C9F8A449-D9D4-48D6-A256-780407CEA116}"/>
                </a:ext>
              </a:extLst>
            </p:cNvPr>
            <p:cNvSpPr/>
            <p:nvPr/>
          </p:nvSpPr>
          <p:spPr>
            <a:xfrm>
              <a:off x="1572427"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xmlns="" id="{183112B6-826C-46A7-B141-EB16113F44F9}"/>
                </a:ext>
              </a:extLst>
            </p:cNvPr>
            <p:cNvSpPr/>
            <p:nvPr/>
          </p:nvSpPr>
          <p:spPr>
            <a:xfrm>
              <a:off x="103544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xmlns="" id="{6CB86DF3-5B9F-42F4-A7D7-4DFFBC3259C4}"/>
                </a:ext>
              </a:extLst>
            </p:cNvPr>
            <p:cNvSpPr/>
            <p:nvPr/>
          </p:nvSpPr>
          <p:spPr>
            <a:xfrm>
              <a:off x="114327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xmlns="" id="{18E0CCC3-6B6F-42A9-8E8B-1B4E9E7F54AD}"/>
                </a:ext>
              </a:extLst>
            </p:cNvPr>
            <p:cNvSpPr/>
            <p:nvPr/>
          </p:nvSpPr>
          <p:spPr>
            <a:xfrm>
              <a:off x="125110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xmlns="" id="{A44A3DD7-93EE-466E-91E0-6CFDE0ECF8B9}"/>
                </a:ext>
              </a:extLst>
            </p:cNvPr>
            <p:cNvSpPr/>
            <p:nvPr/>
          </p:nvSpPr>
          <p:spPr>
            <a:xfrm>
              <a:off x="135893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xmlns="" id="{40A4E7B2-59E5-461C-A3D3-473D9E4D7557}"/>
                </a:ext>
              </a:extLst>
            </p:cNvPr>
            <p:cNvSpPr/>
            <p:nvPr/>
          </p:nvSpPr>
          <p:spPr>
            <a:xfrm>
              <a:off x="146676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xmlns="" id="{8405CD16-DFCB-4D0D-81C7-23023C438EA1}"/>
                </a:ext>
              </a:extLst>
            </p:cNvPr>
            <p:cNvSpPr/>
            <p:nvPr/>
          </p:nvSpPr>
          <p:spPr>
            <a:xfrm>
              <a:off x="1572427"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xmlns="" id="{B973673C-9BD5-455F-AC99-CDADEA386D58}"/>
                </a:ext>
              </a:extLst>
            </p:cNvPr>
            <p:cNvSpPr/>
            <p:nvPr/>
          </p:nvSpPr>
          <p:spPr>
            <a:xfrm>
              <a:off x="103544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xmlns="" id="{F18FC8BD-3348-47A8-BD87-76772F4049F5}"/>
                </a:ext>
              </a:extLst>
            </p:cNvPr>
            <p:cNvSpPr/>
            <p:nvPr/>
          </p:nvSpPr>
          <p:spPr>
            <a:xfrm>
              <a:off x="114327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xmlns="" id="{32BBA767-89B8-40FE-AB05-5D942308FE0E}"/>
                </a:ext>
              </a:extLst>
            </p:cNvPr>
            <p:cNvSpPr/>
            <p:nvPr/>
          </p:nvSpPr>
          <p:spPr>
            <a:xfrm>
              <a:off x="125110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xmlns="" id="{EC93706A-B0D9-4712-8298-07288CA364F0}"/>
                </a:ext>
              </a:extLst>
            </p:cNvPr>
            <p:cNvSpPr/>
            <p:nvPr/>
          </p:nvSpPr>
          <p:spPr>
            <a:xfrm>
              <a:off x="135893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xmlns="" id="{C9111A6F-A55A-40B0-9B62-CB8465F4FAED}"/>
                </a:ext>
              </a:extLst>
            </p:cNvPr>
            <p:cNvSpPr/>
            <p:nvPr/>
          </p:nvSpPr>
          <p:spPr>
            <a:xfrm>
              <a:off x="146676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xmlns="" id="{94E88C0C-01F8-4F23-864E-7B6CBF4EB641}"/>
                </a:ext>
              </a:extLst>
            </p:cNvPr>
            <p:cNvSpPr/>
            <p:nvPr/>
          </p:nvSpPr>
          <p:spPr>
            <a:xfrm>
              <a:off x="1572427"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xmlns="" id="{57E0B7A9-921C-4750-ADC3-D6F85CCAE984}"/>
                </a:ext>
              </a:extLst>
            </p:cNvPr>
            <p:cNvSpPr/>
            <p:nvPr/>
          </p:nvSpPr>
          <p:spPr>
            <a:xfrm>
              <a:off x="103544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xmlns="" id="{6D9621D1-4104-478D-B6EF-F6FCA3CAF0C6}"/>
                </a:ext>
              </a:extLst>
            </p:cNvPr>
            <p:cNvSpPr/>
            <p:nvPr/>
          </p:nvSpPr>
          <p:spPr>
            <a:xfrm>
              <a:off x="114327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xmlns="" id="{F2D758BA-C9C7-4D8B-BD95-314C9F655BC2}"/>
                </a:ext>
              </a:extLst>
            </p:cNvPr>
            <p:cNvSpPr/>
            <p:nvPr/>
          </p:nvSpPr>
          <p:spPr>
            <a:xfrm>
              <a:off x="125110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xmlns="" id="{B62B0DBE-C948-4EF7-B83B-C2FB5EF5A24D}"/>
                </a:ext>
              </a:extLst>
            </p:cNvPr>
            <p:cNvSpPr/>
            <p:nvPr/>
          </p:nvSpPr>
          <p:spPr>
            <a:xfrm>
              <a:off x="135893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xmlns="" id="{20C24C5B-2732-4A16-8A63-120E3D1FBBD8}"/>
                </a:ext>
              </a:extLst>
            </p:cNvPr>
            <p:cNvSpPr/>
            <p:nvPr/>
          </p:nvSpPr>
          <p:spPr>
            <a:xfrm>
              <a:off x="146676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xmlns="" id="{7E2DC5C9-C49F-4B97-9C37-EBA2BB4AE0E9}"/>
                </a:ext>
              </a:extLst>
            </p:cNvPr>
            <p:cNvSpPr/>
            <p:nvPr/>
          </p:nvSpPr>
          <p:spPr>
            <a:xfrm>
              <a:off x="1572427"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4" name="Group 213">
            <a:extLst>
              <a:ext uri="{FF2B5EF4-FFF2-40B4-BE49-F238E27FC236}">
                <a16:creationId xmlns:a16="http://schemas.microsoft.com/office/drawing/2014/main" xmlns="" id="{012FC6BD-279C-4865-B69B-DF8942ADA76B}"/>
              </a:ext>
            </a:extLst>
          </p:cNvPr>
          <p:cNvGrpSpPr/>
          <p:nvPr/>
        </p:nvGrpSpPr>
        <p:grpSpPr>
          <a:xfrm>
            <a:off x="6137538" y="3560388"/>
            <a:ext cx="689426" cy="689427"/>
            <a:chOff x="1006689" y="2081557"/>
            <a:chExt cx="689426" cy="689426"/>
          </a:xfrm>
        </p:grpSpPr>
        <p:sp>
          <p:nvSpPr>
            <p:cNvPr id="215" name="Rounded Rectangle 303">
              <a:extLst>
                <a:ext uri="{FF2B5EF4-FFF2-40B4-BE49-F238E27FC236}">
                  <a16:creationId xmlns:a16="http://schemas.microsoft.com/office/drawing/2014/main" xmlns="" id="{CEFB9A4C-2F11-4109-8518-810E36B3BFA3}"/>
                </a:ext>
              </a:extLst>
            </p:cNvPr>
            <p:cNvSpPr/>
            <p:nvPr/>
          </p:nvSpPr>
          <p:spPr>
            <a:xfrm>
              <a:off x="1006689" y="2081557"/>
              <a:ext cx="689426" cy="689426"/>
            </a:xfrm>
            <a:prstGeom prst="roundRect">
              <a:avLst/>
            </a:prstGeom>
            <a:solidFill>
              <a:schemeClr val="bg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xmlns="" id="{1DE08A71-73B5-451F-90E8-5C49A1886738}"/>
                </a:ext>
              </a:extLst>
            </p:cNvPr>
            <p:cNvSpPr/>
            <p:nvPr/>
          </p:nvSpPr>
          <p:spPr>
            <a:xfrm>
              <a:off x="103544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xmlns="" id="{F4A4CCE4-7448-4FB8-9860-D8D2A94BB832}"/>
                </a:ext>
              </a:extLst>
            </p:cNvPr>
            <p:cNvSpPr/>
            <p:nvPr/>
          </p:nvSpPr>
          <p:spPr>
            <a:xfrm>
              <a:off x="114327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xmlns="" id="{0884CD97-0A8D-4CE2-9551-772B89E697F3}"/>
                </a:ext>
              </a:extLst>
            </p:cNvPr>
            <p:cNvSpPr/>
            <p:nvPr/>
          </p:nvSpPr>
          <p:spPr>
            <a:xfrm>
              <a:off x="125110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xmlns="" id="{5E05518B-96AD-4ABE-8D3D-7C096222DC67}"/>
                </a:ext>
              </a:extLst>
            </p:cNvPr>
            <p:cNvSpPr/>
            <p:nvPr/>
          </p:nvSpPr>
          <p:spPr>
            <a:xfrm>
              <a:off x="135893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xmlns="" id="{ABA8A600-4315-48B4-81B5-44AA79239AF6}"/>
                </a:ext>
              </a:extLst>
            </p:cNvPr>
            <p:cNvSpPr/>
            <p:nvPr/>
          </p:nvSpPr>
          <p:spPr>
            <a:xfrm>
              <a:off x="146676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xmlns="" id="{7D09CEC5-65C7-48C1-B3E9-4EFBA4D7BFAD}"/>
                </a:ext>
              </a:extLst>
            </p:cNvPr>
            <p:cNvSpPr/>
            <p:nvPr/>
          </p:nvSpPr>
          <p:spPr>
            <a:xfrm>
              <a:off x="1572427"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xmlns="" id="{BE6DE2B0-E8AE-4C2A-81C2-0EAD4A4F35C9}"/>
                </a:ext>
              </a:extLst>
            </p:cNvPr>
            <p:cNvSpPr/>
            <p:nvPr/>
          </p:nvSpPr>
          <p:spPr>
            <a:xfrm>
              <a:off x="103544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xmlns="" id="{079A01B5-48B4-4D7E-AF5B-0EA1E3748C1C}"/>
                </a:ext>
              </a:extLst>
            </p:cNvPr>
            <p:cNvSpPr/>
            <p:nvPr/>
          </p:nvSpPr>
          <p:spPr>
            <a:xfrm>
              <a:off x="114327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xmlns="" id="{070537D1-ADB3-468C-B816-AB4B8B449CA3}"/>
                </a:ext>
              </a:extLst>
            </p:cNvPr>
            <p:cNvSpPr/>
            <p:nvPr/>
          </p:nvSpPr>
          <p:spPr>
            <a:xfrm>
              <a:off x="125110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xmlns="" id="{43D42085-682E-4E05-ACC4-A89D37F3907C}"/>
                </a:ext>
              </a:extLst>
            </p:cNvPr>
            <p:cNvSpPr/>
            <p:nvPr/>
          </p:nvSpPr>
          <p:spPr>
            <a:xfrm>
              <a:off x="135893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xmlns="" id="{CAF51CE7-9995-417E-B55C-7F9FD9FE0D4C}"/>
                </a:ext>
              </a:extLst>
            </p:cNvPr>
            <p:cNvSpPr/>
            <p:nvPr/>
          </p:nvSpPr>
          <p:spPr>
            <a:xfrm>
              <a:off x="146676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xmlns="" id="{B0AC22F4-03AE-43AF-82D8-9A8A6CC53E0D}"/>
                </a:ext>
              </a:extLst>
            </p:cNvPr>
            <p:cNvSpPr/>
            <p:nvPr/>
          </p:nvSpPr>
          <p:spPr>
            <a:xfrm>
              <a:off x="1572427"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xmlns="" id="{21AC4072-BA2F-4B9B-ABB4-FF8A4011D6D7}"/>
                </a:ext>
              </a:extLst>
            </p:cNvPr>
            <p:cNvSpPr/>
            <p:nvPr/>
          </p:nvSpPr>
          <p:spPr>
            <a:xfrm>
              <a:off x="103544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xmlns="" id="{B179FDC1-BD3E-4C79-B9AD-C6C7C1E2E7FB}"/>
                </a:ext>
              </a:extLst>
            </p:cNvPr>
            <p:cNvSpPr/>
            <p:nvPr/>
          </p:nvSpPr>
          <p:spPr>
            <a:xfrm>
              <a:off x="114327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xmlns="" id="{4E254BF3-EE06-4554-B60D-49693DF83D21}"/>
                </a:ext>
              </a:extLst>
            </p:cNvPr>
            <p:cNvSpPr/>
            <p:nvPr/>
          </p:nvSpPr>
          <p:spPr>
            <a:xfrm>
              <a:off x="125110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xmlns="" id="{1C85B410-CD48-4B24-A3BA-71216A40AC69}"/>
                </a:ext>
              </a:extLst>
            </p:cNvPr>
            <p:cNvSpPr/>
            <p:nvPr/>
          </p:nvSpPr>
          <p:spPr>
            <a:xfrm>
              <a:off x="135893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xmlns="" id="{C0D05D11-E419-4BF7-ACC3-2BCD26FFC9DA}"/>
                </a:ext>
              </a:extLst>
            </p:cNvPr>
            <p:cNvSpPr/>
            <p:nvPr/>
          </p:nvSpPr>
          <p:spPr>
            <a:xfrm>
              <a:off x="146676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xmlns="" id="{FB035B3F-0655-4589-8DD6-402BA4ED7473}"/>
                </a:ext>
              </a:extLst>
            </p:cNvPr>
            <p:cNvSpPr/>
            <p:nvPr/>
          </p:nvSpPr>
          <p:spPr>
            <a:xfrm>
              <a:off x="1572427"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xmlns="" id="{A1F819F6-D262-484D-86C6-63F67C429909}"/>
                </a:ext>
              </a:extLst>
            </p:cNvPr>
            <p:cNvSpPr/>
            <p:nvPr/>
          </p:nvSpPr>
          <p:spPr>
            <a:xfrm>
              <a:off x="103544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xmlns="" id="{1861C108-DD43-41A2-9474-1D78052E2474}"/>
                </a:ext>
              </a:extLst>
            </p:cNvPr>
            <p:cNvSpPr/>
            <p:nvPr/>
          </p:nvSpPr>
          <p:spPr>
            <a:xfrm>
              <a:off x="114327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xmlns="" id="{51C1D9B8-18F3-433E-9C44-8FCFA339C5BB}"/>
                </a:ext>
              </a:extLst>
            </p:cNvPr>
            <p:cNvSpPr/>
            <p:nvPr/>
          </p:nvSpPr>
          <p:spPr>
            <a:xfrm>
              <a:off x="125110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xmlns="" id="{D1B3A534-D25E-4A3A-8B49-752EBA4CF291}"/>
                </a:ext>
              </a:extLst>
            </p:cNvPr>
            <p:cNvSpPr/>
            <p:nvPr/>
          </p:nvSpPr>
          <p:spPr>
            <a:xfrm>
              <a:off x="135893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xmlns="" id="{81DBFC2C-AB70-4676-A741-F64D65EEC507}"/>
                </a:ext>
              </a:extLst>
            </p:cNvPr>
            <p:cNvSpPr/>
            <p:nvPr/>
          </p:nvSpPr>
          <p:spPr>
            <a:xfrm>
              <a:off x="146676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xmlns="" id="{12642E9E-D2BE-4A8E-83C1-88E99E749CF0}"/>
                </a:ext>
              </a:extLst>
            </p:cNvPr>
            <p:cNvSpPr/>
            <p:nvPr/>
          </p:nvSpPr>
          <p:spPr>
            <a:xfrm>
              <a:off x="1572427"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xmlns="" id="{CA092D6D-F426-414B-85E6-04F5E8738BFA}"/>
                </a:ext>
              </a:extLst>
            </p:cNvPr>
            <p:cNvSpPr/>
            <p:nvPr/>
          </p:nvSpPr>
          <p:spPr>
            <a:xfrm>
              <a:off x="103544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xmlns="" id="{1D2ADD8E-5391-4A3F-B89D-FE1C2B35DA2C}"/>
                </a:ext>
              </a:extLst>
            </p:cNvPr>
            <p:cNvSpPr/>
            <p:nvPr/>
          </p:nvSpPr>
          <p:spPr>
            <a:xfrm>
              <a:off x="114327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xmlns="" id="{85D2F6C9-289C-424D-89F7-A320986B29DB}"/>
                </a:ext>
              </a:extLst>
            </p:cNvPr>
            <p:cNvSpPr/>
            <p:nvPr/>
          </p:nvSpPr>
          <p:spPr>
            <a:xfrm>
              <a:off x="125110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xmlns="" id="{049E25E4-51CA-4077-9EDC-D434BAD90371}"/>
                </a:ext>
              </a:extLst>
            </p:cNvPr>
            <p:cNvSpPr/>
            <p:nvPr/>
          </p:nvSpPr>
          <p:spPr>
            <a:xfrm>
              <a:off x="135893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xmlns="" id="{FD9A5848-F7AE-4484-8F41-E4396AF7A6E0}"/>
                </a:ext>
              </a:extLst>
            </p:cNvPr>
            <p:cNvSpPr/>
            <p:nvPr/>
          </p:nvSpPr>
          <p:spPr>
            <a:xfrm>
              <a:off x="146676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xmlns="" id="{157E52D5-6B82-4172-8536-46826AC404E9}"/>
                </a:ext>
              </a:extLst>
            </p:cNvPr>
            <p:cNvSpPr/>
            <p:nvPr/>
          </p:nvSpPr>
          <p:spPr>
            <a:xfrm>
              <a:off x="1572427"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a:extLst>
              <a:ext uri="{FF2B5EF4-FFF2-40B4-BE49-F238E27FC236}">
                <a16:creationId xmlns:a16="http://schemas.microsoft.com/office/drawing/2014/main" xmlns="" id="{1DD9B983-361C-4B02-BCBF-A71D07F7F089}"/>
              </a:ext>
            </a:extLst>
          </p:cNvPr>
          <p:cNvGrpSpPr/>
          <p:nvPr/>
        </p:nvGrpSpPr>
        <p:grpSpPr>
          <a:xfrm>
            <a:off x="6917357" y="3560388"/>
            <a:ext cx="689426" cy="689427"/>
            <a:chOff x="1006689" y="2081557"/>
            <a:chExt cx="689426" cy="689426"/>
          </a:xfrm>
        </p:grpSpPr>
        <p:sp>
          <p:nvSpPr>
            <p:cNvPr id="247" name="Rounded Rectangle 335">
              <a:extLst>
                <a:ext uri="{FF2B5EF4-FFF2-40B4-BE49-F238E27FC236}">
                  <a16:creationId xmlns:a16="http://schemas.microsoft.com/office/drawing/2014/main" xmlns="" id="{941C7DB6-F63C-4590-A8C5-B0B8C2177D62}"/>
                </a:ext>
              </a:extLst>
            </p:cNvPr>
            <p:cNvSpPr/>
            <p:nvPr/>
          </p:nvSpPr>
          <p:spPr>
            <a:xfrm>
              <a:off x="1006689" y="2081557"/>
              <a:ext cx="689426" cy="689426"/>
            </a:xfrm>
            <a:prstGeom prst="roundRect">
              <a:avLst/>
            </a:prstGeom>
            <a:solidFill>
              <a:schemeClr val="bg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xmlns="" id="{99D152B7-AAD5-4361-9F0D-F713CFF01A3B}"/>
                </a:ext>
              </a:extLst>
            </p:cNvPr>
            <p:cNvSpPr/>
            <p:nvPr/>
          </p:nvSpPr>
          <p:spPr>
            <a:xfrm>
              <a:off x="103544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xmlns="" id="{15B08EF8-EA67-4753-BB88-1ACF3729C37A}"/>
                </a:ext>
              </a:extLst>
            </p:cNvPr>
            <p:cNvSpPr/>
            <p:nvPr/>
          </p:nvSpPr>
          <p:spPr>
            <a:xfrm>
              <a:off x="114327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xmlns="" id="{0BE78687-E087-4A77-9A2F-AB8403620839}"/>
                </a:ext>
              </a:extLst>
            </p:cNvPr>
            <p:cNvSpPr/>
            <p:nvPr/>
          </p:nvSpPr>
          <p:spPr>
            <a:xfrm>
              <a:off x="125110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xmlns="" id="{B09DEDF9-68A4-4124-A590-80504B56FEB9}"/>
                </a:ext>
              </a:extLst>
            </p:cNvPr>
            <p:cNvSpPr/>
            <p:nvPr/>
          </p:nvSpPr>
          <p:spPr>
            <a:xfrm>
              <a:off x="135893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xmlns="" id="{4B35395C-B49E-4D08-9BC8-B844838976C9}"/>
                </a:ext>
              </a:extLst>
            </p:cNvPr>
            <p:cNvSpPr/>
            <p:nvPr/>
          </p:nvSpPr>
          <p:spPr>
            <a:xfrm>
              <a:off x="146676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xmlns="" id="{1744D2B2-B7A4-4336-B3EA-D6844192A713}"/>
                </a:ext>
              </a:extLst>
            </p:cNvPr>
            <p:cNvSpPr/>
            <p:nvPr/>
          </p:nvSpPr>
          <p:spPr>
            <a:xfrm>
              <a:off x="1572427"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xmlns="" id="{CDED3A40-99AF-4674-94C1-C66F052DD5AB}"/>
                </a:ext>
              </a:extLst>
            </p:cNvPr>
            <p:cNvSpPr/>
            <p:nvPr/>
          </p:nvSpPr>
          <p:spPr>
            <a:xfrm>
              <a:off x="103544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xmlns="" id="{5FF90408-D0AB-495B-99FA-1B2BA432C85D}"/>
                </a:ext>
              </a:extLst>
            </p:cNvPr>
            <p:cNvSpPr/>
            <p:nvPr/>
          </p:nvSpPr>
          <p:spPr>
            <a:xfrm>
              <a:off x="114327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xmlns="" id="{00A60047-9FA4-4C87-9AC7-0178560348D5}"/>
                </a:ext>
              </a:extLst>
            </p:cNvPr>
            <p:cNvSpPr/>
            <p:nvPr/>
          </p:nvSpPr>
          <p:spPr>
            <a:xfrm>
              <a:off x="125110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xmlns="" id="{1498F1B5-A2C2-4073-BE39-B74081F67353}"/>
                </a:ext>
              </a:extLst>
            </p:cNvPr>
            <p:cNvSpPr/>
            <p:nvPr/>
          </p:nvSpPr>
          <p:spPr>
            <a:xfrm>
              <a:off x="135893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xmlns="" id="{09D3F8BA-97A6-42F6-8CAB-5731E9034277}"/>
                </a:ext>
              </a:extLst>
            </p:cNvPr>
            <p:cNvSpPr/>
            <p:nvPr/>
          </p:nvSpPr>
          <p:spPr>
            <a:xfrm>
              <a:off x="146676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xmlns="" id="{D7D13E44-7C6B-4A88-AD01-526E491BB393}"/>
                </a:ext>
              </a:extLst>
            </p:cNvPr>
            <p:cNvSpPr/>
            <p:nvPr/>
          </p:nvSpPr>
          <p:spPr>
            <a:xfrm>
              <a:off x="1572427"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xmlns="" id="{3AE37D07-293F-4C43-98B6-3F3F16E38C07}"/>
                </a:ext>
              </a:extLst>
            </p:cNvPr>
            <p:cNvSpPr/>
            <p:nvPr/>
          </p:nvSpPr>
          <p:spPr>
            <a:xfrm>
              <a:off x="103544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xmlns="" id="{8A485A05-AF48-438A-A108-18853433F904}"/>
                </a:ext>
              </a:extLst>
            </p:cNvPr>
            <p:cNvSpPr/>
            <p:nvPr/>
          </p:nvSpPr>
          <p:spPr>
            <a:xfrm>
              <a:off x="114327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xmlns="" id="{B0199167-B874-44AE-90CE-9F81D5E91D3E}"/>
                </a:ext>
              </a:extLst>
            </p:cNvPr>
            <p:cNvSpPr/>
            <p:nvPr/>
          </p:nvSpPr>
          <p:spPr>
            <a:xfrm>
              <a:off x="125110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xmlns="" id="{BF397191-1AD7-441C-94EC-97707641E4ED}"/>
                </a:ext>
              </a:extLst>
            </p:cNvPr>
            <p:cNvSpPr/>
            <p:nvPr/>
          </p:nvSpPr>
          <p:spPr>
            <a:xfrm>
              <a:off x="135893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xmlns="" id="{01926F88-FED0-4588-B5B8-20851F926881}"/>
                </a:ext>
              </a:extLst>
            </p:cNvPr>
            <p:cNvSpPr/>
            <p:nvPr/>
          </p:nvSpPr>
          <p:spPr>
            <a:xfrm>
              <a:off x="146676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xmlns="" id="{5AD45F8B-1F85-40E6-A85E-EA1C019604F1}"/>
                </a:ext>
              </a:extLst>
            </p:cNvPr>
            <p:cNvSpPr/>
            <p:nvPr/>
          </p:nvSpPr>
          <p:spPr>
            <a:xfrm>
              <a:off x="1572427"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xmlns="" id="{27CB0E64-7893-4DCA-9D52-0923A4265702}"/>
                </a:ext>
              </a:extLst>
            </p:cNvPr>
            <p:cNvSpPr/>
            <p:nvPr/>
          </p:nvSpPr>
          <p:spPr>
            <a:xfrm>
              <a:off x="103544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xmlns="" id="{761CF60D-1365-45C0-A506-0ACEE0569208}"/>
                </a:ext>
              </a:extLst>
            </p:cNvPr>
            <p:cNvSpPr/>
            <p:nvPr/>
          </p:nvSpPr>
          <p:spPr>
            <a:xfrm>
              <a:off x="114327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xmlns="" id="{C8A98B4E-BE4E-4C3F-B16C-E5FCE1164FFA}"/>
                </a:ext>
              </a:extLst>
            </p:cNvPr>
            <p:cNvSpPr/>
            <p:nvPr/>
          </p:nvSpPr>
          <p:spPr>
            <a:xfrm>
              <a:off x="125110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xmlns="" id="{AAA67A0B-53C3-4521-BF8F-00CF841214A2}"/>
                </a:ext>
              </a:extLst>
            </p:cNvPr>
            <p:cNvSpPr/>
            <p:nvPr/>
          </p:nvSpPr>
          <p:spPr>
            <a:xfrm>
              <a:off x="135893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xmlns="" id="{5A5E4B57-EF53-401A-9499-0F0FF067ABE9}"/>
                </a:ext>
              </a:extLst>
            </p:cNvPr>
            <p:cNvSpPr/>
            <p:nvPr/>
          </p:nvSpPr>
          <p:spPr>
            <a:xfrm>
              <a:off x="146676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xmlns="" id="{19A29602-A02D-46E3-A993-B9A55660D62A}"/>
                </a:ext>
              </a:extLst>
            </p:cNvPr>
            <p:cNvSpPr/>
            <p:nvPr/>
          </p:nvSpPr>
          <p:spPr>
            <a:xfrm>
              <a:off x="1572427"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xmlns="" id="{6EB95179-E236-471D-8E42-974EFEF76790}"/>
                </a:ext>
              </a:extLst>
            </p:cNvPr>
            <p:cNvSpPr/>
            <p:nvPr/>
          </p:nvSpPr>
          <p:spPr>
            <a:xfrm>
              <a:off x="103544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xmlns="" id="{1C72F07E-65DF-44BD-95A9-4922E362E48A}"/>
                </a:ext>
              </a:extLst>
            </p:cNvPr>
            <p:cNvSpPr/>
            <p:nvPr/>
          </p:nvSpPr>
          <p:spPr>
            <a:xfrm>
              <a:off x="114327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xmlns="" id="{510E2417-784D-42B2-B8EB-410249243B28}"/>
                </a:ext>
              </a:extLst>
            </p:cNvPr>
            <p:cNvSpPr/>
            <p:nvPr/>
          </p:nvSpPr>
          <p:spPr>
            <a:xfrm>
              <a:off x="125110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xmlns="" id="{640320D6-0FC3-453C-AB63-A0EC6F733266}"/>
                </a:ext>
              </a:extLst>
            </p:cNvPr>
            <p:cNvSpPr/>
            <p:nvPr/>
          </p:nvSpPr>
          <p:spPr>
            <a:xfrm>
              <a:off x="135893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xmlns="" id="{886F8B90-F6AD-43C1-B1A2-E13E5B43FD20}"/>
                </a:ext>
              </a:extLst>
            </p:cNvPr>
            <p:cNvSpPr/>
            <p:nvPr/>
          </p:nvSpPr>
          <p:spPr>
            <a:xfrm>
              <a:off x="146676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xmlns="" id="{AE5E0648-6AAB-4DFA-A862-95FAFB10B4B7}"/>
                </a:ext>
              </a:extLst>
            </p:cNvPr>
            <p:cNvSpPr/>
            <p:nvPr/>
          </p:nvSpPr>
          <p:spPr>
            <a:xfrm>
              <a:off x="1572427"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8" name="Group 277">
            <a:extLst>
              <a:ext uri="{FF2B5EF4-FFF2-40B4-BE49-F238E27FC236}">
                <a16:creationId xmlns:a16="http://schemas.microsoft.com/office/drawing/2014/main" xmlns="" id="{ACB01030-7FC8-49C2-B308-1EA5EAA666A4}"/>
              </a:ext>
            </a:extLst>
          </p:cNvPr>
          <p:cNvGrpSpPr/>
          <p:nvPr/>
        </p:nvGrpSpPr>
        <p:grpSpPr>
          <a:xfrm>
            <a:off x="7691120" y="3560388"/>
            <a:ext cx="689426" cy="689427"/>
            <a:chOff x="1006689" y="2081557"/>
            <a:chExt cx="689426" cy="689426"/>
          </a:xfrm>
        </p:grpSpPr>
        <p:sp>
          <p:nvSpPr>
            <p:cNvPr id="279" name="Rounded Rectangle 367">
              <a:extLst>
                <a:ext uri="{FF2B5EF4-FFF2-40B4-BE49-F238E27FC236}">
                  <a16:creationId xmlns:a16="http://schemas.microsoft.com/office/drawing/2014/main" xmlns="" id="{03B8BA24-CD61-4DBB-ADBD-954E0D1CBEB5}"/>
                </a:ext>
              </a:extLst>
            </p:cNvPr>
            <p:cNvSpPr/>
            <p:nvPr/>
          </p:nvSpPr>
          <p:spPr>
            <a:xfrm>
              <a:off x="1006689" y="2081557"/>
              <a:ext cx="689426" cy="689426"/>
            </a:xfrm>
            <a:prstGeom prst="roundRect">
              <a:avLst/>
            </a:prstGeom>
            <a:solidFill>
              <a:schemeClr val="bg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xmlns="" id="{15348BF9-9BD3-447E-A2AE-9A9B04AF3706}"/>
                </a:ext>
              </a:extLst>
            </p:cNvPr>
            <p:cNvSpPr/>
            <p:nvPr/>
          </p:nvSpPr>
          <p:spPr>
            <a:xfrm>
              <a:off x="103544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xmlns="" id="{4CDDB14F-4033-43CB-85FF-DBBE523D705E}"/>
                </a:ext>
              </a:extLst>
            </p:cNvPr>
            <p:cNvSpPr/>
            <p:nvPr/>
          </p:nvSpPr>
          <p:spPr>
            <a:xfrm>
              <a:off x="114327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xmlns="" id="{4CE27F81-F7A5-4581-BB35-DA1E258502A3}"/>
                </a:ext>
              </a:extLst>
            </p:cNvPr>
            <p:cNvSpPr/>
            <p:nvPr/>
          </p:nvSpPr>
          <p:spPr>
            <a:xfrm>
              <a:off x="125110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xmlns="" id="{4CA53E7D-F13A-45D7-9505-008DEA1F2901}"/>
                </a:ext>
              </a:extLst>
            </p:cNvPr>
            <p:cNvSpPr/>
            <p:nvPr/>
          </p:nvSpPr>
          <p:spPr>
            <a:xfrm>
              <a:off x="135893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xmlns="" id="{B7CA678B-3996-455F-A330-6DB434F8E774}"/>
                </a:ext>
              </a:extLst>
            </p:cNvPr>
            <p:cNvSpPr/>
            <p:nvPr/>
          </p:nvSpPr>
          <p:spPr>
            <a:xfrm>
              <a:off x="1466760"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xmlns="" id="{71BEAF83-3E91-484A-9321-57AA713CF646}"/>
                </a:ext>
              </a:extLst>
            </p:cNvPr>
            <p:cNvSpPr/>
            <p:nvPr/>
          </p:nvSpPr>
          <p:spPr>
            <a:xfrm>
              <a:off x="1572427" y="2122078"/>
              <a:ext cx="89099" cy="103890"/>
            </a:xfrm>
            <a:prstGeom prst="ellipse">
              <a:avLst/>
            </a:prstGeom>
            <a:solidFill>
              <a:srgbClr val="77933C"/>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xmlns="" id="{CE2D5ED2-6D42-4A98-A6D4-8E9B891CF83D}"/>
                </a:ext>
              </a:extLst>
            </p:cNvPr>
            <p:cNvSpPr/>
            <p:nvPr/>
          </p:nvSpPr>
          <p:spPr>
            <a:xfrm>
              <a:off x="103544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xmlns="" id="{8D66E523-DF35-4053-A1E9-4732618F7CFF}"/>
                </a:ext>
              </a:extLst>
            </p:cNvPr>
            <p:cNvSpPr/>
            <p:nvPr/>
          </p:nvSpPr>
          <p:spPr>
            <a:xfrm>
              <a:off x="114327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xmlns="" id="{C62855F1-338C-4F4C-80A8-7301A7D6D88D}"/>
                </a:ext>
              </a:extLst>
            </p:cNvPr>
            <p:cNvSpPr/>
            <p:nvPr/>
          </p:nvSpPr>
          <p:spPr>
            <a:xfrm>
              <a:off x="125110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xmlns="" id="{FB769880-501C-4F71-9F0E-A1D0CB7A8317}"/>
                </a:ext>
              </a:extLst>
            </p:cNvPr>
            <p:cNvSpPr/>
            <p:nvPr/>
          </p:nvSpPr>
          <p:spPr>
            <a:xfrm>
              <a:off x="135893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xmlns="" id="{646835CB-B9A0-4ED6-9C85-C2FA803CC9C9}"/>
                </a:ext>
              </a:extLst>
            </p:cNvPr>
            <p:cNvSpPr/>
            <p:nvPr/>
          </p:nvSpPr>
          <p:spPr>
            <a:xfrm>
              <a:off x="1466760"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xmlns="" id="{494A956E-A090-4E95-8F7B-E6B1033B9D22}"/>
                </a:ext>
              </a:extLst>
            </p:cNvPr>
            <p:cNvSpPr/>
            <p:nvPr/>
          </p:nvSpPr>
          <p:spPr>
            <a:xfrm>
              <a:off x="1572427" y="2245532"/>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xmlns="" id="{155E80F6-8684-4C18-88D8-CC2980F41C2B}"/>
                </a:ext>
              </a:extLst>
            </p:cNvPr>
            <p:cNvSpPr/>
            <p:nvPr/>
          </p:nvSpPr>
          <p:spPr>
            <a:xfrm>
              <a:off x="103544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xmlns="" id="{72761FA6-75CF-45E1-9193-D0A90240C05D}"/>
                </a:ext>
              </a:extLst>
            </p:cNvPr>
            <p:cNvSpPr/>
            <p:nvPr/>
          </p:nvSpPr>
          <p:spPr>
            <a:xfrm>
              <a:off x="114327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xmlns="" id="{1A442F53-C48D-4DAF-B618-EAB548BC4811}"/>
                </a:ext>
              </a:extLst>
            </p:cNvPr>
            <p:cNvSpPr/>
            <p:nvPr/>
          </p:nvSpPr>
          <p:spPr>
            <a:xfrm>
              <a:off x="125110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xmlns="" id="{19BD2CD6-799C-484D-8C9A-B49E18BE90BC}"/>
                </a:ext>
              </a:extLst>
            </p:cNvPr>
            <p:cNvSpPr/>
            <p:nvPr/>
          </p:nvSpPr>
          <p:spPr>
            <a:xfrm>
              <a:off x="135893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xmlns="" id="{FE708796-B646-44E0-831C-8E0E243D6AAE}"/>
                </a:ext>
              </a:extLst>
            </p:cNvPr>
            <p:cNvSpPr/>
            <p:nvPr/>
          </p:nvSpPr>
          <p:spPr>
            <a:xfrm>
              <a:off x="1466760"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xmlns="" id="{18F36650-FC96-4DFE-BD5C-799CD090BE0D}"/>
                </a:ext>
              </a:extLst>
            </p:cNvPr>
            <p:cNvSpPr/>
            <p:nvPr/>
          </p:nvSpPr>
          <p:spPr>
            <a:xfrm>
              <a:off x="1572427" y="2369431"/>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xmlns="" id="{45D77571-746A-494D-9C40-AD68C4F4C4B2}"/>
                </a:ext>
              </a:extLst>
            </p:cNvPr>
            <p:cNvSpPr/>
            <p:nvPr/>
          </p:nvSpPr>
          <p:spPr>
            <a:xfrm>
              <a:off x="103544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xmlns="" id="{1BB3A389-041A-4587-BEF4-442B961F7E67}"/>
                </a:ext>
              </a:extLst>
            </p:cNvPr>
            <p:cNvSpPr/>
            <p:nvPr/>
          </p:nvSpPr>
          <p:spPr>
            <a:xfrm>
              <a:off x="114327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xmlns="" id="{65C469E9-0B3A-4411-8429-6DAC1E8B28B9}"/>
                </a:ext>
              </a:extLst>
            </p:cNvPr>
            <p:cNvSpPr/>
            <p:nvPr/>
          </p:nvSpPr>
          <p:spPr>
            <a:xfrm>
              <a:off x="125110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xmlns="" id="{2C1C8D92-459A-4E2B-B0A0-FAA7FBFAC0E1}"/>
                </a:ext>
              </a:extLst>
            </p:cNvPr>
            <p:cNvSpPr/>
            <p:nvPr/>
          </p:nvSpPr>
          <p:spPr>
            <a:xfrm>
              <a:off x="135893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xmlns="" id="{630E9049-DA57-44BF-967A-AC3944261471}"/>
                </a:ext>
              </a:extLst>
            </p:cNvPr>
            <p:cNvSpPr/>
            <p:nvPr/>
          </p:nvSpPr>
          <p:spPr>
            <a:xfrm>
              <a:off x="1466760"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xmlns="" id="{16FE380E-DCCB-4E8A-A838-BB113432E236}"/>
                </a:ext>
              </a:extLst>
            </p:cNvPr>
            <p:cNvSpPr/>
            <p:nvPr/>
          </p:nvSpPr>
          <p:spPr>
            <a:xfrm>
              <a:off x="1572427" y="2492884"/>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xmlns="" id="{D65620EE-7807-4460-8CEF-EFEB8F60A2EF}"/>
                </a:ext>
              </a:extLst>
            </p:cNvPr>
            <p:cNvSpPr/>
            <p:nvPr/>
          </p:nvSpPr>
          <p:spPr>
            <a:xfrm>
              <a:off x="103544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xmlns="" id="{80B885BB-88B4-477C-AA59-B4613DA59039}"/>
                </a:ext>
              </a:extLst>
            </p:cNvPr>
            <p:cNvSpPr/>
            <p:nvPr/>
          </p:nvSpPr>
          <p:spPr>
            <a:xfrm>
              <a:off x="114327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xmlns="" id="{7D8BA560-2266-40DE-B818-16C849FCE722}"/>
                </a:ext>
              </a:extLst>
            </p:cNvPr>
            <p:cNvSpPr/>
            <p:nvPr/>
          </p:nvSpPr>
          <p:spPr>
            <a:xfrm>
              <a:off x="125110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xmlns="" id="{6F1AE595-FACF-4395-8841-055C7832801C}"/>
                </a:ext>
              </a:extLst>
            </p:cNvPr>
            <p:cNvSpPr/>
            <p:nvPr/>
          </p:nvSpPr>
          <p:spPr>
            <a:xfrm>
              <a:off x="135893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xmlns="" id="{FCF58B44-D309-43DF-911E-4F7D67784FDC}"/>
                </a:ext>
              </a:extLst>
            </p:cNvPr>
            <p:cNvSpPr/>
            <p:nvPr/>
          </p:nvSpPr>
          <p:spPr>
            <a:xfrm>
              <a:off x="1466760"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xmlns="" id="{B21FE703-CD6A-4C0D-98EA-00FE643AD6C9}"/>
                </a:ext>
              </a:extLst>
            </p:cNvPr>
            <p:cNvSpPr/>
            <p:nvPr/>
          </p:nvSpPr>
          <p:spPr>
            <a:xfrm>
              <a:off x="1572427" y="2610056"/>
              <a:ext cx="89099" cy="103890"/>
            </a:xfrm>
            <a:prstGeom prst="ellipse">
              <a:avLst/>
            </a:prstGeom>
            <a:solidFill>
              <a:srgbClr val="008000"/>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0" name="Group 309">
            <a:extLst>
              <a:ext uri="{FF2B5EF4-FFF2-40B4-BE49-F238E27FC236}">
                <a16:creationId xmlns:a16="http://schemas.microsoft.com/office/drawing/2014/main" xmlns="" id="{0AD5AAE0-6BBF-4253-AB1D-B34F3CDD2D1D}"/>
              </a:ext>
            </a:extLst>
          </p:cNvPr>
          <p:cNvGrpSpPr/>
          <p:nvPr/>
        </p:nvGrpSpPr>
        <p:grpSpPr>
          <a:xfrm>
            <a:off x="8453120" y="3560388"/>
            <a:ext cx="689426" cy="689427"/>
            <a:chOff x="7162800" y="2057400"/>
            <a:chExt cx="689426" cy="689426"/>
          </a:xfrm>
        </p:grpSpPr>
        <p:sp>
          <p:nvSpPr>
            <p:cNvPr id="311" name="Rounded Rectangle 399">
              <a:extLst>
                <a:ext uri="{FF2B5EF4-FFF2-40B4-BE49-F238E27FC236}">
                  <a16:creationId xmlns:a16="http://schemas.microsoft.com/office/drawing/2014/main" xmlns="" id="{78264946-4E39-4094-A4E2-D402D1690FC3}"/>
                </a:ext>
              </a:extLst>
            </p:cNvPr>
            <p:cNvSpPr/>
            <p:nvPr/>
          </p:nvSpPr>
          <p:spPr>
            <a:xfrm>
              <a:off x="7162800" y="2057400"/>
              <a:ext cx="689426" cy="689426"/>
            </a:xfrm>
            <a:prstGeom prst="roundRect">
              <a:avLst/>
            </a:prstGeom>
            <a:solidFill>
              <a:schemeClr val="bg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xmlns="" id="{806B5034-2BCB-423E-8EB9-F3747E3E44DD}"/>
                </a:ext>
              </a:extLst>
            </p:cNvPr>
            <p:cNvSpPr/>
            <p:nvPr/>
          </p:nvSpPr>
          <p:spPr>
            <a:xfrm>
              <a:off x="7191551" y="2097921"/>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xmlns="" id="{0E53D34D-E678-49BF-B95D-AF323CA31AFE}"/>
                </a:ext>
              </a:extLst>
            </p:cNvPr>
            <p:cNvSpPr/>
            <p:nvPr/>
          </p:nvSpPr>
          <p:spPr>
            <a:xfrm>
              <a:off x="7299381" y="2097921"/>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xmlns="" id="{94381361-7FBE-4DDC-981A-3A50F003CFFF}"/>
                </a:ext>
              </a:extLst>
            </p:cNvPr>
            <p:cNvSpPr/>
            <p:nvPr/>
          </p:nvSpPr>
          <p:spPr>
            <a:xfrm>
              <a:off x="7407211" y="2097921"/>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xmlns="" id="{44DD0950-B9C0-41D6-8638-5CDFBD2F0A8D}"/>
                </a:ext>
              </a:extLst>
            </p:cNvPr>
            <p:cNvSpPr/>
            <p:nvPr/>
          </p:nvSpPr>
          <p:spPr>
            <a:xfrm>
              <a:off x="7515041" y="2097921"/>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xmlns="" id="{1B61F0E5-54B6-4C3F-97B7-5775251DDCA2}"/>
                </a:ext>
              </a:extLst>
            </p:cNvPr>
            <p:cNvSpPr/>
            <p:nvPr/>
          </p:nvSpPr>
          <p:spPr>
            <a:xfrm>
              <a:off x="7622871" y="2097921"/>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xmlns="" id="{B1F5FF59-F98F-44CF-A22E-8DB4988B15E0}"/>
                </a:ext>
              </a:extLst>
            </p:cNvPr>
            <p:cNvSpPr/>
            <p:nvPr/>
          </p:nvSpPr>
          <p:spPr>
            <a:xfrm>
              <a:off x="7728538" y="2097921"/>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xmlns="" id="{7BA5B2D1-6A70-45BE-841B-7407717FC1E2}"/>
                </a:ext>
              </a:extLst>
            </p:cNvPr>
            <p:cNvSpPr/>
            <p:nvPr/>
          </p:nvSpPr>
          <p:spPr>
            <a:xfrm>
              <a:off x="7191551" y="2221375"/>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xmlns="" id="{8F1328D1-F6DC-4FD0-9BBF-8E96D9BA1E81}"/>
                </a:ext>
              </a:extLst>
            </p:cNvPr>
            <p:cNvSpPr/>
            <p:nvPr/>
          </p:nvSpPr>
          <p:spPr>
            <a:xfrm>
              <a:off x="7299381" y="2221375"/>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xmlns="" id="{C16A5188-137D-4DCE-92BA-65BD3929B061}"/>
                </a:ext>
              </a:extLst>
            </p:cNvPr>
            <p:cNvSpPr/>
            <p:nvPr/>
          </p:nvSpPr>
          <p:spPr>
            <a:xfrm>
              <a:off x="7407211" y="2221375"/>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xmlns="" id="{B69A1F3C-67E0-414D-8981-98F784C23800}"/>
                </a:ext>
              </a:extLst>
            </p:cNvPr>
            <p:cNvSpPr/>
            <p:nvPr/>
          </p:nvSpPr>
          <p:spPr>
            <a:xfrm>
              <a:off x="7515041" y="2221375"/>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xmlns="" id="{40CCC6BD-7EF1-4F7A-8BEE-D037F2915AFD}"/>
                </a:ext>
              </a:extLst>
            </p:cNvPr>
            <p:cNvSpPr/>
            <p:nvPr/>
          </p:nvSpPr>
          <p:spPr>
            <a:xfrm>
              <a:off x="7622871" y="2221375"/>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xmlns="" id="{2C7A89CD-57C0-4341-9531-E6B462724845}"/>
                </a:ext>
              </a:extLst>
            </p:cNvPr>
            <p:cNvSpPr/>
            <p:nvPr/>
          </p:nvSpPr>
          <p:spPr>
            <a:xfrm>
              <a:off x="7728538" y="2221375"/>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xmlns="" id="{C935D74C-8031-4114-A9F9-E378163BDD07}"/>
                </a:ext>
              </a:extLst>
            </p:cNvPr>
            <p:cNvSpPr/>
            <p:nvPr/>
          </p:nvSpPr>
          <p:spPr>
            <a:xfrm>
              <a:off x="7191551" y="2345274"/>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xmlns="" id="{CEB9D7FA-0EE0-4E26-B279-74702472EF55}"/>
                </a:ext>
              </a:extLst>
            </p:cNvPr>
            <p:cNvSpPr/>
            <p:nvPr/>
          </p:nvSpPr>
          <p:spPr>
            <a:xfrm>
              <a:off x="7299381" y="2345274"/>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xmlns="" id="{500B448D-9872-4A6C-9165-33D417EB3D53}"/>
                </a:ext>
              </a:extLst>
            </p:cNvPr>
            <p:cNvSpPr/>
            <p:nvPr/>
          </p:nvSpPr>
          <p:spPr>
            <a:xfrm>
              <a:off x="7407211" y="2345274"/>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xmlns="" id="{24BF0944-AA7E-4C3E-884C-9C435FADD63B}"/>
                </a:ext>
              </a:extLst>
            </p:cNvPr>
            <p:cNvSpPr/>
            <p:nvPr/>
          </p:nvSpPr>
          <p:spPr>
            <a:xfrm>
              <a:off x="7515041" y="2345274"/>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xmlns="" id="{0E6DAA6E-DBC0-42C7-BA59-9B1BD61E8B19}"/>
                </a:ext>
              </a:extLst>
            </p:cNvPr>
            <p:cNvSpPr/>
            <p:nvPr/>
          </p:nvSpPr>
          <p:spPr>
            <a:xfrm>
              <a:off x="7622871" y="2345274"/>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xmlns="" id="{BDDF71BB-6F14-4396-96F7-3CB5C9CC11EC}"/>
                </a:ext>
              </a:extLst>
            </p:cNvPr>
            <p:cNvSpPr/>
            <p:nvPr/>
          </p:nvSpPr>
          <p:spPr>
            <a:xfrm>
              <a:off x="7728538" y="2345274"/>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xmlns="" id="{8EC9B74F-57C6-4386-9111-05310870E0BB}"/>
                </a:ext>
              </a:extLst>
            </p:cNvPr>
            <p:cNvSpPr/>
            <p:nvPr/>
          </p:nvSpPr>
          <p:spPr>
            <a:xfrm>
              <a:off x="7191551" y="2468727"/>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xmlns="" id="{714DCEC4-944E-4156-960A-75FB57CBB9C4}"/>
                </a:ext>
              </a:extLst>
            </p:cNvPr>
            <p:cNvSpPr/>
            <p:nvPr/>
          </p:nvSpPr>
          <p:spPr>
            <a:xfrm>
              <a:off x="7299381" y="2468727"/>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xmlns="" id="{7EBE38A0-40D0-4514-816C-09259D2866BD}"/>
                </a:ext>
              </a:extLst>
            </p:cNvPr>
            <p:cNvSpPr/>
            <p:nvPr/>
          </p:nvSpPr>
          <p:spPr>
            <a:xfrm>
              <a:off x="7407211" y="2468727"/>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xmlns="" id="{2F093763-712C-46CE-B3A2-B929F4715055}"/>
                </a:ext>
              </a:extLst>
            </p:cNvPr>
            <p:cNvSpPr/>
            <p:nvPr/>
          </p:nvSpPr>
          <p:spPr>
            <a:xfrm>
              <a:off x="7515041" y="2468727"/>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xmlns="" id="{B9D1CC31-0356-400E-9665-975817E13D0D}"/>
                </a:ext>
              </a:extLst>
            </p:cNvPr>
            <p:cNvSpPr/>
            <p:nvPr/>
          </p:nvSpPr>
          <p:spPr>
            <a:xfrm>
              <a:off x="7622871" y="2468727"/>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xmlns="" id="{882B011D-0861-419C-B48C-35DE1C806848}"/>
                </a:ext>
              </a:extLst>
            </p:cNvPr>
            <p:cNvSpPr/>
            <p:nvPr/>
          </p:nvSpPr>
          <p:spPr>
            <a:xfrm>
              <a:off x="7728538" y="2468727"/>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xmlns="" id="{FBAD0CB9-2028-4132-A78A-19DF25EF6133}"/>
                </a:ext>
              </a:extLst>
            </p:cNvPr>
            <p:cNvSpPr/>
            <p:nvPr/>
          </p:nvSpPr>
          <p:spPr>
            <a:xfrm>
              <a:off x="7191551" y="2585899"/>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xmlns="" id="{6065E34F-A16F-4FD7-A8D5-2F03DBBC257F}"/>
                </a:ext>
              </a:extLst>
            </p:cNvPr>
            <p:cNvSpPr/>
            <p:nvPr/>
          </p:nvSpPr>
          <p:spPr>
            <a:xfrm>
              <a:off x="7299381" y="2585899"/>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xmlns="" id="{206EC7D1-E40C-4D07-AC85-F24A4E135CFD}"/>
                </a:ext>
              </a:extLst>
            </p:cNvPr>
            <p:cNvSpPr/>
            <p:nvPr/>
          </p:nvSpPr>
          <p:spPr>
            <a:xfrm>
              <a:off x="7407211" y="2585899"/>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xmlns="" id="{B2DE8B27-2DDF-4407-B961-1203C826E941}"/>
                </a:ext>
              </a:extLst>
            </p:cNvPr>
            <p:cNvSpPr/>
            <p:nvPr/>
          </p:nvSpPr>
          <p:spPr>
            <a:xfrm>
              <a:off x="7515041" y="2585899"/>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xmlns="" id="{078B45FA-C696-4813-A06D-C1F99B21FE6A}"/>
                </a:ext>
              </a:extLst>
            </p:cNvPr>
            <p:cNvSpPr/>
            <p:nvPr/>
          </p:nvSpPr>
          <p:spPr>
            <a:xfrm>
              <a:off x="7622871" y="2585899"/>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xmlns="" id="{FEABF9D9-0429-4F08-85A8-71CA83CE8BFC}"/>
                </a:ext>
              </a:extLst>
            </p:cNvPr>
            <p:cNvSpPr/>
            <p:nvPr/>
          </p:nvSpPr>
          <p:spPr>
            <a:xfrm>
              <a:off x="7728538" y="2585899"/>
              <a:ext cx="89099" cy="103890"/>
            </a:xfrm>
            <a:prstGeom prst="ellipse">
              <a:avLst/>
            </a:prstGeom>
            <a:solidFill>
              <a:srgbClr val="0000FF"/>
            </a:solidFill>
            <a:ln w="31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2" name="TextBox 341">
            <a:extLst>
              <a:ext uri="{FF2B5EF4-FFF2-40B4-BE49-F238E27FC236}">
                <a16:creationId xmlns:a16="http://schemas.microsoft.com/office/drawing/2014/main" xmlns="" id="{47DF1A14-E981-497D-B25A-3CDA1CFA1A2F}"/>
              </a:ext>
            </a:extLst>
          </p:cNvPr>
          <p:cNvSpPr txBox="1"/>
          <p:nvPr/>
        </p:nvSpPr>
        <p:spPr>
          <a:xfrm>
            <a:off x="3493473" y="3706540"/>
            <a:ext cx="377026" cy="369332"/>
          </a:xfrm>
          <a:prstGeom prst="rect">
            <a:avLst/>
          </a:prstGeom>
          <a:noFill/>
        </p:spPr>
        <p:txBody>
          <a:bodyPr wrap="none" rtlCol="0">
            <a:spAutoFit/>
          </a:bodyPr>
          <a:lstStyle/>
          <a:p>
            <a:r>
              <a:rPr lang="en-US" dirty="0">
                <a:solidFill>
                  <a:srgbClr val="FF6600"/>
                </a:solidFill>
                <a:latin typeface="Zapf Dingbats"/>
                <a:ea typeface="Zapf Dingbats"/>
                <a:cs typeface="Zapf Dingbats"/>
                <a:sym typeface="Zapf Dingbats"/>
              </a:rPr>
              <a:t>✖</a:t>
            </a:r>
            <a:endParaRPr lang="en-US" dirty="0">
              <a:solidFill>
                <a:srgbClr val="FF6600"/>
              </a:solidFill>
            </a:endParaRPr>
          </a:p>
        </p:txBody>
      </p:sp>
      <p:sp>
        <p:nvSpPr>
          <p:cNvPr id="343" name="Rounded Rectangle 433">
            <a:extLst>
              <a:ext uri="{FF2B5EF4-FFF2-40B4-BE49-F238E27FC236}">
                <a16:creationId xmlns:a16="http://schemas.microsoft.com/office/drawing/2014/main" xmlns="" id="{6BF4BE42-56E2-4C42-9122-822C4ABEF784}"/>
              </a:ext>
            </a:extLst>
          </p:cNvPr>
          <p:cNvSpPr/>
          <p:nvPr/>
        </p:nvSpPr>
        <p:spPr>
          <a:xfrm>
            <a:off x="2204720" y="3540261"/>
            <a:ext cx="7086600" cy="200420"/>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xmlns="" id="{5086F0E4-B264-4927-A922-3423D418ACA7}"/>
              </a:ext>
            </a:extLst>
          </p:cNvPr>
          <p:cNvSpPr/>
          <p:nvPr/>
        </p:nvSpPr>
        <p:spPr>
          <a:xfrm>
            <a:off x="2123093" y="3189990"/>
            <a:ext cx="7460241" cy="340039"/>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xmlns="" id="{866648D8-7EA6-474A-AA9F-09962C7F7C52}"/>
              </a:ext>
            </a:extLst>
          </p:cNvPr>
          <p:cNvSpPr/>
          <p:nvPr/>
        </p:nvSpPr>
        <p:spPr>
          <a:xfrm>
            <a:off x="2128523" y="3752093"/>
            <a:ext cx="7454811" cy="1151569"/>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a:extLst>
              <a:ext uri="{FF2B5EF4-FFF2-40B4-BE49-F238E27FC236}">
                <a16:creationId xmlns:a16="http://schemas.microsoft.com/office/drawing/2014/main" xmlns="" id="{C3DD509C-9924-423E-B27F-00C221FFE27E}"/>
              </a:ext>
            </a:extLst>
          </p:cNvPr>
          <p:cNvSpPr txBox="1"/>
          <p:nvPr/>
        </p:nvSpPr>
        <p:spPr>
          <a:xfrm>
            <a:off x="8187530" y="4347740"/>
            <a:ext cx="1295400" cy="461665"/>
          </a:xfrm>
          <a:prstGeom prst="rect">
            <a:avLst/>
          </a:prstGeom>
          <a:noFill/>
        </p:spPr>
        <p:txBody>
          <a:bodyPr wrap="square" rtlCol="0">
            <a:spAutoFit/>
          </a:bodyPr>
          <a:lstStyle/>
          <a:p>
            <a:pPr algn="ctr"/>
            <a:r>
              <a:rPr lang="en-US" sz="2400" i="1" dirty="0">
                <a:latin typeface="Calibri"/>
                <a:cs typeface="Calibri"/>
              </a:rPr>
              <a:t>ECC Chip</a:t>
            </a:r>
          </a:p>
        </p:txBody>
      </p:sp>
      <p:sp>
        <p:nvSpPr>
          <p:cNvPr id="347" name="TextBox 346">
            <a:extLst>
              <a:ext uri="{FF2B5EF4-FFF2-40B4-BE49-F238E27FC236}">
                <a16:creationId xmlns:a16="http://schemas.microsoft.com/office/drawing/2014/main" xmlns="" id="{3A784B6A-A86F-4E3E-95D6-7B760B5A802D}"/>
              </a:ext>
            </a:extLst>
          </p:cNvPr>
          <p:cNvSpPr txBox="1"/>
          <p:nvPr/>
        </p:nvSpPr>
        <p:spPr>
          <a:xfrm>
            <a:off x="3388995" y="3456305"/>
            <a:ext cx="377026" cy="369332"/>
          </a:xfrm>
          <a:prstGeom prst="rect">
            <a:avLst/>
          </a:prstGeom>
          <a:noFill/>
          <a:ln w="76200" cmpd="sng">
            <a:solidFill>
              <a:srgbClr val="FF0000"/>
            </a:solidFill>
          </a:ln>
        </p:spPr>
        <p:txBody>
          <a:bodyPr wrap="none" rtlCol="0">
            <a:spAutoFit/>
          </a:bodyPr>
          <a:lstStyle/>
          <a:p>
            <a:r>
              <a:rPr lang="en-US" dirty="0">
                <a:solidFill>
                  <a:srgbClr val="FF6600"/>
                </a:solidFill>
                <a:latin typeface="Zapf Dingbats"/>
                <a:ea typeface="Zapf Dingbats"/>
                <a:cs typeface="Zapf Dingbats"/>
                <a:sym typeface="Zapf Dingbats"/>
              </a:rPr>
              <a:t>✖</a:t>
            </a:r>
            <a:endParaRPr lang="en-US" dirty="0">
              <a:solidFill>
                <a:srgbClr val="FF6600"/>
              </a:solidFill>
            </a:endParaRPr>
          </a:p>
        </p:txBody>
      </p:sp>
      <p:sp>
        <p:nvSpPr>
          <p:cNvPr id="348" name="Slide Number Placeholder 3">
            <a:extLst>
              <a:ext uri="{FF2B5EF4-FFF2-40B4-BE49-F238E27FC236}">
                <a16:creationId xmlns:a16="http://schemas.microsoft.com/office/drawing/2014/main" xmlns="" id="{94E51E54-59A4-436D-ABD3-3AE9E7B2920B}"/>
              </a:ext>
            </a:extLst>
          </p:cNvPr>
          <p:cNvSpPr txBox="1">
            <a:spLocks/>
          </p:cNvSpPr>
          <p:nvPr/>
        </p:nvSpPr>
        <p:spPr>
          <a:xfrm>
            <a:off x="8300720" y="7996555"/>
            <a:ext cx="2133600"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79B9E78F-ABFD-44CE-894E-3D6432B5FCE3}" type="slidenum">
              <a:rPr lang="en-US" smtClean="0"/>
              <a:pPr>
                <a:defRPr/>
              </a:pPr>
              <a:t>20</a:t>
            </a:fld>
            <a:endParaRPr lang="en-US"/>
          </a:p>
        </p:txBody>
      </p:sp>
      <p:sp>
        <p:nvSpPr>
          <p:cNvPr id="350" name="Content Placeholder 2">
            <a:extLst>
              <a:ext uri="{FF2B5EF4-FFF2-40B4-BE49-F238E27FC236}">
                <a16:creationId xmlns:a16="http://schemas.microsoft.com/office/drawing/2014/main" xmlns="" id="{03912F9E-922D-42DC-8F8F-FEC54A78F4F7}"/>
              </a:ext>
            </a:extLst>
          </p:cNvPr>
          <p:cNvSpPr txBox="1">
            <a:spLocks/>
          </p:cNvSpPr>
          <p:nvPr/>
        </p:nvSpPr>
        <p:spPr bwMode="auto">
          <a:xfrm>
            <a:off x="1302532" y="2494280"/>
            <a:ext cx="91440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SzPct val="120000"/>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US" dirty="0"/>
              <a:t>Single Error Correct Double Error Detect (SECDED)</a:t>
            </a:r>
            <a:endParaRPr lang="en-US" sz="2400" dirty="0"/>
          </a:p>
        </p:txBody>
      </p:sp>
      <p:sp>
        <p:nvSpPr>
          <p:cNvPr id="351" name="Title 1">
            <a:extLst>
              <a:ext uri="{FF2B5EF4-FFF2-40B4-BE49-F238E27FC236}">
                <a16:creationId xmlns:a16="http://schemas.microsoft.com/office/drawing/2014/main" xmlns="" id="{D5B7A48D-2268-487F-BE8D-30EAD9A2F3A2}"/>
              </a:ext>
            </a:extLst>
          </p:cNvPr>
          <p:cNvSpPr txBox="1">
            <a:spLocks/>
          </p:cNvSpPr>
          <p:nvPr/>
        </p:nvSpPr>
        <p:spPr>
          <a:xfrm>
            <a:off x="568960" y="176833"/>
            <a:ext cx="10088880" cy="1143000"/>
          </a:xfrm>
          <a:prstGeom prst="rect">
            <a:avLst/>
          </a:prstGeom>
        </p:spPr>
        <p:txBody>
          <a:bodyPr vert="horz" lIns="91440" tIns="45720" rIns="91440" bIns="45720" rtlCol="0" anchor="ctr">
            <a:normAutofit fontScale="90000"/>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r>
              <a:rPr lang="en-US" sz="4000" dirty="0"/>
              <a:t>Using Error Correction to fight faulty cells in DRAM </a:t>
            </a:r>
          </a:p>
        </p:txBody>
      </p:sp>
    </p:spTree>
    <p:extLst>
      <p:ext uri="{BB962C8B-B14F-4D97-AF65-F5344CB8AC3E}">
        <p14:creationId xmlns:p14="http://schemas.microsoft.com/office/powerpoint/2010/main" val="931678224"/>
      </p:ext>
    </p:extLst>
  </p:cSld>
  <p:clrMapOvr>
    <a:masterClrMapping/>
  </p:clrMapOvr>
  <p:transition xmlns:p14="http://schemas.microsoft.com/office/powerpoint/2010/mai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D50574-AB7F-4C2B-BF23-5F5294448C9C}"/>
              </a:ext>
            </a:extLst>
          </p:cNvPr>
          <p:cNvSpPr>
            <a:spLocks noGrp="1"/>
          </p:cNvSpPr>
          <p:nvPr>
            <p:ph type="title"/>
          </p:nvPr>
        </p:nvSpPr>
        <p:spPr/>
        <p:txBody>
          <a:bodyPr>
            <a:normAutofit/>
          </a:bodyPr>
          <a:lstStyle/>
          <a:p>
            <a:r>
              <a:rPr lang="en-US" sz="3600" dirty="0"/>
              <a:t>There is Path Towards 3nm Transistors </a:t>
            </a:r>
          </a:p>
        </p:txBody>
      </p:sp>
      <p:sp>
        <p:nvSpPr>
          <p:cNvPr id="3" name="Slide Number Placeholder 2">
            <a:extLst>
              <a:ext uri="{FF2B5EF4-FFF2-40B4-BE49-F238E27FC236}">
                <a16:creationId xmlns:a16="http://schemas.microsoft.com/office/drawing/2014/main" xmlns="" id="{E9CBABF3-20E7-45A4-AC72-B39C02020418}"/>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21</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xmlns="" id="{0C101AAC-F500-4684-AFF8-65562EFEA3C4}"/>
              </a:ext>
            </a:extLst>
          </p:cNvPr>
          <p:cNvPicPr>
            <a:picLocks noChangeAspect="1"/>
          </p:cNvPicPr>
          <p:nvPr/>
        </p:nvPicPr>
        <p:blipFill>
          <a:blip r:embed="rId2"/>
          <a:stretch>
            <a:fillRect/>
          </a:stretch>
        </p:blipFill>
        <p:spPr>
          <a:xfrm>
            <a:off x="2160103" y="1814998"/>
            <a:ext cx="6768220" cy="4701096"/>
          </a:xfrm>
          <a:prstGeom prst="rect">
            <a:avLst/>
          </a:prstGeom>
        </p:spPr>
      </p:pic>
    </p:spTree>
    <p:extLst>
      <p:ext uri="{BB962C8B-B14F-4D97-AF65-F5344CB8AC3E}">
        <p14:creationId xmlns:p14="http://schemas.microsoft.com/office/powerpoint/2010/main" val="1216516629"/>
      </p:ext>
    </p:extLst>
  </p:cSld>
  <p:clrMapOvr>
    <a:masterClrMapping/>
  </p:clrMapOvr>
  <p:transition xmlns:p14="http://schemas.microsoft.com/office/powerpoint/2010/mai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792DDC-2293-4E72-9872-23505073E25F}"/>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xmlns="" id="{7A643340-DBC0-4BDE-A338-8213C10EC3A8}"/>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22</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xmlns="" id="{A812E65F-BDB6-49C7-B1AC-82CB39347D31}"/>
              </a:ext>
            </a:extLst>
          </p:cNvPr>
          <p:cNvPicPr>
            <a:picLocks noChangeAspect="1"/>
          </p:cNvPicPr>
          <p:nvPr/>
        </p:nvPicPr>
        <p:blipFill>
          <a:blip r:embed="rId2"/>
          <a:stretch>
            <a:fillRect/>
          </a:stretch>
        </p:blipFill>
        <p:spPr>
          <a:xfrm>
            <a:off x="1177216" y="9938"/>
            <a:ext cx="9837568" cy="6858000"/>
          </a:xfrm>
          <a:prstGeom prst="rect">
            <a:avLst/>
          </a:prstGeom>
        </p:spPr>
      </p:pic>
      <p:sp>
        <p:nvSpPr>
          <p:cNvPr id="6" name="Rectangle 5">
            <a:extLst>
              <a:ext uri="{FF2B5EF4-FFF2-40B4-BE49-F238E27FC236}">
                <a16:creationId xmlns:a16="http://schemas.microsoft.com/office/drawing/2014/main" xmlns="" id="{C9CB30C6-2674-4067-8341-37273DC65783}"/>
              </a:ext>
            </a:extLst>
          </p:cNvPr>
          <p:cNvSpPr/>
          <p:nvPr/>
        </p:nvSpPr>
        <p:spPr>
          <a:xfrm>
            <a:off x="0" y="1339814"/>
            <a:ext cx="1351722" cy="7076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7904CEA5-E6DB-4C94-BE10-DDAC1351B3B4}"/>
              </a:ext>
            </a:extLst>
          </p:cNvPr>
          <p:cNvSpPr/>
          <p:nvPr/>
        </p:nvSpPr>
        <p:spPr>
          <a:xfrm>
            <a:off x="10840278" y="985990"/>
            <a:ext cx="1351722" cy="7076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1885501"/>
      </p:ext>
    </p:extLst>
  </p:cSld>
  <p:clrMapOvr>
    <a:masterClrMapping/>
  </p:clrMapOvr>
  <p:transition xmlns:p14="http://schemas.microsoft.com/office/powerpoint/2010/mai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1FE447-BE31-4992-8AD7-599636A5D811}"/>
              </a:ext>
            </a:extLst>
          </p:cNvPr>
          <p:cNvSpPr>
            <a:spLocks noGrp="1"/>
          </p:cNvSpPr>
          <p:nvPr>
            <p:ph type="title"/>
          </p:nvPr>
        </p:nvSpPr>
        <p:spPr>
          <a:xfrm>
            <a:off x="609600" y="196814"/>
            <a:ext cx="10800080" cy="1143000"/>
          </a:xfrm>
        </p:spPr>
        <p:txBody>
          <a:bodyPr>
            <a:normAutofit/>
          </a:bodyPr>
          <a:lstStyle/>
          <a:p>
            <a:r>
              <a:rPr lang="en-US" sz="4000" dirty="0"/>
              <a:t>General Purpose Vs Special Purpose </a:t>
            </a:r>
          </a:p>
        </p:txBody>
      </p:sp>
      <p:sp>
        <p:nvSpPr>
          <p:cNvPr id="3" name="Slide Number Placeholder 2">
            <a:extLst>
              <a:ext uri="{FF2B5EF4-FFF2-40B4-BE49-F238E27FC236}">
                <a16:creationId xmlns:a16="http://schemas.microsoft.com/office/drawing/2014/main" xmlns="" id="{958F0969-E635-4CBA-9711-A1B4F930DBF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23</a:t>
            </a:fld>
            <a:endParaRPr lang="en-US" dirty="0">
              <a:solidFill>
                <a:prstClr val="black">
                  <a:tint val="75000"/>
                </a:prstClr>
              </a:solidFill>
            </a:endParaRPr>
          </a:p>
        </p:txBody>
      </p:sp>
      <p:sp>
        <p:nvSpPr>
          <p:cNvPr id="4" name="Content Placeholder 36">
            <a:extLst>
              <a:ext uri="{FF2B5EF4-FFF2-40B4-BE49-F238E27FC236}">
                <a16:creationId xmlns:a16="http://schemas.microsoft.com/office/drawing/2014/main" xmlns="" id="{3F446E78-8714-40ED-B0ED-2B64FEE3CAD0}"/>
              </a:ext>
            </a:extLst>
          </p:cNvPr>
          <p:cNvSpPr txBox="1">
            <a:spLocks/>
          </p:cNvSpPr>
          <p:nvPr/>
        </p:nvSpPr>
        <p:spPr>
          <a:xfrm>
            <a:off x="140217" y="1462969"/>
            <a:ext cx="12051783" cy="5261388"/>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lvl="0" indent="0" fontAlgn="auto">
              <a:spcAft>
                <a:spcPts val="0"/>
              </a:spcAft>
              <a:buNone/>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2290" name="Picture 2" descr="Image result for GPU growth">
            <a:extLst>
              <a:ext uri="{FF2B5EF4-FFF2-40B4-BE49-F238E27FC236}">
                <a16:creationId xmlns:a16="http://schemas.microsoft.com/office/drawing/2014/main" xmlns="" id="{C99D4C60-3F56-40F8-A378-A80F56C53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5"/>
            <a:ext cx="12192000" cy="682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767538"/>
      </p:ext>
    </p:extLst>
  </p:cSld>
  <p:clrMapOvr>
    <a:masterClrMapping/>
  </p:clrMapOvr>
  <p:transition xmlns:p14="http://schemas.microsoft.com/office/powerpoint/2010/mai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786122-04BE-4501-A07B-0BA586E73CA8}"/>
              </a:ext>
            </a:extLst>
          </p:cNvPr>
          <p:cNvSpPr>
            <a:spLocks noGrp="1"/>
          </p:cNvSpPr>
          <p:nvPr>
            <p:ph type="title"/>
          </p:nvPr>
        </p:nvSpPr>
        <p:spPr/>
        <p:txBody>
          <a:bodyPr>
            <a:normAutofit/>
          </a:bodyPr>
          <a:lstStyle/>
          <a:p>
            <a:r>
              <a:rPr lang="en-US" sz="4000" dirty="0"/>
              <a:t>Rise of Domain Specific Accelerators </a:t>
            </a:r>
            <a:endParaRPr lang="en-US" sz="3600" dirty="0"/>
          </a:p>
        </p:txBody>
      </p:sp>
      <p:sp>
        <p:nvSpPr>
          <p:cNvPr id="3" name="Slide Number Placeholder 2">
            <a:extLst>
              <a:ext uri="{FF2B5EF4-FFF2-40B4-BE49-F238E27FC236}">
                <a16:creationId xmlns:a16="http://schemas.microsoft.com/office/drawing/2014/main" xmlns="" id="{6CD53804-A9B8-4141-8E49-D9EC69199965}"/>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24</a:t>
            </a:fld>
            <a:endParaRPr lang="en-US" dirty="0">
              <a:solidFill>
                <a:prstClr val="black">
                  <a:tint val="75000"/>
                </a:prstClr>
              </a:solidFill>
            </a:endParaRPr>
          </a:p>
        </p:txBody>
      </p:sp>
      <p:pic>
        <p:nvPicPr>
          <p:cNvPr id="15362" name="Picture 2" descr="Image result for google tpu performance">
            <a:extLst>
              <a:ext uri="{FF2B5EF4-FFF2-40B4-BE49-F238E27FC236}">
                <a16:creationId xmlns:a16="http://schemas.microsoft.com/office/drawing/2014/main" xmlns="" id="{ACD624AF-EDAA-40DF-BE6F-05D4E7C1E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275" y="1680554"/>
            <a:ext cx="8361045" cy="507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85553"/>
      </p:ext>
    </p:extLst>
  </p:cSld>
  <p:clrMapOvr>
    <a:masterClrMapping/>
  </p:clrMapOvr>
  <p:transition xmlns:p14="http://schemas.microsoft.com/office/powerpoint/2010/mai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584016-FB8F-4118-96F8-B1773FB6A407}"/>
              </a:ext>
            </a:extLst>
          </p:cNvPr>
          <p:cNvSpPr>
            <a:spLocks noGrp="1"/>
          </p:cNvSpPr>
          <p:nvPr>
            <p:ph type="title"/>
          </p:nvPr>
        </p:nvSpPr>
        <p:spPr/>
        <p:txBody>
          <a:bodyPr>
            <a:normAutofit/>
          </a:bodyPr>
          <a:lstStyle/>
          <a:p>
            <a:r>
              <a:rPr lang="en-US" sz="3600" dirty="0"/>
              <a:t>What’s Next?</a:t>
            </a:r>
          </a:p>
        </p:txBody>
      </p:sp>
      <p:sp>
        <p:nvSpPr>
          <p:cNvPr id="3" name="Slide Number Placeholder 2">
            <a:extLst>
              <a:ext uri="{FF2B5EF4-FFF2-40B4-BE49-F238E27FC236}">
                <a16:creationId xmlns:a16="http://schemas.microsoft.com/office/drawing/2014/main" xmlns="" id="{5E136EB2-20FD-476F-B329-5229CA3957F5}"/>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25</a:t>
            </a:fld>
            <a:endParaRPr lang="en-US" dirty="0">
              <a:solidFill>
                <a:prstClr val="black">
                  <a:tint val="75000"/>
                </a:prstClr>
              </a:solidFill>
            </a:endParaRPr>
          </a:p>
        </p:txBody>
      </p:sp>
      <p:grpSp>
        <p:nvGrpSpPr>
          <p:cNvPr id="4" name="Group 3">
            <a:extLst>
              <a:ext uri="{FF2B5EF4-FFF2-40B4-BE49-F238E27FC236}">
                <a16:creationId xmlns:a16="http://schemas.microsoft.com/office/drawing/2014/main" xmlns="" id="{DABE65E2-A0E6-4CEB-9EA7-B62303601932}"/>
              </a:ext>
            </a:extLst>
          </p:cNvPr>
          <p:cNvGrpSpPr/>
          <p:nvPr/>
        </p:nvGrpSpPr>
        <p:grpSpPr>
          <a:xfrm>
            <a:off x="4257016" y="2045161"/>
            <a:ext cx="3677968" cy="4175428"/>
            <a:chOff x="1320041" y="2270688"/>
            <a:chExt cx="3677968" cy="4175428"/>
          </a:xfrm>
        </p:grpSpPr>
        <p:sp>
          <p:nvSpPr>
            <p:cNvPr id="5" name="Rectangle 4">
              <a:extLst>
                <a:ext uri="{FF2B5EF4-FFF2-40B4-BE49-F238E27FC236}">
                  <a16:creationId xmlns:a16="http://schemas.microsoft.com/office/drawing/2014/main" xmlns="" id="{4EF9055A-5CB7-49A3-A5CE-129120708208}"/>
                </a:ext>
              </a:extLst>
            </p:cNvPr>
            <p:cNvSpPr/>
            <p:nvPr/>
          </p:nvSpPr>
          <p:spPr>
            <a:xfrm>
              <a:off x="1342542" y="2270688"/>
              <a:ext cx="3649035" cy="4900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Problem</a:t>
              </a:r>
            </a:p>
          </p:txBody>
        </p:sp>
        <p:sp>
          <p:nvSpPr>
            <p:cNvPr id="6" name="Rectangle 5">
              <a:extLst>
                <a:ext uri="{FF2B5EF4-FFF2-40B4-BE49-F238E27FC236}">
                  <a16:creationId xmlns:a16="http://schemas.microsoft.com/office/drawing/2014/main" xmlns="" id="{7032CF6C-E9E7-4344-BC6A-8583CA4D740D}"/>
                </a:ext>
              </a:extLst>
            </p:cNvPr>
            <p:cNvSpPr/>
            <p:nvPr/>
          </p:nvSpPr>
          <p:spPr>
            <a:xfrm>
              <a:off x="1327946" y="2861452"/>
              <a:ext cx="3649035" cy="437978"/>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Algorithms</a:t>
              </a:r>
            </a:p>
          </p:txBody>
        </p:sp>
        <p:sp>
          <p:nvSpPr>
            <p:cNvPr id="7" name="Rectangle 6">
              <a:extLst>
                <a:ext uri="{FF2B5EF4-FFF2-40B4-BE49-F238E27FC236}">
                  <a16:creationId xmlns:a16="http://schemas.microsoft.com/office/drawing/2014/main" xmlns="" id="{7A2DAB43-B087-4E62-BC86-21AA72D3A0E2}"/>
                </a:ext>
              </a:extLst>
            </p:cNvPr>
            <p:cNvSpPr/>
            <p:nvPr/>
          </p:nvSpPr>
          <p:spPr>
            <a:xfrm>
              <a:off x="1342542" y="3448231"/>
              <a:ext cx="3649035" cy="449383"/>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PL &amp; Compilers</a:t>
              </a:r>
            </a:p>
          </p:txBody>
        </p:sp>
        <p:sp>
          <p:nvSpPr>
            <p:cNvPr id="8" name="Rectangle 7">
              <a:extLst>
                <a:ext uri="{FF2B5EF4-FFF2-40B4-BE49-F238E27FC236}">
                  <a16:creationId xmlns:a16="http://schemas.microsoft.com/office/drawing/2014/main" xmlns="" id="{0513DF86-E438-49DF-8A67-E4727E9127C0}"/>
                </a:ext>
              </a:extLst>
            </p:cNvPr>
            <p:cNvSpPr/>
            <p:nvPr/>
          </p:nvSpPr>
          <p:spPr>
            <a:xfrm>
              <a:off x="1342542" y="4022351"/>
              <a:ext cx="3649035" cy="490512"/>
            </a:xfrm>
            <a:prstGeom prst="rect">
              <a:avLst/>
            </a:prstGeom>
            <a:solidFill>
              <a:schemeClr val="tx1"/>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Architecture </a:t>
              </a:r>
            </a:p>
          </p:txBody>
        </p:sp>
        <p:sp>
          <p:nvSpPr>
            <p:cNvPr id="9" name="Rectangle 8">
              <a:extLst>
                <a:ext uri="{FF2B5EF4-FFF2-40B4-BE49-F238E27FC236}">
                  <a16:creationId xmlns:a16="http://schemas.microsoft.com/office/drawing/2014/main" xmlns="" id="{BD65F9D5-4B1B-4E2A-9F80-ABB44254B439}"/>
                </a:ext>
              </a:extLst>
            </p:cNvPr>
            <p:cNvSpPr/>
            <p:nvPr/>
          </p:nvSpPr>
          <p:spPr>
            <a:xfrm>
              <a:off x="1320041" y="5298511"/>
              <a:ext cx="3649035" cy="490512"/>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Devices/Technology </a:t>
              </a:r>
            </a:p>
          </p:txBody>
        </p:sp>
        <p:sp>
          <p:nvSpPr>
            <p:cNvPr id="10" name="Rectangle 9">
              <a:extLst>
                <a:ext uri="{FF2B5EF4-FFF2-40B4-BE49-F238E27FC236}">
                  <a16:creationId xmlns:a16="http://schemas.microsoft.com/office/drawing/2014/main" xmlns="" id="{1D803A11-E9C3-417D-BFAB-CF7E9DEE250E}"/>
                </a:ext>
              </a:extLst>
            </p:cNvPr>
            <p:cNvSpPr/>
            <p:nvPr/>
          </p:nvSpPr>
          <p:spPr>
            <a:xfrm>
              <a:off x="1342542" y="4655969"/>
              <a:ext cx="3649035" cy="516040"/>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Circuits</a:t>
              </a:r>
            </a:p>
          </p:txBody>
        </p:sp>
        <p:sp>
          <p:nvSpPr>
            <p:cNvPr id="11" name="Rectangle 10">
              <a:extLst>
                <a:ext uri="{FF2B5EF4-FFF2-40B4-BE49-F238E27FC236}">
                  <a16:creationId xmlns:a16="http://schemas.microsoft.com/office/drawing/2014/main" xmlns="" id="{EDFBF4B1-2D6E-4B48-ABCF-637CF572346F}"/>
                </a:ext>
              </a:extLst>
            </p:cNvPr>
            <p:cNvSpPr/>
            <p:nvPr/>
          </p:nvSpPr>
          <p:spPr>
            <a:xfrm>
              <a:off x="1348974" y="5956110"/>
              <a:ext cx="3649035" cy="4900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Electrons</a:t>
              </a:r>
            </a:p>
          </p:txBody>
        </p:sp>
      </p:grpSp>
    </p:spTree>
    <p:extLst>
      <p:ext uri="{BB962C8B-B14F-4D97-AF65-F5344CB8AC3E}">
        <p14:creationId xmlns:p14="http://schemas.microsoft.com/office/powerpoint/2010/main" val="206842678"/>
      </p:ext>
    </p:extLst>
  </p:cSld>
  <p:clrMapOvr>
    <a:masterClrMapping/>
  </p:clrMapOvr>
  <p:transition xmlns:p14="http://schemas.microsoft.com/office/powerpoint/2010/mai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37" y="128716"/>
            <a:ext cx="9753600" cy="1143000"/>
          </a:xfrm>
        </p:spPr>
        <p:txBody>
          <a:bodyPr>
            <a:noAutofit/>
          </a:bodyPr>
          <a:lstStyle/>
          <a:p>
            <a:r>
              <a:rPr lang="en-US" sz="3600" dirty="0"/>
              <a:t>Why Build Quantum Computers?</a:t>
            </a:r>
          </a:p>
        </p:txBody>
      </p:sp>
      <p:sp>
        <p:nvSpPr>
          <p:cNvPr id="137" name="Content Placeholder 36"/>
          <p:cNvSpPr txBox="1">
            <a:spLocks/>
          </p:cNvSpPr>
          <p:nvPr/>
        </p:nvSpPr>
        <p:spPr>
          <a:xfrm>
            <a:off x="64394" y="1255023"/>
            <a:ext cx="12127605" cy="1757054"/>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auto">
              <a:spcAft>
                <a:spcPts val="0"/>
              </a:spcAft>
              <a:buClr>
                <a:srgbClr val="FFC000"/>
              </a:buClr>
              <a:buFont typeface="Wingdings" panose="05000000000000000000" pitchFamily="2" charset="2"/>
              <a:buChar char="v"/>
            </a:pPr>
            <a:endParaRPr lang="en-US" sz="2800" dirty="0"/>
          </a:p>
          <a:p>
            <a:pPr fontAlgn="auto">
              <a:spcAft>
                <a:spcPts val="0"/>
              </a:spcAft>
              <a:buFont typeface="Wingdings" panose="05000000000000000000" pitchFamily="2" charset="2"/>
              <a:buChar char="v"/>
            </a:pPr>
            <a:r>
              <a:rPr lang="en-US" sz="2800" dirty="0"/>
              <a:t> Can solve fundamentally hard problems</a:t>
            </a:r>
          </a:p>
          <a:p>
            <a:pPr fontAlgn="auto">
              <a:spcAft>
                <a:spcPts val="0"/>
              </a:spcAft>
              <a:buClr>
                <a:srgbClr val="FFC000"/>
              </a:buClr>
              <a:buFont typeface="Wingdings" panose="05000000000000000000" pitchFamily="2" charset="2"/>
              <a:buChar char="v"/>
            </a:pPr>
            <a:endParaRPr lang="en-US" dirty="0"/>
          </a:p>
          <a:p>
            <a:pPr fontAlgn="auto">
              <a:spcAft>
                <a:spcPts val="0"/>
              </a:spcAft>
              <a:buClr>
                <a:srgbClr val="FFC000"/>
              </a:buClr>
              <a:buFont typeface="Wingdings" panose="05000000000000000000" pitchFamily="2" charset="2"/>
              <a:buChar char="v"/>
            </a:pPr>
            <a:endParaRPr lang="en-US" dirty="0"/>
          </a:p>
          <a:p>
            <a:pPr fontAlgn="auto">
              <a:spcAft>
                <a:spcPts val="0"/>
              </a:spcAft>
              <a:buClr>
                <a:srgbClr val="FFC000"/>
              </a:buClr>
              <a:buFont typeface="Wingdings" panose="05000000000000000000" pitchFamily="2" charset="2"/>
              <a:buChar char="v"/>
            </a:pPr>
            <a:endParaRPr lang="en-US" dirty="0"/>
          </a:p>
          <a:p>
            <a:pPr fontAlgn="auto">
              <a:spcAft>
                <a:spcPts val="0"/>
              </a:spcAft>
              <a:buClr>
                <a:srgbClr val="FFC000"/>
              </a:buClr>
              <a:buFont typeface="Wingdings" panose="05000000000000000000" pitchFamily="2" charset="2"/>
              <a:buChar char="v"/>
            </a:pPr>
            <a:endParaRPr lang="en-US" dirty="0"/>
          </a:p>
          <a:p>
            <a:pPr fontAlgn="auto">
              <a:spcAft>
                <a:spcPts val="0"/>
              </a:spcAft>
              <a:buClr>
                <a:srgbClr val="FFC000"/>
              </a:buClr>
              <a:buFont typeface="Wingdings" panose="05000000000000000000" pitchFamily="2" charset="2"/>
              <a:buChar char="v"/>
            </a:pPr>
            <a:endParaRPr lang="en-US" dirty="0"/>
          </a:p>
          <a:p>
            <a:pPr marL="0" indent="0" fontAlgn="auto">
              <a:spcAft>
                <a:spcPts val="0"/>
              </a:spcAft>
              <a:buFont typeface="Arial"/>
              <a:buNone/>
            </a:pPr>
            <a:endParaRPr lang="en-US" dirty="0"/>
          </a:p>
        </p:txBody>
      </p:sp>
      <p:sp>
        <p:nvSpPr>
          <p:cNvPr id="139" name="Rectangle: Rounded Corners 138"/>
          <p:cNvSpPr/>
          <p:nvPr/>
        </p:nvSpPr>
        <p:spPr>
          <a:xfrm>
            <a:off x="0" y="6337185"/>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On existing computers, time to solve class of problems grow exponentially with problem size</a:t>
            </a:r>
          </a:p>
        </p:txBody>
      </p:sp>
      <p:sp>
        <p:nvSpPr>
          <p:cNvPr id="19" name="Slide Number Placeholder 18">
            <a:extLst>
              <a:ext uri="{FF2B5EF4-FFF2-40B4-BE49-F238E27FC236}">
                <a16:creationId xmlns:a16="http://schemas.microsoft.com/office/drawing/2014/main" xmlns="" id="{A23BE3F2-7BCA-4115-94C1-0FA6A7AB1A59}"/>
              </a:ext>
            </a:extLst>
          </p:cNvPr>
          <p:cNvSpPr>
            <a:spLocks noGrp="1"/>
          </p:cNvSpPr>
          <p:nvPr>
            <p:ph type="sldNum" sz="quarter" idx="4"/>
          </p:nvPr>
        </p:nvSpPr>
        <p:spPr/>
        <p:txBody>
          <a:bodyPr/>
          <a:lstStyle/>
          <a:p>
            <a:fld id="{52AE2DB5-4517-4C79-AADE-245F3E00587B}" type="slidenum">
              <a:rPr lang="en-US" sz="2400" smtClean="0"/>
              <a:t>26</a:t>
            </a:fld>
            <a:endParaRPr lang="en-US" sz="2400" dirty="0"/>
          </a:p>
        </p:txBody>
      </p:sp>
      <p:grpSp>
        <p:nvGrpSpPr>
          <p:cNvPr id="45" name="Group 44">
            <a:extLst>
              <a:ext uri="{FF2B5EF4-FFF2-40B4-BE49-F238E27FC236}">
                <a16:creationId xmlns:a16="http://schemas.microsoft.com/office/drawing/2014/main" xmlns="" id="{AE1882D8-2A79-405B-A367-494558830811}"/>
              </a:ext>
            </a:extLst>
          </p:cNvPr>
          <p:cNvGrpSpPr/>
          <p:nvPr/>
        </p:nvGrpSpPr>
        <p:grpSpPr>
          <a:xfrm>
            <a:off x="2990859" y="2445695"/>
            <a:ext cx="4207150" cy="3507548"/>
            <a:chOff x="7009725" y="1855637"/>
            <a:chExt cx="4207150" cy="3507548"/>
          </a:xfrm>
        </p:grpSpPr>
        <p:sp>
          <p:nvSpPr>
            <p:cNvPr id="46" name="Arc 45">
              <a:extLst>
                <a:ext uri="{FF2B5EF4-FFF2-40B4-BE49-F238E27FC236}">
                  <a16:creationId xmlns:a16="http://schemas.microsoft.com/office/drawing/2014/main" xmlns="" id="{E9C6C682-146D-4DF5-8551-D6851165512C}"/>
                </a:ext>
              </a:extLst>
            </p:cNvPr>
            <p:cNvSpPr/>
            <p:nvPr/>
          </p:nvSpPr>
          <p:spPr>
            <a:xfrm rot="5759252">
              <a:off x="6695175" y="2170187"/>
              <a:ext cx="2969022" cy="2339921"/>
            </a:xfrm>
            <a:prstGeom prst="arc">
              <a:avLst>
                <a:gd name="adj1" fmla="val 15217379"/>
                <a:gd name="adj2" fmla="val 21408324"/>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7" name="Group 46">
              <a:extLst>
                <a:ext uri="{FF2B5EF4-FFF2-40B4-BE49-F238E27FC236}">
                  <a16:creationId xmlns:a16="http://schemas.microsoft.com/office/drawing/2014/main" xmlns="" id="{E0E86E1C-0709-456C-B45A-6586D5B05156}"/>
                </a:ext>
              </a:extLst>
            </p:cNvPr>
            <p:cNvGrpSpPr/>
            <p:nvPr/>
          </p:nvGrpSpPr>
          <p:grpSpPr>
            <a:xfrm>
              <a:off x="7572748" y="2003962"/>
              <a:ext cx="3644127" cy="3359223"/>
              <a:chOff x="7551770" y="2020875"/>
              <a:chExt cx="3306529" cy="3249970"/>
            </a:xfrm>
          </p:grpSpPr>
          <p:cxnSp>
            <p:nvCxnSpPr>
              <p:cNvPr id="48" name="Straight Arrow Connector 47">
                <a:extLst>
                  <a:ext uri="{FF2B5EF4-FFF2-40B4-BE49-F238E27FC236}">
                    <a16:creationId xmlns:a16="http://schemas.microsoft.com/office/drawing/2014/main" xmlns="" id="{1AED036C-D7D3-4CED-B0F8-974635EEFA24}"/>
                  </a:ext>
                </a:extLst>
              </p:cNvPr>
              <p:cNvCxnSpPr>
                <a:cxnSpLocks/>
              </p:cNvCxnSpPr>
              <p:nvPr/>
            </p:nvCxnSpPr>
            <p:spPr>
              <a:xfrm flipV="1">
                <a:off x="8024570" y="2020875"/>
                <a:ext cx="0" cy="274937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xmlns="" id="{A9F29527-AF66-4E9C-8542-9EB901657521}"/>
                  </a:ext>
                </a:extLst>
              </p:cNvPr>
              <p:cNvSpPr txBox="1"/>
              <p:nvPr/>
            </p:nvSpPr>
            <p:spPr>
              <a:xfrm rot="16200000">
                <a:off x="6637578" y="3343277"/>
                <a:ext cx="2290050" cy="461665"/>
              </a:xfrm>
              <a:prstGeom prst="rect">
                <a:avLst/>
              </a:prstGeom>
              <a:noFill/>
            </p:spPr>
            <p:txBody>
              <a:bodyPr wrap="none" rtlCol="0">
                <a:spAutoFit/>
              </a:bodyPr>
              <a:lstStyle/>
              <a:p>
                <a:r>
                  <a:rPr lang="en-US" sz="2400" dirty="0"/>
                  <a:t>Execution Time</a:t>
                </a:r>
              </a:p>
            </p:txBody>
          </p:sp>
          <p:sp>
            <p:nvSpPr>
              <p:cNvPr id="50" name="TextBox 49">
                <a:extLst>
                  <a:ext uri="{FF2B5EF4-FFF2-40B4-BE49-F238E27FC236}">
                    <a16:creationId xmlns:a16="http://schemas.microsoft.com/office/drawing/2014/main" xmlns="" id="{870EDCA3-591C-4247-B916-60D9C2BDEA44}"/>
                  </a:ext>
                </a:extLst>
              </p:cNvPr>
              <p:cNvSpPr txBox="1"/>
              <p:nvPr/>
            </p:nvSpPr>
            <p:spPr>
              <a:xfrm>
                <a:off x="9792060" y="2650206"/>
                <a:ext cx="1066239" cy="565756"/>
              </a:xfrm>
              <a:prstGeom prst="rect">
                <a:avLst/>
              </a:prstGeom>
              <a:solidFill>
                <a:schemeClr val="bg1">
                  <a:lumMod val="75000"/>
                </a:schemeClr>
              </a:solidFill>
            </p:spPr>
            <p:txBody>
              <a:bodyPr wrap="square" rtlCol="0">
                <a:spAutoFit/>
              </a:bodyPr>
              <a:lstStyle/>
              <a:p>
                <a:pPr algn="ctr"/>
                <a:r>
                  <a:rPr lang="en-US" sz="1600" dirty="0"/>
                  <a:t>Classical Computer</a:t>
                </a:r>
              </a:p>
            </p:txBody>
          </p:sp>
          <p:grpSp>
            <p:nvGrpSpPr>
              <p:cNvPr id="52" name="Group 51">
                <a:extLst>
                  <a:ext uri="{FF2B5EF4-FFF2-40B4-BE49-F238E27FC236}">
                    <a16:creationId xmlns:a16="http://schemas.microsoft.com/office/drawing/2014/main" xmlns="" id="{60486553-CC41-4595-A253-60B3B61793AB}"/>
                  </a:ext>
                </a:extLst>
              </p:cNvPr>
              <p:cNvGrpSpPr/>
              <p:nvPr/>
            </p:nvGrpSpPr>
            <p:grpSpPr>
              <a:xfrm>
                <a:off x="8024569" y="4719135"/>
                <a:ext cx="2393426" cy="551710"/>
                <a:chOff x="7543799" y="3551536"/>
                <a:chExt cx="3637242" cy="551710"/>
              </a:xfrm>
            </p:grpSpPr>
            <p:sp>
              <p:nvSpPr>
                <p:cNvPr id="54" name="TextBox 53">
                  <a:extLst>
                    <a:ext uri="{FF2B5EF4-FFF2-40B4-BE49-F238E27FC236}">
                      <a16:creationId xmlns:a16="http://schemas.microsoft.com/office/drawing/2014/main" xmlns="" id="{1BFDE9B9-8580-4EE8-A99D-EAAAB9C5F105}"/>
                    </a:ext>
                  </a:extLst>
                </p:cNvPr>
                <p:cNvSpPr txBox="1"/>
                <p:nvPr/>
              </p:nvSpPr>
              <p:spPr>
                <a:xfrm>
                  <a:off x="8458174" y="3641581"/>
                  <a:ext cx="2016899" cy="461665"/>
                </a:xfrm>
                <a:prstGeom prst="rect">
                  <a:avLst/>
                </a:prstGeom>
                <a:noFill/>
              </p:spPr>
              <p:txBody>
                <a:bodyPr wrap="none" rtlCol="0">
                  <a:spAutoFit/>
                </a:bodyPr>
                <a:lstStyle/>
                <a:p>
                  <a:r>
                    <a:rPr lang="en-US" sz="2400" dirty="0"/>
                    <a:t>Problem Size</a:t>
                  </a:r>
                </a:p>
              </p:txBody>
            </p:sp>
            <p:cxnSp>
              <p:nvCxnSpPr>
                <p:cNvPr id="55" name="Straight Arrow Connector 54">
                  <a:extLst>
                    <a:ext uri="{FF2B5EF4-FFF2-40B4-BE49-F238E27FC236}">
                      <a16:creationId xmlns:a16="http://schemas.microsoft.com/office/drawing/2014/main" xmlns="" id="{B033B086-E4A2-41FC-87D5-A8A4618A786D}"/>
                    </a:ext>
                  </a:extLst>
                </p:cNvPr>
                <p:cNvCxnSpPr>
                  <a:cxnSpLocks/>
                </p:cNvCxnSpPr>
                <p:nvPr/>
              </p:nvCxnSpPr>
              <p:spPr>
                <a:xfrm flipV="1">
                  <a:off x="7543799" y="3551536"/>
                  <a:ext cx="3637242" cy="29865"/>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grpSp>
      </p:grpSp>
      <p:grpSp>
        <p:nvGrpSpPr>
          <p:cNvPr id="3" name="Group 2">
            <a:extLst>
              <a:ext uri="{FF2B5EF4-FFF2-40B4-BE49-F238E27FC236}">
                <a16:creationId xmlns:a16="http://schemas.microsoft.com/office/drawing/2014/main" xmlns="" id="{914378E1-6D01-4C88-9CEF-2CE97A77BA48}"/>
              </a:ext>
            </a:extLst>
          </p:cNvPr>
          <p:cNvGrpSpPr/>
          <p:nvPr/>
        </p:nvGrpSpPr>
        <p:grpSpPr>
          <a:xfrm>
            <a:off x="4082317" y="3199129"/>
            <a:ext cx="2462875" cy="1115081"/>
            <a:chOff x="4082317" y="3199129"/>
            <a:chExt cx="2462875" cy="1115081"/>
          </a:xfrm>
        </p:grpSpPr>
        <p:sp>
          <p:nvSpPr>
            <p:cNvPr id="4" name="TextBox 3">
              <a:extLst>
                <a:ext uri="{FF2B5EF4-FFF2-40B4-BE49-F238E27FC236}">
                  <a16:creationId xmlns:a16="http://schemas.microsoft.com/office/drawing/2014/main" xmlns="" id="{326E8126-2D73-473A-8CE0-1645DF8325F8}"/>
                </a:ext>
              </a:extLst>
            </p:cNvPr>
            <p:cNvSpPr txBox="1"/>
            <p:nvPr/>
          </p:nvSpPr>
          <p:spPr>
            <a:xfrm>
              <a:off x="6360461" y="3693535"/>
              <a:ext cx="184731" cy="369332"/>
            </a:xfrm>
            <a:prstGeom prst="rect">
              <a:avLst/>
            </a:prstGeom>
            <a:noFill/>
          </p:spPr>
          <p:txBody>
            <a:bodyPr wrap="none" rtlCol="0">
              <a:spAutoFit/>
            </a:bodyPr>
            <a:lstStyle/>
            <a:p>
              <a:endParaRPr lang="en-US" dirty="0"/>
            </a:p>
          </p:txBody>
        </p:sp>
        <p:sp>
          <p:nvSpPr>
            <p:cNvPr id="56" name="TextBox 55">
              <a:extLst>
                <a:ext uri="{FF2B5EF4-FFF2-40B4-BE49-F238E27FC236}">
                  <a16:creationId xmlns:a16="http://schemas.microsoft.com/office/drawing/2014/main" xmlns="" id="{76B2262D-FBAB-4740-B489-D05BBB8FA6FB}"/>
                </a:ext>
              </a:extLst>
            </p:cNvPr>
            <p:cNvSpPr txBox="1"/>
            <p:nvPr/>
          </p:nvSpPr>
          <p:spPr>
            <a:xfrm>
              <a:off x="6137679" y="3944878"/>
              <a:ext cx="184731" cy="369332"/>
            </a:xfrm>
            <a:prstGeom prst="rect">
              <a:avLst/>
            </a:prstGeom>
            <a:noFill/>
          </p:spPr>
          <p:txBody>
            <a:bodyPr wrap="none" rtlCol="0">
              <a:spAutoFit/>
            </a:bodyPr>
            <a:lstStyle/>
            <a:p>
              <a:endParaRPr lang="en-US" dirty="0"/>
            </a:p>
          </p:txBody>
        </p:sp>
        <p:cxnSp>
          <p:nvCxnSpPr>
            <p:cNvPr id="57" name="Straight Connector 56">
              <a:extLst>
                <a:ext uri="{FF2B5EF4-FFF2-40B4-BE49-F238E27FC236}">
                  <a16:creationId xmlns:a16="http://schemas.microsoft.com/office/drawing/2014/main" xmlns="" id="{3E6C49D7-7386-4A8A-ACBC-EF1EE0B9972A}"/>
                </a:ext>
              </a:extLst>
            </p:cNvPr>
            <p:cNvCxnSpPr>
              <a:cxnSpLocks/>
            </p:cNvCxnSpPr>
            <p:nvPr/>
          </p:nvCxnSpPr>
          <p:spPr>
            <a:xfrm flipH="1">
              <a:off x="4082317" y="3702582"/>
              <a:ext cx="1567624"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xmlns="" id="{5AAA6221-42C6-442C-AAE0-4D3DC0A7C972}"/>
                </a:ext>
              </a:extLst>
            </p:cNvPr>
            <p:cNvSpPr/>
            <p:nvPr/>
          </p:nvSpPr>
          <p:spPr>
            <a:xfrm>
              <a:off x="4380939" y="3199129"/>
              <a:ext cx="1379609" cy="369332"/>
            </a:xfrm>
            <a:prstGeom prst="rect">
              <a:avLst/>
            </a:prstGeom>
          </p:spPr>
          <p:txBody>
            <a:bodyPr wrap="none">
              <a:spAutoFit/>
            </a:bodyPr>
            <a:lstStyle/>
            <a:p>
              <a:pPr algn="ctr"/>
              <a:r>
                <a:rPr lang="en-US" b="1" dirty="0"/>
                <a:t>100+ Years</a:t>
              </a:r>
            </a:p>
          </p:txBody>
        </p:sp>
      </p:grpSp>
      <p:grpSp>
        <p:nvGrpSpPr>
          <p:cNvPr id="5" name="Group 4">
            <a:extLst>
              <a:ext uri="{FF2B5EF4-FFF2-40B4-BE49-F238E27FC236}">
                <a16:creationId xmlns:a16="http://schemas.microsoft.com/office/drawing/2014/main" xmlns="" id="{3E2533BF-A177-4464-AE61-6BB36CA70A35}"/>
              </a:ext>
            </a:extLst>
          </p:cNvPr>
          <p:cNvGrpSpPr/>
          <p:nvPr/>
        </p:nvGrpSpPr>
        <p:grpSpPr>
          <a:xfrm>
            <a:off x="8257246" y="1874317"/>
            <a:ext cx="3800341" cy="4137882"/>
            <a:chOff x="8257246" y="1874317"/>
            <a:chExt cx="3800341" cy="4137882"/>
          </a:xfrm>
        </p:grpSpPr>
        <p:pic>
          <p:nvPicPr>
            <p:cNvPr id="2050" name="Picture 2" descr="Image result for Prime factorization">
              <a:extLst>
                <a:ext uri="{FF2B5EF4-FFF2-40B4-BE49-F238E27FC236}">
                  <a16:creationId xmlns:a16="http://schemas.microsoft.com/office/drawing/2014/main" xmlns="" id="{969593DE-88C3-414D-9D44-A581FDF14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7246" y="2398023"/>
              <a:ext cx="3800341" cy="361417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C70623ED-B1E8-4AB3-B77D-0ACA78EC9170}"/>
                </a:ext>
              </a:extLst>
            </p:cNvPr>
            <p:cNvSpPr txBox="1"/>
            <p:nvPr/>
          </p:nvSpPr>
          <p:spPr>
            <a:xfrm>
              <a:off x="8522319" y="1874317"/>
              <a:ext cx="2837636" cy="461665"/>
            </a:xfrm>
            <a:prstGeom prst="rect">
              <a:avLst/>
            </a:prstGeom>
            <a:noFill/>
          </p:spPr>
          <p:txBody>
            <a:bodyPr wrap="none" rtlCol="0">
              <a:spAutoFit/>
            </a:bodyPr>
            <a:lstStyle/>
            <a:p>
              <a:r>
                <a:rPr lang="en-US" sz="2400" dirty="0"/>
                <a:t>Prime Factorization</a:t>
              </a:r>
            </a:p>
          </p:txBody>
        </p:sp>
      </p:grpSp>
    </p:spTree>
    <p:custDataLst>
      <p:tags r:id="rId1"/>
    </p:custDataLst>
    <p:extLst>
      <p:ext uri="{BB962C8B-B14F-4D97-AF65-F5344CB8AC3E}">
        <p14:creationId xmlns:p14="http://schemas.microsoft.com/office/powerpoint/2010/main" val="23145728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6814"/>
            <a:ext cx="10265036" cy="1143000"/>
          </a:xfrm>
        </p:spPr>
        <p:txBody>
          <a:bodyPr>
            <a:normAutofit/>
          </a:bodyPr>
          <a:lstStyle/>
          <a:p>
            <a:r>
              <a:rPr lang="en-US" sz="4400" dirty="0"/>
              <a:t>Potential of Quantum Computers</a:t>
            </a:r>
          </a:p>
        </p:txBody>
      </p:sp>
      <p:sp>
        <p:nvSpPr>
          <p:cNvPr id="3" name="Slide Number Placeholder 2"/>
          <p:cNvSpPr>
            <a:spLocks noGrp="1"/>
          </p:cNvSpPr>
          <p:nvPr>
            <p:ph type="sldNum" sz="quarter" idx="4"/>
          </p:nvPr>
        </p:nvSpPr>
        <p:spPr/>
        <p:txBody>
          <a:bodyPr/>
          <a:lstStyle/>
          <a:p>
            <a:fld id="{52AE2DB5-4517-4C79-AADE-245F3E00587B}" type="slidenum">
              <a:rPr lang="en-US" smtClean="0">
                <a:solidFill>
                  <a:prstClr val="black">
                    <a:tint val="75000"/>
                  </a:prstClr>
                </a:solidFill>
              </a:rPr>
              <a:pPr/>
              <a:t>27</a:t>
            </a:fld>
            <a:endParaRPr lang="en-US" dirty="0">
              <a:solidFill>
                <a:prstClr val="black">
                  <a:tint val="75000"/>
                </a:prstClr>
              </a:solidFill>
            </a:endParaRPr>
          </a:p>
        </p:txBody>
      </p:sp>
      <p:sp>
        <p:nvSpPr>
          <p:cNvPr id="24" name="TextBox 23"/>
          <p:cNvSpPr txBox="1"/>
          <p:nvPr/>
        </p:nvSpPr>
        <p:spPr>
          <a:xfrm>
            <a:off x="168510" y="2339783"/>
            <a:ext cx="11332029" cy="1938992"/>
          </a:xfrm>
          <a:prstGeom prst="rect">
            <a:avLst/>
          </a:prstGeom>
          <a:noFill/>
        </p:spPr>
        <p:txBody>
          <a:bodyPr wrap="square" rtlCol="0">
            <a:spAutoFit/>
          </a:bodyPr>
          <a:lstStyle/>
          <a:p>
            <a:pPr algn="ctr"/>
            <a:r>
              <a:rPr lang="en-US" sz="3200" b="1" dirty="0"/>
              <a:t>Factoring a 2048-bit number</a:t>
            </a:r>
          </a:p>
          <a:p>
            <a:pPr algn="ctr"/>
            <a:endParaRPr lang="en-US" sz="3200" b="1" dirty="0"/>
          </a:p>
          <a:p>
            <a:pPr algn="ctr"/>
            <a:r>
              <a:rPr lang="en-US" sz="3200" b="1" dirty="0"/>
              <a:t>100+ years &amp; Consume all energy of earth</a:t>
            </a:r>
          </a:p>
          <a:p>
            <a:pPr algn="ctr"/>
            <a:endParaRPr lang="en-US" sz="2400" b="1" dirty="0"/>
          </a:p>
        </p:txBody>
      </p:sp>
      <p:sp>
        <p:nvSpPr>
          <p:cNvPr id="10" name="Rectangle 9">
            <a:extLst>
              <a:ext uri="{FF2B5EF4-FFF2-40B4-BE49-F238E27FC236}">
                <a16:creationId xmlns:a16="http://schemas.microsoft.com/office/drawing/2014/main" xmlns="" id="{46B4DEAC-1342-4EB4-BF7A-FED0F41C430A}"/>
              </a:ext>
            </a:extLst>
          </p:cNvPr>
          <p:cNvSpPr/>
          <p:nvPr/>
        </p:nvSpPr>
        <p:spPr>
          <a:xfrm>
            <a:off x="0" y="5737538"/>
            <a:ext cx="12192000" cy="1120462"/>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solidFill>
                <a:schemeClr val="tx1"/>
              </a:solidFill>
            </a:endParaRPr>
          </a:p>
          <a:p>
            <a:pPr algn="ctr"/>
            <a:r>
              <a:rPr lang="en-US" sz="3200" b="1" dirty="0">
                <a:solidFill>
                  <a:schemeClr val="tx1"/>
                </a:solidFill>
              </a:rPr>
              <a:t>Quantum computer can factor 2048-bit number in about 27 hours</a:t>
            </a:r>
            <a:endParaRPr lang="en-US" sz="3200" b="1" dirty="0">
              <a:solidFill>
                <a:schemeClr val="bg1"/>
              </a:solidFill>
            </a:endParaRPr>
          </a:p>
          <a:p>
            <a:pPr algn="ctr"/>
            <a:endParaRPr lang="en-US" sz="1600" b="1" i="1" dirty="0">
              <a:solidFill>
                <a:schemeClr val="bg1"/>
              </a:solidFill>
            </a:endParaRPr>
          </a:p>
          <a:p>
            <a:pPr algn="ctr"/>
            <a:r>
              <a:rPr lang="en-US" sz="1600" b="1" i="1" dirty="0">
                <a:solidFill>
                  <a:schemeClr val="bg1"/>
                </a:solidFill>
              </a:rPr>
              <a:t>(Ref: </a:t>
            </a:r>
            <a:r>
              <a:rPr lang="en-US" sz="1600" i="1" dirty="0">
                <a:solidFill>
                  <a:schemeClr val="bg1"/>
                </a:solidFill>
              </a:rPr>
              <a:t>A. G. Fowler: arxiv.org/abs/1208.0928</a:t>
            </a:r>
            <a:r>
              <a:rPr lang="en-US" sz="1600" b="1" i="1" dirty="0">
                <a:solidFill>
                  <a:schemeClr val="bg1"/>
                </a:solidFill>
              </a:rPr>
              <a:t>)</a:t>
            </a:r>
          </a:p>
          <a:p>
            <a:pPr algn="ctr"/>
            <a:endParaRPr lang="en-US" sz="3200" dirty="0">
              <a:solidFill>
                <a:schemeClr val="tx1"/>
              </a:solidFill>
            </a:endParaRPr>
          </a:p>
        </p:txBody>
      </p:sp>
    </p:spTree>
    <p:extLst>
      <p:ext uri="{BB962C8B-B14F-4D97-AF65-F5344CB8AC3E}">
        <p14:creationId xmlns:p14="http://schemas.microsoft.com/office/powerpoint/2010/main" val="8371853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6814"/>
            <a:ext cx="10265036" cy="1143000"/>
          </a:xfrm>
        </p:spPr>
        <p:txBody>
          <a:bodyPr>
            <a:normAutofit/>
          </a:bodyPr>
          <a:lstStyle/>
          <a:p>
            <a:r>
              <a:rPr lang="en-US" sz="4400" dirty="0"/>
              <a:t>Potential of Quantum Computers</a:t>
            </a:r>
          </a:p>
        </p:txBody>
      </p:sp>
      <p:sp>
        <p:nvSpPr>
          <p:cNvPr id="3" name="Slide Number Placeholder 2"/>
          <p:cNvSpPr>
            <a:spLocks noGrp="1"/>
          </p:cNvSpPr>
          <p:nvPr>
            <p:ph type="sldNum" sz="quarter" idx="4"/>
          </p:nvPr>
        </p:nvSpPr>
        <p:spPr/>
        <p:txBody>
          <a:bodyPr/>
          <a:lstStyle/>
          <a:p>
            <a:fld id="{52AE2DB5-4517-4C79-AADE-245F3E00587B}" type="slidenum">
              <a:rPr lang="en-US" smtClean="0">
                <a:solidFill>
                  <a:prstClr val="black">
                    <a:tint val="75000"/>
                  </a:prstClr>
                </a:solidFill>
              </a:rPr>
              <a:pPr/>
              <a:t>28</a:t>
            </a:fld>
            <a:endParaRPr lang="en-US" dirty="0">
              <a:solidFill>
                <a:prstClr val="black">
                  <a:tint val="75000"/>
                </a:prstClr>
              </a:solidFill>
            </a:endParaRPr>
          </a:p>
        </p:txBody>
      </p:sp>
      <p:grpSp>
        <p:nvGrpSpPr>
          <p:cNvPr id="23" name="Group 22"/>
          <p:cNvGrpSpPr/>
          <p:nvPr/>
        </p:nvGrpSpPr>
        <p:grpSpPr>
          <a:xfrm>
            <a:off x="1548687" y="1657381"/>
            <a:ext cx="9053052" cy="4828868"/>
            <a:chOff x="1161512" y="1719341"/>
            <a:chExt cx="9053052" cy="4828868"/>
          </a:xfrm>
        </p:grpSpPr>
        <p:pic>
          <p:nvPicPr>
            <p:cNvPr id="4" name="Picture 3" descr="Screen Shot 2018-02-08 at 12.42.4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035" y="1719341"/>
              <a:ext cx="8262529" cy="4828868"/>
            </a:xfrm>
            <a:prstGeom prst="rect">
              <a:avLst/>
            </a:prstGeom>
          </p:spPr>
        </p:pic>
        <p:sp>
          <p:nvSpPr>
            <p:cNvPr id="5" name="Rectangle 4"/>
            <p:cNvSpPr/>
            <p:nvPr/>
          </p:nvSpPr>
          <p:spPr>
            <a:xfrm>
              <a:off x="1161512" y="2091090"/>
              <a:ext cx="3097364" cy="21685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2261076" y="2896547"/>
              <a:ext cx="3376127" cy="1533465"/>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590742" y="5421344"/>
              <a:ext cx="2446918" cy="106878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216817" y="1750318"/>
            <a:ext cx="4289850" cy="1938992"/>
          </a:xfrm>
          <a:prstGeom prst="rect">
            <a:avLst/>
          </a:prstGeom>
          <a:noFill/>
        </p:spPr>
        <p:txBody>
          <a:bodyPr wrap="square" rtlCol="0">
            <a:spAutoFit/>
          </a:bodyPr>
          <a:lstStyle/>
          <a:p>
            <a:r>
              <a:rPr lang="en-US" sz="2400" b="1" dirty="0"/>
              <a:t>Factoring a 2048-bit number</a:t>
            </a:r>
          </a:p>
          <a:p>
            <a:endParaRPr lang="en-US" sz="2400" b="1" dirty="0"/>
          </a:p>
          <a:p>
            <a:r>
              <a:rPr lang="en-US" sz="2400" b="1" dirty="0"/>
              <a:t>100+ years</a:t>
            </a:r>
          </a:p>
          <a:p>
            <a:r>
              <a:rPr lang="en-US" sz="2400" b="1" dirty="0"/>
              <a:t>Consume all energy of earth</a:t>
            </a:r>
          </a:p>
          <a:p>
            <a:endParaRPr lang="en-US" sz="2400" b="1" dirty="0"/>
          </a:p>
        </p:txBody>
      </p:sp>
      <p:sp>
        <p:nvSpPr>
          <p:cNvPr id="8" name="Cloud 7"/>
          <p:cNvSpPr/>
          <p:nvPr/>
        </p:nvSpPr>
        <p:spPr>
          <a:xfrm>
            <a:off x="4797431" y="2811558"/>
            <a:ext cx="5608761" cy="2939458"/>
          </a:xfrm>
          <a:prstGeom prst="cloud">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Quantum Computer</a:t>
            </a:r>
          </a:p>
          <a:p>
            <a:pPr algn="ctr"/>
            <a:r>
              <a:rPr lang="en-US" sz="2400" b="1" dirty="0" err="1"/>
              <a:t>Shor’s</a:t>
            </a:r>
            <a:r>
              <a:rPr lang="en-US" sz="2400" b="1" dirty="0"/>
              <a:t> factoring Algorithm</a:t>
            </a:r>
          </a:p>
          <a:p>
            <a:pPr algn="ctr"/>
            <a:r>
              <a:rPr lang="en-US" sz="2400" b="1" dirty="0"/>
              <a:t>26.7 hours</a:t>
            </a:r>
          </a:p>
          <a:p>
            <a:pPr algn="ctr"/>
            <a:endParaRPr lang="en-US" dirty="0"/>
          </a:p>
          <a:p>
            <a:pPr algn="ctr"/>
            <a:r>
              <a:rPr lang="en-US" sz="1600" dirty="0"/>
              <a:t>A. G. Fowler: </a:t>
            </a:r>
            <a:r>
              <a:rPr lang="en-US" sz="1600" dirty="0" err="1"/>
              <a:t>arxiv.org</a:t>
            </a:r>
            <a:r>
              <a:rPr lang="en-US" sz="1600" dirty="0"/>
              <a:t>/abs/1208.0928</a:t>
            </a:r>
          </a:p>
        </p:txBody>
      </p:sp>
    </p:spTree>
    <p:custDataLst>
      <p:tags r:id="rId1"/>
    </p:custDataLst>
    <p:extLst>
      <p:ext uri="{BB962C8B-B14F-4D97-AF65-F5344CB8AC3E}">
        <p14:creationId xmlns:p14="http://schemas.microsoft.com/office/powerpoint/2010/main" val="35785550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ontent Placeholder 36"/>
          <p:cNvSpPr txBox="1">
            <a:spLocks/>
          </p:cNvSpPr>
          <p:nvPr/>
        </p:nvSpPr>
        <p:spPr>
          <a:xfrm>
            <a:off x="372171" y="1338667"/>
            <a:ext cx="11592301" cy="1757054"/>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auto">
              <a:spcAft>
                <a:spcPts val="0"/>
              </a:spcAft>
              <a:buClr>
                <a:srgbClr val="FFC000"/>
              </a:buClr>
              <a:buFont typeface="Wingdings" panose="05000000000000000000" pitchFamily="2" charset="2"/>
              <a:buChar char="v"/>
            </a:pPr>
            <a:endParaRPr lang="en-US" sz="2800" dirty="0"/>
          </a:p>
          <a:p>
            <a:pPr fontAlgn="auto">
              <a:spcAft>
                <a:spcPts val="0"/>
              </a:spcAft>
              <a:buFont typeface="Wingdings" panose="05000000000000000000" pitchFamily="2" charset="2"/>
              <a:buChar char="v"/>
            </a:pPr>
            <a:r>
              <a:rPr lang="en-US" sz="2800" dirty="0"/>
              <a:t> Quantum computers provide massive speedup for problems in chemistry, material science, and machine learning</a:t>
            </a:r>
            <a:endParaRPr lang="en-US" dirty="0"/>
          </a:p>
          <a:p>
            <a:pPr fontAlgn="auto">
              <a:spcAft>
                <a:spcPts val="0"/>
              </a:spcAft>
              <a:buClr>
                <a:srgbClr val="FFC000"/>
              </a:buClr>
              <a:buFont typeface="Wingdings" panose="05000000000000000000" pitchFamily="2" charset="2"/>
              <a:buChar char="v"/>
            </a:pPr>
            <a:endParaRPr lang="en-US" dirty="0"/>
          </a:p>
          <a:p>
            <a:pPr fontAlgn="auto">
              <a:spcAft>
                <a:spcPts val="0"/>
              </a:spcAft>
              <a:buClr>
                <a:srgbClr val="FFC000"/>
              </a:buClr>
              <a:buFont typeface="Wingdings" panose="05000000000000000000" pitchFamily="2" charset="2"/>
              <a:buChar char="v"/>
            </a:pPr>
            <a:endParaRPr lang="en-US" dirty="0"/>
          </a:p>
          <a:p>
            <a:pPr fontAlgn="auto">
              <a:spcAft>
                <a:spcPts val="0"/>
              </a:spcAft>
              <a:buClr>
                <a:srgbClr val="FFC000"/>
              </a:buClr>
              <a:buFont typeface="Wingdings" panose="05000000000000000000" pitchFamily="2" charset="2"/>
              <a:buChar char="v"/>
            </a:pPr>
            <a:endParaRPr lang="en-US" dirty="0"/>
          </a:p>
          <a:p>
            <a:pPr fontAlgn="auto">
              <a:spcAft>
                <a:spcPts val="0"/>
              </a:spcAft>
              <a:buClr>
                <a:srgbClr val="FFC000"/>
              </a:buClr>
              <a:buFont typeface="Wingdings" panose="05000000000000000000" pitchFamily="2" charset="2"/>
              <a:buChar char="v"/>
            </a:pPr>
            <a:endParaRPr lang="en-US" dirty="0"/>
          </a:p>
          <a:p>
            <a:pPr marL="0" indent="0" fontAlgn="auto">
              <a:spcAft>
                <a:spcPts val="0"/>
              </a:spcAft>
              <a:buFont typeface="Arial"/>
              <a:buNone/>
            </a:pPr>
            <a:endParaRPr lang="en-US" dirty="0"/>
          </a:p>
        </p:txBody>
      </p:sp>
      <p:sp>
        <p:nvSpPr>
          <p:cNvPr id="139" name="Rectangle: Rounded Corners 138"/>
          <p:cNvSpPr/>
          <p:nvPr/>
        </p:nvSpPr>
        <p:spPr>
          <a:xfrm>
            <a:off x="0" y="6337185"/>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a:p>
            <a:pPr algn="ctr"/>
            <a:r>
              <a:rPr lang="en-US" sz="3200" b="1" dirty="0">
                <a:solidFill>
                  <a:schemeClr val="tx1"/>
                </a:solidFill>
              </a:rPr>
              <a:t>Quantum Computers enable solutions to important problems</a:t>
            </a:r>
          </a:p>
          <a:p>
            <a:pPr algn="ctr"/>
            <a:endParaRPr lang="en-US" sz="3200" dirty="0">
              <a:solidFill>
                <a:srgbClr val="FFC000"/>
              </a:solidFill>
            </a:endParaRPr>
          </a:p>
        </p:txBody>
      </p:sp>
      <p:sp>
        <p:nvSpPr>
          <p:cNvPr id="3" name="AutoShape 2" descr="Image result for IBM"/>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IBM"/>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2" descr="Image result for MIT Lincoln Labs"/>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lide Number Placeholder 18">
            <a:extLst>
              <a:ext uri="{FF2B5EF4-FFF2-40B4-BE49-F238E27FC236}">
                <a16:creationId xmlns:a16="http://schemas.microsoft.com/office/drawing/2014/main" xmlns="" id="{A23BE3F2-7BCA-4115-94C1-0FA6A7AB1A59}"/>
              </a:ext>
            </a:extLst>
          </p:cNvPr>
          <p:cNvSpPr>
            <a:spLocks noGrp="1"/>
          </p:cNvSpPr>
          <p:nvPr>
            <p:ph type="sldNum" sz="quarter" idx="4"/>
          </p:nvPr>
        </p:nvSpPr>
        <p:spPr/>
        <p:txBody>
          <a:bodyPr/>
          <a:lstStyle/>
          <a:p>
            <a:fld id="{52AE2DB5-4517-4C79-AADE-245F3E00587B}" type="slidenum">
              <a:rPr lang="en-US" sz="2400" smtClean="0"/>
              <a:t>29</a:t>
            </a:fld>
            <a:endParaRPr lang="en-US" sz="2400" dirty="0"/>
          </a:p>
        </p:txBody>
      </p:sp>
      <p:sp>
        <p:nvSpPr>
          <p:cNvPr id="4" name="TextBox 3">
            <a:extLst>
              <a:ext uri="{FF2B5EF4-FFF2-40B4-BE49-F238E27FC236}">
                <a16:creationId xmlns:a16="http://schemas.microsoft.com/office/drawing/2014/main" xmlns="" id="{326E8126-2D73-473A-8CE0-1645DF8325F8}"/>
              </a:ext>
            </a:extLst>
          </p:cNvPr>
          <p:cNvSpPr txBox="1"/>
          <p:nvPr/>
        </p:nvSpPr>
        <p:spPr>
          <a:xfrm>
            <a:off x="11092310" y="4120297"/>
            <a:ext cx="184731" cy="369332"/>
          </a:xfrm>
          <a:prstGeom prst="rect">
            <a:avLst/>
          </a:prstGeom>
          <a:noFill/>
        </p:spPr>
        <p:txBody>
          <a:bodyPr wrap="none" rtlCol="0">
            <a:spAutoFit/>
          </a:bodyPr>
          <a:lstStyle/>
          <a:p>
            <a:endParaRPr lang="en-US" dirty="0"/>
          </a:p>
        </p:txBody>
      </p:sp>
      <p:grpSp>
        <p:nvGrpSpPr>
          <p:cNvPr id="45" name="Group 44">
            <a:extLst>
              <a:ext uri="{FF2B5EF4-FFF2-40B4-BE49-F238E27FC236}">
                <a16:creationId xmlns:a16="http://schemas.microsoft.com/office/drawing/2014/main" xmlns="" id="{AE1882D8-2A79-405B-A367-494558830811}"/>
              </a:ext>
            </a:extLst>
          </p:cNvPr>
          <p:cNvGrpSpPr/>
          <p:nvPr/>
        </p:nvGrpSpPr>
        <p:grpSpPr>
          <a:xfrm>
            <a:off x="7722708" y="2872457"/>
            <a:ext cx="4292523" cy="3507548"/>
            <a:chOff x="7009725" y="1855637"/>
            <a:chExt cx="4292523" cy="3507548"/>
          </a:xfrm>
        </p:grpSpPr>
        <p:sp>
          <p:nvSpPr>
            <p:cNvPr id="46" name="Arc 45">
              <a:extLst>
                <a:ext uri="{FF2B5EF4-FFF2-40B4-BE49-F238E27FC236}">
                  <a16:creationId xmlns:a16="http://schemas.microsoft.com/office/drawing/2014/main" xmlns="" id="{E9C6C682-146D-4DF5-8551-D6851165512C}"/>
                </a:ext>
              </a:extLst>
            </p:cNvPr>
            <p:cNvSpPr/>
            <p:nvPr/>
          </p:nvSpPr>
          <p:spPr>
            <a:xfrm rot="5759252">
              <a:off x="6695175" y="2170187"/>
              <a:ext cx="2969022" cy="2339921"/>
            </a:xfrm>
            <a:prstGeom prst="arc">
              <a:avLst>
                <a:gd name="adj1" fmla="val 15217379"/>
                <a:gd name="adj2" fmla="val 21408324"/>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7" name="Group 46">
              <a:extLst>
                <a:ext uri="{FF2B5EF4-FFF2-40B4-BE49-F238E27FC236}">
                  <a16:creationId xmlns:a16="http://schemas.microsoft.com/office/drawing/2014/main" xmlns="" id="{E0E86E1C-0709-456C-B45A-6586D5B05156}"/>
                </a:ext>
              </a:extLst>
            </p:cNvPr>
            <p:cNvGrpSpPr/>
            <p:nvPr/>
          </p:nvGrpSpPr>
          <p:grpSpPr>
            <a:xfrm>
              <a:off x="7063596" y="2003962"/>
              <a:ext cx="4238652" cy="3359223"/>
              <a:chOff x="7089786" y="2020875"/>
              <a:chExt cx="3845976" cy="3249970"/>
            </a:xfrm>
          </p:grpSpPr>
          <p:cxnSp>
            <p:nvCxnSpPr>
              <p:cNvPr id="48" name="Straight Arrow Connector 47">
                <a:extLst>
                  <a:ext uri="{FF2B5EF4-FFF2-40B4-BE49-F238E27FC236}">
                    <a16:creationId xmlns:a16="http://schemas.microsoft.com/office/drawing/2014/main" xmlns="" id="{1AED036C-D7D3-4CED-B0F8-974635EEFA24}"/>
                  </a:ext>
                </a:extLst>
              </p:cNvPr>
              <p:cNvCxnSpPr>
                <a:cxnSpLocks/>
              </p:cNvCxnSpPr>
              <p:nvPr/>
            </p:nvCxnSpPr>
            <p:spPr>
              <a:xfrm flipV="1">
                <a:off x="8024570" y="2020875"/>
                <a:ext cx="0" cy="274937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xmlns="" id="{A9F29527-AF66-4E9C-8542-9EB901657521}"/>
                  </a:ext>
                </a:extLst>
              </p:cNvPr>
              <p:cNvSpPr txBox="1"/>
              <p:nvPr/>
            </p:nvSpPr>
            <p:spPr>
              <a:xfrm rot="16200000">
                <a:off x="6637578" y="3343277"/>
                <a:ext cx="2290050" cy="461665"/>
              </a:xfrm>
              <a:prstGeom prst="rect">
                <a:avLst/>
              </a:prstGeom>
              <a:noFill/>
            </p:spPr>
            <p:txBody>
              <a:bodyPr wrap="none" rtlCol="0">
                <a:spAutoFit/>
              </a:bodyPr>
              <a:lstStyle/>
              <a:p>
                <a:r>
                  <a:rPr lang="en-US" sz="2400" dirty="0"/>
                  <a:t>Execution Time</a:t>
                </a:r>
              </a:p>
            </p:txBody>
          </p:sp>
          <p:sp>
            <p:nvSpPr>
              <p:cNvPr id="50" name="TextBox 49">
                <a:extLst>
                  <a:ext uri="{FF2B5EF4-FFF2-40B4-BE49-F238E27FC236}">
                    <a16:creationId xmlns:a16="http://schemas.microsoft.com/office/drawing/2014/main" xmlns="" id="{870EDCA3-591C-4247-B916-60D9C2BDEA44}"/>
                  </a:ext>
                </a:extLst>
              </p:cNvPr>
              <p:cNvSpPr txBox="1"/>
              <p:nvPr/>
            </p:nvSpPr>
            <p:spPr>
              <a:xfrm>
                <a:off x="9453646" y="2713461"/>
                <a:ext cx="1066239" cy="565756"/>
              </a:xfrm>
              <a:prstGeom prst="rect">
                <a:avLst/>
              </a:prstGeom>
              <a:solidFill>
                <a:schemeClr val="bg1">
                  <a:lumMod val="75000"/>
                </a:schemeClr>
              </a:solidFill>
            </p:spPr>
            <p:txBody>
              <a:bodyPr wrap="square" rtlCol="0">
                <a:spAutoFit/>
              </a:bodyPr>
              <a:lstStyle/>
              <a:p>
                <a:pPr algn="ctr"/>
                <a:r>
                  <a:rPr lang="en-US" sz="1600" dirty="0"/>
                  <a:t>Classical Computer</a:t>
                </a:r>
              </a:p>
            </p:txBody>
          </p:sp>
          <p:sp>
            <p:nvSpPr>
              <p:cNvPr id="51" name="Arc 50">
                <a:extLst>
                  <a:ext uri="{FF2B5EF4-FFF2-40B4-BE49-F238E27FC236}">
                    <a16:creationId xmlns:a16="http://schemas.microsoft.com/office/drawing/2014/main" xmlns="" id="{AAB24027-8C9B-4BFB-AC38-830AD0C3D9B0}"/>
                  </a:ext>
                </a:extLst>
              </p:cNvPr>
              <p:cNvSpPr/>
              <p:nvPr/>
            </p:nvSpPr>
            <p:spPr>
              <a:xfrm rot="10128160">
                <a:off x="7089786" y="4416907"/>
                <a:ext cx="2715686" cy="278398"/>
              </a:xfrm>
              <a:prstGeom prst="arc">
                <a:avLst>
                  <a:gd name="adj1" fmla="val 11302496"/>
                  <a:gd name="adj2" fmla="val 20216086"/>
                </a:avLst>
              </a:prstGeom>
              <a:ln w="57150">
                <a:solidFill>
                  <a:srgbClr val="6699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2" name="Group 51">
                <a:extLst>
                  <a:ext uri="{FF2B5EF4-FFF2-40B4-BE49-F238E27FC236}">
                    <a16:creationId xmlns:a16="http://schemas.microsoft.com/office/drawing/2014/main" xmlns="" id="{60486553-CC41-4595-A253-60B3B61793AB}"/>
                  </a:ext>
                </a:extLst>
              </p:cNvPr>
              <p:cNvGrpSpPr/>
              <p:nvPr/>
            </p:nvGrpSpPr>
            <p:grpSpPr>
              <a:xfrm>
                <a:off x="8024569" y="4715382"/>
                <a:ext cx="2911193" cy="555463"/>
                <a:chOff x="7543799" y="3547783"/>
                <a:chExt cx="4424082" cy="555463"/>
              </a:xfrm>
            </p:grpSpPr>
            <p:sp>
              <p:nvSpPr>
                <p:cNvPr id="54" name="TextBox 53">
                  <a:extLst>
                    <a:ext uri="{FF2B5EF4-FFF2-40B4-BE49-F238E27FC236}">
                      <a16:creationId xmlns:a16="http://schemas.microsoft.com/office/drawing/2014/main" xmlns="" id="{1BFDE9B9-8580-4EE8-A99D-EAAAB9C5F105}"/>
                    </a:ext>
                  </a:extLst>
                </p:cNvPr>
                <p:cNvSpPr txBox="1"/>
                <p:nvPr/>
              </p:nvSpPr>
              <p:spPr>
                <a:xfrm>
                  <a:off x="8458174" y="3641581"/>
                  <a:ext cx="2016899" cy="461665"/>
                </a:xfrm>
                <a:prstGeom prst="rect">
                  <a:avLst/>
                </a:prstGeom>
                <a:noFill/>
              </p:spPr>
              <p:txBody>
                <a:bodyPr wrap="none" rtlCol="0">
                  <a:spAutoFit/>
                </a:bodyPr>
                <a:lstStyle/>
                <a:p>
                  <a:r>
                    <a:rPr lang="en-US" sz="2400" dirty="0"/>
                    <a:t>Problem Size</a:t>
                  </a:r>
                </a:p>
              </p:txBody>
            </p:sp>
            <p:cxnSp>
              <p:nvCxnSpPr>
                <p:cNvPr id="55" name="Straight Arrow Connector 54">
                  <a:extLst>
                    <a:ext uri="{FF2B5EF4-FFF2-40B4-BE49-F238E27FC236}">
                      <a16:creationId xmlns:a16="http://schemas.microsoft.com/office/drawing/2014/main" xmlns="" id="{B033B086-E4A2-41FC-87D5-A8A4618A786D}"/>
                    </a:ext>
                  </a:extLst>
                </p:cNvPr>
                <p:cNvCxnSpPr/>
                <p:nvPr/>
              </p:nvCxnSpPr>
              <p:spPr>
                <a:xfrm flipV="1">
                  <a:off x="7543799" y="3547783"/>
                  <a:ext cx="4424082" cy="3361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sp>
            <p:nvSpPr>
              <p:cNvPr id="53" name="TextBox 52">
                <a:extLst>
                  <a:ext uri="{FF2B5EF4-FFF2-40B4-BE49-F238E27FC236}">
                    <a16:creationId xmlns:a16="http://schemas.microsoft.com/office/drawing/2014/main" xmlns="" id="{B28B97AF-4EFE-4587-AE7C-0605205080A5}"/>
                  </a:ext>
                </a:extLst>
              </p:cNvPr>
              <p:cNvSpPr txBox="1"/>
              <p:nvPr/>
            </p:nvSpPr>
            <p:spPr>
              <a:xfrm>
                <a:off x="9453646" y="3952084"/>
                <a:ext cx="1048729" cy="565756"/>
              </a:xfrm>
              <a:prstGeom prst="rect">
                <a:avLst/>
              </a:prstGeom>
              <a:solidFill>
                <a:schemeClr val="bg1">
                  <a:lumMod val="75000"/>
                </a:schemeClr>
              </a:solidFill>
            </p:spPr>
            <p:txBody>
              <a:bodyPr wrap="square" rtlCol="0">
                <a:spAutoFit/>
              </a:bodyPr>
              <a:lstStyle/>
              <a:p>
                <a:pPr algn="ctr"/>
                <a:r>
                  <a:rPr lang="en-US" sz="1600" b="1" dirty="0"/>
                  <a:t>Quantum </a:t>
                </a:r>
              </a:p>
              <a:p>
                <a:pPr algn="ctr"/>
                <a:r>
                  <a:rPr lang="en-US" sz="1600" b="1" dirty="0"/>
                  <a:t>Computer</a:t>
                </a:r>
              </a:p>
            </p:txBody>
          </p:sp>
        </p:grpSp>
      </p:grpSp>
      <p:sp>
        <p:nvSpPr>
          <p:cNvPr id="56" name="TextBox 55">
            <a:extLst>
              <a:ext uri="{FF2B5EF4-FFF2-40B4-BE49-F238E27FC236}">
                <a16:creationId xmlns:a16="http://schemas.microsoft.com/office/drawing/2014/main" xmlns="" id="{76B2262D-FBAB-4740-B489-D05BBB8FA6FB}"/>
              </a:ext>
            </a:extLst>
          </p:cNvPr>
          <p:cNvSpPr txBox="1"/>
          <p:nvPr/>
        </p:nvSpPr>
        <p:spPr>
          <a:xfrm>
            <a:off x="10869528" y="4371640"/>
            <a:ext cx="184731" cy="369332"/>
          </a:xfrm>
          <a:prstGeom prst="rect">
            <a:avLst/>
          </a:prstGeom>
          <a:noFill/>
        </p:spPr>
        <p:txBody>
          <a:bodyPr wrap="none" rtlCol="0">
            <a:spAutoFit/>
          </a:bodyPr>
          <a:lstStyle/>
          <a:p>
            <a:endParaRPr lang="en-US" dirty="0"/>
          </a:p>
        </p:txBody>
      </p:sp>
      <p:cxnSp>
        <p:nvCxnSpPr>
          <p:cNvPr id="57" name="Straight Connector 56">
            <a:extLst>
              <a:ext uri="{FF2B5EF4-FFF2-40B4-BE49-F238E27FC236}">
                <a16:creationId xmlns:a16="http://schemas.microsoft.com/office/drawing/2014/main" xmlns="" id="{3E6C49D7-7386-4A8A-ACBC-EF1EE0B9972A}"/>
              </a:ext>
            </a:extLst>
          </p:cNvPr>
          <p:cNvCxnSpPr>
            <a:cxnSpLocks/>
          </p:cNvCxnSpPr>
          <p:nvPr/>
        </p:nvCxnSpPr>
        <p:spPr>
          <a:xfrm flipH="1">
            <a:off x="8814166" y="4129344"/>
            <a:ext cx="1567624"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xmlns="" id="{78DBCDF7-F522-442D-8D6C-E9042ECF914B}"/>
              </a:ext>
            </a:extLst>
          </p:cNvPr>
          <p:cNvCxnSpPr>
            <a:cxnSpLocks/>
          </p:cNvCxnSpPr>
          <p:nvPr/>
        </p:nvCxnSpPr>
        <p:spPr>
          <a:xfrm flipH="1">
            <a:off x="8775937" y="5522455"/>
            <a:ext cx="1605853" cy="23871"/>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xmlns="" id="{5AAA6221-42C6-442C-AAE0-4D3DC0A7C972}"/>
              </a:ext>
            </a:extLst>
          </p:cNvPr>
          <p:cNvSpPr/>
          <p:nvPr/>
        </p:nvSpPr>
        <p:spPr>
          <a:xfrm>
            <a:off x="8843010" y="3744172"/>
            <a:ext cx="1379609" cy="369332"/>
          </a:xfrm>
          <a:prstGeom prst="rect">
            <a:avLst/>
          </a:prstGeom>
        </p:spPr>
        <p:txBody>
          <a:bodyPr wrap="none">
            <a:spAutoFit/>
          </a:bodyPr>
          <a:lstStyle/>
          <a:p>
            <a:pPr algn="ctr"/>
            <a:r>
              <a:rPr lang="en-US" b="1" dirty="0"/>
              <a:t>100+ Years</a:t>
            </a:r>
          </a:p>
        </p:txBody>
      </p:sp>
      <p:sp>
        <p:nvSpPr>
          <p:cNvPr id="60" name="Rectangle 59">
            <a:extLst>
              <a:ext uri="{FF2B5EF4-FFF2-40B4-BE49-F238E27FC236}">
                <a16:creationId xmlns:a16="http://schemas.microsoft.com/office/drawing/2014/main" xmlns="" id="{F3328480-583B-44B6-B78A-A613150558FB}"/>
              </a:ext>
            </a:extLst>
          </p:cNvPr>
          <p:cNvSpPr/>
          <p:nvPr/>
        </p:nvSpPr>
        <p:spPr>
          <a:xfrm>
            <a:off x="8751396" y="5177818"/>
            <a:ext cx="736099" cy="369332"/>
          </a:xfrm>
          <a:prstGeom prst="rect">
            <a:avLst/>
          </a:prstGeom>
        </p:spPr>
        <p:txBody>
          <a:bodyPr wrap="none">
            <a:spAutoFit/>
          </a:bodyPr>
          <a:lstStyle/>
          <a:p>
            <a:pPr algn="ctr"/>
            <a:r>
              <a:rPr lang="en-US" b="1" dirty="0"/>
              <a:t>Days</a:t>
            </a:r>
          </a:p>
        </p:txBody>
      </p:sp>
      <p:sp>
        <p:nvSpPr>
          <p:cNvPr id="34" name="Title 1">
            <a:extLst>
              <a:ext uri="{FF2B5EF4-FFF2-40B4-BE49-F238E27FC236}">
                <a16:creationId xmlns:a16="http://schemas.microsoft.com/office/drawing/2014/main" xmlns="" id="{080E6B15-38A0-44CD-9940-7E110FE38A47}"/>
              </a:ext>
            </a:extLst>
          </p:cNvPr>
          <p:cNvSpPr txBox="1">
            <a:spLocks/>
          </p:cNvSpPr>
          <p:nvPr/>
        </p:nvSpPr>
        <p:spPr>
          <a:xfrm>
            <a:off x="503955" y="118355"/>
            <a:ext cx="10265036" cy="114300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r>
              <a:rPr lang="en-US" sz="4400" dirty="0"/>
              <a:t>Potential of Quantum Computers</a:t>
            </a:r>
          </a:p>
        </p:txBody>
      </p:sp>
      <p:pic>
        <p:nvPicPr>
          <p:cNvPr id="38" name="Picture 2" descr="Image result for duracell">
            <a:extLst>
              <a:ext uri="{FF2B5EF4-FFF2-40B4-BE49-F238E27FC236}">
                <a16:creationId xmlns:a16="http://schemas.microsoft.com/office/drawing/2014/main" xmlns="" id="{7914B922-CDA5-4D66-B3C1-39E5A598FF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403" y="3214040"/>
            <a:ext cx="2338602" cy="222493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Related image">
            <a:extLst>
              <a:ext uri="{FF2B5EF4-FFF2-40B4-BE49-F238E27FC236}">
                <a16:creationId xmlns:a16="http://schemas.microsoft.com/office/drawing/2014/main" xmlns="" id="{C82FDD3B-E356-455B-8D4D-89F3C462CA4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189"/>
          <a:stretch/>
        </p:blipFill>
        <p:spPr bwMode="auto">
          <a:xfrm>
            <a:off x="2579315" y="3335368"/>
            <a:ext cx="2444264" cy="19264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Related image">
            <a:extLst>
              <a:ext uri="{FF2B5EF4-FFF2-40B4-BE49-F238E27FC236}">
                <a16:creationId xmlns:a16="http://schemas.microsoft.com/office/drawing/2014/main" xmlns="" id="{6705E52D-A5CB-44B1-B333-EE29F43BE9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248" r="28572"/>
          <a:stretch/>
        </p:blipFill>
        <p:spPr bwMode="auto">
          <a:xfrm>
            <a:off x="5258508" y="3346017"/>
            <a:ext cx="2401597" cy="1898364"/>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xmlns="" id="{95A6DF2A-BCAF-4A81-888F-8554EAF2F6F8}"/>
              </a:ext>
            </a:extLst>
          </p:cNvPr>
          <p:cNvSpPr txBox="1"/>
          <p:nvPr/>
        </p:nvSpPr>
        <p:spPr>
          <a:xfrm>
            <a:off x="343709" y="5486660"/>
            <a:ext cx="1950214" cy="369332"/>
          </a:xfrm>
          <a:prstGeom prst="rect">
            <a:avLst/>
          </a:prstGeom>
          <a:noFill/>
        </p:spPr>
        <p:txBody>
          <a:bodyPr wrap="none" rtlCol="0">
            <a:spAutoFit/>
          </a:bodyPr>
          <a:lstStyle/>
          <a:p>
            <a:pPr algn="ctr"/>
            <a:r>
              <a:rPr lang="en-US" dirty="0"/>
              <a:t>Efficient batteries</a:t>
            </a:r>
          </a:p>
        </p:txBody>
      </p:sp>
      <p:sp>
        <p:nvSpPr>
          <p:cNvPr id="42" name="TextBox 41">
            <a:extLst>
              <a:ext uri="{FF2B5EF4-FFF2-40B4-BE49-F238E27FC236}">
                <a16:creationId xmlns:a16="http://schemas.microsoft.com/office/drawing/2014/main" xmlns="" id="{9C96E3BA-C652-47FE-8B31-8BCA2748ACD9}"/>
              </a:ext>
            </a:extLst>
          </p:cNvPr>
          <p:cNvSpPr txBox="1"/>
          <p:nvPr/>
        </p:nvSpPr>
        <p:spPr>
          <a:xfrm>
            <a:off x="2807104" y="5486660"/>
            <a:ext cx="1988686" cy="369332"/>
          </a:xfrm>
          <a:prstGeom prst="rect">
            <a:avLst/>
          </a:prstGeom>
          <a:noFill/>
        </p:spPr>
        <p:txBody>
          <a:bodyPr wrap="none" rtlCol="0">
            <a:spAutoFit/>
          </a:bodyPr>
          <a:lstStyle/>
          <a:p>
            <a:pPr algn="ctr"/>
            <a:r>
              <a:rPr lang="en-US" dirty="0"/>
              <a:t>Efficient fertilizers</a:t>
            </a:r>
          </a:p>
        </p:txBody>
      </p:sp>
      <p:sp>
        <p:nvSpPr>
          <p:cNvPr id="43" name="TextBox 42">
            <a:extLst>
              <a:ext uri="{FF2B5EF4-FFF2-40B4-BE49-F238E27FC236}">
                <a16:creationId xmlns:a16="http://schemas.microsoft.com/office/drawing/2014/main" xmlns="" id="{528A1B58-DA91-41A4-9E59-1CF86F5344DE}"/>
              </a:ext>
            </a:extLst>
          </p:cNvPr>
          <p:cNvSpPr txBox="1"/>
          <p:nvPr/>
        </p:nvSpPr>
        <p:spPr>
          <a:xfrm>
            <a:off x="5206399" y="5486660"/>
            <a:ext cx="2505815" cy="369332"/>
          </a:xfrm>
          <a:prstGeom prst="rect">
            <a:avLst/>
          </a:prstGeom>
          <a:noFill/>
        </p:spPr>
        <p:txBody>
          <a:bodyPr wrap="none" rtlCol="0">
            <a:spAutoFit/>
          </a:bodyPr>
          <a:lstStyle/>
          <a:p>
            <a:pPr algn="ctr"/>
            <a:r>
              <a:rPr lang="en-US" dirty="0"/>
              <a:t>Zero-loss electric-grids</a:t>
            </a:r>
          </a:p>
        </p:txBody>
      </p:sp>
    </p:spTree>
    <p:extLst>
      <p:ext uri="{BB962C8B-B14F-4D97-AF65-F5344CB8AC3E}">
        <p14:creationId xmlns:p14="http://schemas.microsoft.com/office/powerpoint/2010/main" val="213757347"/>
      </p:ext>
    </p:extLst>
  </p:cSld>
  <p:clrMapOvr>
    <a:masterClrMapping/>
  </p:clrMapOvr>
  <p:transition xmlns:p14="http://schemas.microsoft.com/office/powerpoint/2010/mai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901411D-C626-4E5D-9116-B869641E6CE8}"/>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3</a:t>
            </a:fld>
            <a:endParaRPr lang="en-US" dirty="0">
              <a:solidFill>
                <a:prstClr val="black">
                  <a:tint val="75000"/>
                </a:prstClr>
              </a:solidFill>
            </a:endParaRPr>
          </a:p>
        </p:txBody>
      </p:sp>
      <p:pic>
        <p:nvPicPr>
          <p:cNvPr id="6146" name="Picture 2" descr="Related image">
            <a:extLst>
              <a:ext uri="{FF2B5EF4-FFF2-40B4-BE49-F238E27FC236}">
                <a16:creationId xmlns:a16="http://schemas.microsoft.com/office/drawing/2014/main" xmlns="" id="{988A7EA5-24D0-4226-B9F0-337634C15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52" y="2980093"/>
            <a:ext cx="3211868" cy="214291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table tennis video game">
            <a:extLst>
              <a:ext uri="{FF2B5EF4-FFF2-40B4-BE49-F238E27FC236}">
                <a16:creationId xmlns:a16="http://schemas.microsoft.com/office/drawing/2014/main" xmlns="" id="{C270029E-0854-4EB8-8832-00752CD983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2742" y="2976716"/>
            <a:ext cx="3821641" cy="214967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table tennis video game">
            <a:extLst>
              <a:ext uri="{FF2B5EF4-FFF2-40B4-BE49-F238E27FC236}">
                <a16:creationId xmlns:a16="http://schemas.microsoft.com/office/drawing/2014/main" xmlns="" id="{DD3CCDD7-A991-4706-A50A-B12FF3651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2810" y="2941762"/>
            <a:ext cx="2959441" cy="221958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xmlns="" id="{35E1F514-A6B4-405C-883E-C3BAC0D25039}"/>
              </a:ext>
            </a:extLst>
          </p:cNvPr>
          <p:cNvSpPr>
            <a:spLocks noGrp="1"/>
          </p:cNvSpPr>
          <p:nvPr>
            <p:ph type="title"/>
          </p:nvPr>
        </p:nvSpPr>
        <p:spPr>
          <a:xfrm>
            <a:off x="609600" y="196814"/>
            <a:ext cx="8128000" cy="1143000"/>
          </a:xfrm>
        </p:spPr>
        <p:txBody>
          <a:bodyPr>
            <a:normAutofit/>
          </a:bodyPr>
          <a:lstStyle/>
          <a:p>
            <a:r>
              <a:rPr lang="en-US" sz="4400" dirty="0"/>
              <a:t>Computing is Transformation</a:t>
            </a:r>
          </a:p>
        </p:txBody>
      </p:sp>
    </p:spTree>
    <p:extLst>
      <p:ext uri="{BB962C8B-B14F-4D97-AF65-F5344CB8AC3E}">
        <p14:creationId xmlns:p14="http://schemas.microsoft.com/office/powerpoint/2010/main" val="3544472670"/>
      </p:ext>
    </p:extLst>
  </p:cSld>
  <p:clrMapOvr>
    <a:masterClrMapping/>
  </p:clrMapOvr>
  <p:transition xmlns:p14="http://schemas.microsoft.com/office/powerpoint/2010/mai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ots Q">
            <a:hlinkClick r:id="" action="ppaction://media"/>
            <a:extLst>
              <a:ext uri="{FF2B5EF4-FFF2-40B4-BE49-F238E27FC236}">
                <a16:creationId xmlns:a16="http://schemas.microsoft.com/office/drawing/2014/main" xmlns="" id="{30D4BF11-2F8C-43DF-9A79-F9AA4F2BE7F0}"/>
              </a:ext>
            </a:extLst>
          </p:cNvPr>
          <p:cNvPicPr>
            <a:picLocks noChangeAspect="1"/>
          </p:cNvPicPr>
          <p:nvPr>
            <a:videoFile r:link="rId2"/>
            <p:extLst>
              <p:ext uri="{DAA4B4D4-6D71-4841-9C94-3DE7FCFB9230}">
                <p14:media xmlns:p14="http://schemas.microsoft.com/office/powerpoint/2010/main" r:embed="rId3">
                  <p14:trim st="3435" end="1761"/>
                </p14:media>
              </p:ext>
            </p:extLst>
          </p:nvPr>
        </p:nvPicPr>
        <p:blipFill>
          <a:blip r:embed="rId6"/>
          <a:stretch>
            <a:fillRect/>
          </a:stretch>
        </p:blipFill>
        <p:spPr>
          <a:xfrm>
            <a:off x="6095999" y="1804086"/>
            <a:ext cx="5601100" cy="4094205"/>
          </a:xfrm>
          <a:prstGeom prst="rect">
            <a:avLst/>
          </a:prstGeom>
        </p:spPr>
      </p:pic>
      <p:sp>
        <p:nvSpPr>
          <p:cNvPr id="2" name="Title 1"/>
          <p:cNvSpPr>
            <a:spLocks noGrp="1"/>
          </p:cNvSpPr>
          <p:nvPr>
            <p:ph type="title"/>
          </p:nvPr>
        </p:nvSpPr>
        <p:spPr>
          <a:xfrm>
            <a:off x="-1" y="115809"/>
            <a:ext cx="10608467" cy="1143000"/>
          </a:xfrm>
        </p:spPr>
        <p:txBody>
          <a:bodyPr>
            <a:noAutofit/>
          </a:bodyPr>
          <a:lstStyle/>
          <a:p>
            <a:r>
              <a:rPr lang="en-US" sz="4400" dirty="0"/>
              <a:t>Quantum Bits</a:t>
            </a:r>
          </a:p>
        </p:txBody>
      </p:sp>
      <p:sp>
        <p:nvSpPr>
          <p:cNvPr id="51" name="Rectangle: Rounded Corners 50"/>
          <p:cNvSpPr/>
          <p:nvPr/>
        </p:nvSpPr>
        <p:spPr>
          <a:xfrm>
            <a:off x="-1" y="6309360"/>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Quantum computer use quantum bits (qubits) to encode the information.</a:t>
            </a:r>
          </a:p>
        </p:txBody>
      </p:sp>
      <p:sp>
        <p:nvSpPr>
          <p:cNvPr id="4" name="TextBox 3">
            <a:extLst>
              <a:ext uri="{FF2B5EF4-FFF2-40B4-BE49-F238E27FC236}">
                <a16:creationId xmlns:a16="http://schemas.microsoft.com/office/drawing/2014/main" xmlns="" id="{01919BD2-1531-41CA-925B-9DFA33EB04B0}"/>
              </a:ext>
            </a:extLst>
          </p:cNvPr>
          <p:cNvSpPr txBox="1"/>
          <p:nvPr/>
        </p:nvSpPr>
        <p:spPr>
          <a:xfrm>
            <a:off x="8118191" y="3600621"/>
            <a:ext cx="1441420" cy="369332"/>
          </a:xfrm>
          <a:prstGeom prst="rect">
            <a:avLst/>
          </a:prstGeom>
          <a:solidFill>
            <a:schemeClr val="tx2">
              <a:lumMod val="75000"/>
            </a:schemeClr>
          </a:solidFill>
        </p:spPr>
        <p:txBody>
          <a:bodyPr wrap="none" rtlCol="0">
            <a:spAutoFit/>
          </a:bodyPr>
          <a:lstStyle/>
          <a:p>
            <a:r>
              <a:rPr lang="en-US" dirty="0">
                <a:solidFill>
                  <a:schemeClr val="bg1"/>
                </a:solidFill>
              </a:rPr>
              <a:t>Classical Bit</a:t>
            </a:r>
          </a:p>
        </p:txBody>
      </p:sp>
      <p:sp>
        <p:nvSpPr>
          <p:cNvPr id="26" name="TextBox 25">
            <a:extLst>
              <a:ext uri="{FF2B5EF4-FFF2-40B4-BE49-F238E27FC236}">
                <a16:creationId xmlns:a16="http://schemas.microsoft.com/office/drawing/2014/main" xmlns="" id="{F6725721-7E4B-4DF5-8901-CE4A35687FE7}"/>
              </a:ext>
            </a:extLst>
          </p:cNvPr>
          <p:cNvSpPr txBox="1"/>
          <p:nvPr/>
        </p:nvSpPr>
        <p:spPr>
          <a:xfrm>
            <a:off x="8083371" y="3582760"/>
            <a:ext cx="1467068" cy="369332"/>
          </a:xfrm>
          <a:prstGeom prst="rect">
            <a:avLst/>
          </a:prstGeom>
          <a:solidFill>
            <a:schemeClr val="tx2">
              <a:lumMod val="75000"/>
            </a:schemeClr>
          </a:solidFill>
          <a:ln>
            <a:solidFill>
              <a:schemeClr val="tx2">
                <a:lumMod val="75000"/>
              </a:schemeClr>
            </a:solidFill>
          </a:ln>
        </p:spPr>
        <p:txBody>
          <a:bodyPr wrap="none" rtlCol="0">
            <a:spAutoFit/>
          </a:bodyPr>
          <a:lstStyle/>
          <a:p>
            <a:r>
              <a:rPr lang="en-US" dirty="0">
                <a:solidFill>
                  <a:schemeClr val="bg1"/>
                </a:solidFill>
              </a:rPr>
              <a:t>Quantum Bit</a:t>
            </a:r>
          </a:p>
        </p:txBody>
      </p:sp>
      <p:sp>
        <p:nvSpPr>
          <p:cNvPr id="21" name="Slide Number Placeholder 20">
            <a:extLst>
              <a:ext uri="{FF2B5EF4-FFF2-40B4-BE49-F238E27FC236}">
                <a16:creationId xmlns:a16="http://schemas.microsoft.com/office/drawing/2014/main" xmlns="" id="{C773D0B3-9831-4084-B090-743F47B0A310}"/>
              </a:ext>
            </a:extLst>
          </p:cNvPr>
          <p:cNvSpPr>
            <a:spLocks noGrp="1"/>
          </p:cNvSpPr>
          <p:nvPr>
            <p:ph type="sldNum" sz="quarter" idx="4"/>
          </p:nvPr>
        </p:nvSpPr>
        <p:spPr/>
        <p:txBody>
          <a:bodyPr/>
          <a:lstStyle/>
          <a:p>
            <a:fld id="{52AE2DB5-4517-4C79-AADE-245F3E00587B}" type="slidenum">
              <a:rPr lang="en-US" sz="2400" smtClean="0"/>
              <a:t>30</a:t>
            </a:fld>
            <a:endParaRPr lang="en-US" sz="2400" dirty="0"/>
          </a:p>
        </p:txBody>
      </p:sp>
      <p:sp>
        <p:nvSpPr>
          <p:cNvPr id="8" name="TextBox 7">
            <a:extLst>
              <a:ext uri="{FF2B5EF4-FFF2-40B4-BE49-F238E27FC236}">
                <a16:creationId xmlns:a16="http://schemas.microsoft.com/office/drawing/2014/main" xmlns="" id="{F4CE7699-26A7-431A-ADD3-B00FF5BCF204}"/>
              </a:ext>
            </a:extLst>
          </p:cNvPr>
          <p:cNvSpPr txBox="1"/>
          <p:nvPr/>
        </p:nvSpPr>
        <p:spPr>
          <a:xfrm>
            <a:off x="141154" y="2213154"/>
            <a:ext cx="4966305" cy="3108543"/>
          </a:xfrm>
          <a:prstGeom prst="rect">
            <a:avLst/>
          </a:prstGeom>
          <a:noFill/>
        </p:spPr>
        <p:txBody>
          <a:bodyPr wrap="square" rtlCol="0">
            <a:spAutoFit/>
          </a:bodyPr>
          <a:lstStyle/>
          <a:p>
            <a:pPr marL="457200" indent="-457200">
              <a:buFont typeface="Wingdings" panose="05000000000000000000" pitchFamily="2" charset="2"/>
              <a:buChar char="v"/>
            </a:pPr>
            <a:r>
              <a:rPr lang="en-US" sz="2800" dirty="0"/>
              <a:t>State of a </a:t>
            </a:r>
            <a:r>
              <a:rPr lang="en-US" sz="2800" i="1" dirty="0"/>
              <a:t>Classical Bit</a:t>
            </a:r>
            <a:r>
              <a:rPr lang="en-US" sz="2800" dirty="0"/>
              <a:t> </a:t>
            </a:r>
          </a:p>
          <a:p>
            <a:r>
              <a:rPr lang="en-US" sz="2800" dirty="0">
                <a:sym typeface="Wingdings" panose="05000000000000000000" pitchFamily="2" charset="2"/>
              </a:rPr>
              <a:t> 1 or 0 two points on sphere </a:t>
            </a:r>
          </a:p>
          <a:p>
            <a:pPr marL="457200" indent="-457200">
              <a:buFont typeface="Wingdings" panose="05000000000000000000" pitchFamily="2" charset="2"/>
              <a:buChar char="v"/>
            </a:pPr>
            <a:endParaRPr lang="en-US" sz="2800" dirty="0">
              <a:sym typeface="Wingdings" panose="05000000000000000000" pitchFamily="2" charset="2"/>
            </a:endParaRPr>
          </a:p>
          <a:p>
            <a:pPr marL="457200" indent="-457200">
              <a:buFont typeface="Wingdings" panose="05000000000000000000" pitchFamily="2" charset="2"/>
              <a:buChar char="v"/>
            </a:pPr>
            <a:endParaRPr lang="en-US" sz="2800" dirty="0">
              <a:sym typeface="Wingdings" panose="05000000000000000000" pitchFamily="2" charset="2"/>
            </a:endParaRPr>
          </a:p>
          <a:p>
            <a:endParaRPr lang="en-US" sz="2800" dirty="0">
              <a:sym typeface="Wingdings" panose="05000000000000000000" pitchFamily="2" charset="2"/>
            </a:endParaRPr>
          </a:p>
          <a:p>
            <a:pPr marL="457200" indent="-457200">
              <a:buFont typeface="Wingdings" panose="05000000000000000000" pitchFamily="2" charset="2"/>
              <a:buChar char="v"/>
            </a:pPr>
            <a:r>
              <a:rPr lang="en-US" sz="2800" dirty="0">
                <a:sym typeface="Wingdings" panose="05000000000000000000" pitchFamily="2" charset="2"/>
              </a:rPr>
              <a:t>State of a </a:t>
            </a:r>
            <a:r>
              <a:rPr lang="en-US" sz="2800" i="1" dirty="0">
                <a:sym typeface="Wingdings" panose="05000000000000000000" pitchFamily="2" charset="2"/>
              </a:rPr>
              <a:t>Quantum Bit </a:t>
            </a:r>
          </a:p>
          <a:p>
            <a:pPr marL="457200" indent="-457200">
              <a:buFont typeface="Wingdings" panose="05000000000000000000" pitchFamily="2" charset="2"/>
              <a:buChar char="à"/>
            </a:pPr>
            <a:r>
              <a:rPr lang="en-US" sz="2800" dirty="0">
                <a:sym typeface="Wingdings" panose="05000000000000000000" pitchFamily="2" charset="2"/>
              </a:rPr>
              <a:t>Any point on the sphere</a:t>
            </a:r>
          </a:p>
        </p:txBody>
      </p:sp>
      <p:sp>
        <p:nvSpPr>
          <p:cNvPr id="7" name="Rectangle 6">
            <a:extLst>
              <a:ext uri="{FF2B5EF4-FFF2-40B4-BE49-F238E27FC236}">
                <a16:creationId xmlns:a16="http://schemas.microsoft.com/office/drawing/2014/main" xmlns="" id="{1D67A125-9956-4155-85A9-3ACCBE482FAA}"/>
              </a:ext>
            </a:extLst>
          </p:cNvPr>
          <p:cNvSpPr/>
          <p:nvPr/>
        </p:nvSpPr>
        <p:spPr>
          <a:xfrm>
            <a:off x="6240780" y="5024723"/>
            <a:ext cx="1291590" cy="708660"/>
          </a:xfrm>
          <a:prstGeom prst="rect">
            <a:avLst/>
          </a:prstGeom>
          <a:solidFill>
            <a:srgbClr val="0000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6280187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31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5809"/>
            <a:ext cx="10608467" cy="1143000"/>
          </a:xfrm>
        </p:spPr>
        <p:txBody>
          <a:bodyPr>
            <a:noAutofit/>
          </a:bodyPr>
          <a:lstStyle/>
          <a:p>
            <a:r>
              <a:rPr lang="en-US" sz="4400" dirty="0"/>
              <a:t>Quantum Instruction: The Computing Model</a:t>
            </a:r>
          </a:p>
        </p:txBody>
      </p:sp>
      <p:sp>
        <p:nvSpPr>
          <p:cNvPr id="8" name="TextBox 7">
            <a:extLst>
              <a:ext uri="{FF2B5EF4-FFF2-40B4-BE49-F238E27FC236}">
                <a16:creationId xmlns:a16="http://schemas.microsoft.com/office/drawing/2014/main" xmlns="" id="{F4CE7699-26A7-431A-ADD3-B00FF5BCF204}"/>
              </a:ext>
            </a:extLst>
          </p:cNvPr>
          <p:cNvSpPr txBox="1"/>
          <p:nvPr/>
        </p:nvSpPr>
        <p:spPr>
          <a:xfrm>
            <a:off x="420306" y="2011427"/>
            <a:ext cx="5393640" cy="2677656"/>
          </a:xfrm>
          <a:prstGeom prst="rect">
            <a:avLst/>
          </a:prstGeom>
          <a:noFill/>
        </p:spPr>
        <p:txBody>
          <a:bodyPr wrap="square" rtlCol="0">
            <a:spAutoFit/>
          </a:bodyPr>
          <a:lstStyle/>
          <a:p>
            <a:pPr marL="457200" indent="-457200">
              <a:buFont typeface="Wingdings" panose="05000000000000000000" pitchFamily="2" charset="2"/>
              <a:buChar char="v"/>
            </a:pPr>
            <a:r>
              <a:rPr lang="en-US" sz="2800" dirty="0">
                <a:sym typeface="Wingdings" panose="05000000000000000000" pitchFamily="2" charset="2"/>
              </a:rPr>
              <a:t>Quantum Instructions manipulate the state of </a:t>
            </a:r>
            <a:r>
              <a:rPr lang="en-US" sz="2800" dirty="0" err="1">
                <a:sym typeface="Wingdings" panose="05000000000000000000" pitchFamily="2" charset="2"/>
              </a:rPr>
              <a:t>qubit</a:t>
            </a:r>
            <a:endParaRPr lang="en-US" sz="2800" i="1" dirty="0">
              <a:sym typeface="Wingdings" panose="05000000000000000000" pitchFamily="2" charset="2"/>
            </a:endParaRPr>
          </a:p>
          <a:p>
            <a:pPr marL="457200" indent="-457200">
              <a:buFont typeface="Wingdings" panose="05000000000000000000" pitchFamily="2" charset="2"/>
              <a:buChar char="à"/>
            </a:pPr>
            <a:r>
              <a:rPr lang="en-US" sz="2800" dirty="0">
                <a:sym typeface="Wingdings" panose="05000000000000000000" pitchFamily="2" charset="2"/>
              </a:rPr>
              <a:t>By rotating state vector in the Hilbert space  </a:t>
            </a:r>
          </a:p>
          <a:p>
            <a:pPr marL="457200" indent="-457200">
              <a:buFont typeface="Wingdings" panose="05000000000000000000" pitchFamily="2" charset="2"/>
              <a:buChar char="à"/>
            </a:pPr>
            <a:endParaRPr lang="en-US" sz="2800" dirty="0">
              <a:sym typeface="Wingdings" panose="05000000000000000000" pitchFamily="2" charset="2"/>
            </a:endParaRPr>
          </a:p>
          <a:p>
            <a:pPr marL="457200" indent="-457200">
              <a:buFont typeface="Wingdings" panose="05000000000000000000" pitchFamily="2" charset="2"/>
              <a:buChar char="à"/>
            </a:pPr>
            <a:endParaRPr lang="en-US" sz="2800" dirty="0">
              <a:sym typeface="Wingdings" panose="05000000000000000000" pitchFamily="2" charset="2"/>
            </a:endParaRPr>
          </a:p>
        </p:txBody>
      </p:sp>
      <p:pic>
        <p:nvPicPr>
          <p:cNvPr id="3" name="QDF">
            <a:hlinkClick r:id="" action="ppaction://media"/>
            <a:extLst>
              <a:ext uri="{FF2B5EF4-FFF2-40B4-BE49-F238E27FC236}">
                <a16:creationId xmlns:a16="http://schemas.microsoft.com/office/drawing/2014/main" xmlns="" id="{5A25C970-97C3-402B-87A1-B9D5D58AA10B}"/>
              </a:ext>
            </a:extLst>
          </p:cNvPr>
          <p:cNvPicPr>
            <a:picLocks noChangeAspect="1"/>
          </p:cNvPicPr>
          <p:nvPr>
            <a:videoFile r:link="rId2"/>
            <p:extLst>
              <p:ext uri="{DAA4B4D4-6D71-4841-9C94-3DE7FCFB9230}">
                <p14:media xmlns:p14="http://schemas.microsoft.com/office/powerpoint/2010/main" r:embed="rId3">
                  <p14:trim st="453" end="1831.6666"/>
                </p14:media>
              </p:ext>
            </p:extLst>
          </p:nvPr>
        </p:nvPicPr>
        <p:blipFill>
          <a:blip r:embed="rId6"/>
          <a:stretch>
            <a:fillRect/>
          </a:stretch>
        </p:blipFill>
        <p:spPr>
          <a:xfrm>
            <a:off x="6096000" y="1752938"/>
            <a:ext cx="5887650" cy="4303663"/>
          </a:xfrm>
          <a:prstGeom prst="rect">
            <a:avLst/>
          </a:prstGeom>
        </p:spPr>
      </p:pic>
      <p:sp>
        <p:nvSpPr>
          <p:cNvPr id="26" name="TextBox 25">
            <a:extLst>
              <a:ext uri="{FF2B5EF4-FFF2-40B4-BE49-F238E27FC236}">
                <a16:creationId xmlns:a16="http://schemas.microsoft.com/office/drawing/2014/main" xmlns="" id="{F6725721-7E4B-4DF5-8901-CE4A35687FE7}"/>
              </a:ext>
            </a:extLst>
          </p:cNvPr>
          <p:cNvSpPr txBox="1"/>
          <p:nvPr/>
        </p:nvSpPr>
        <p:spPr>
          <a:xfrm>
            <a:off x="6096000" y="1752938"/>
            <a:ext cx="2262158" cy="369332"/>
          </a:xfrm>
          <a:prstGeom prst="rect">
            <a:avLst/>
          </a:prstGeom>
          <a:solidFill>
            <a:schemeClr val="tx2">
              <a:lumMod val="75000"/>
            </a:schemeClr>
          </a:solidFill>
          <a:ln>
            <a:solidFill>
              <a:schemeClr val="tx2">
                <a:lumMod val="75000"/>
              </a:schemeClr>
            </a:solidFill>
          </a:ln>
        </p:spPr>
        <p:txBody>
          <a:bodyPr wrap="none" rtlCol="0">
            <a:spAutoFit/>
          </a:bodyPr>
          <a:lstStyle/>
          <a:p>
            <a:r>
              <a:rPr lang="en-US" dirty="0">
                <a:solidFill>
                  <a:schemeClr val="bg1"/>
                </a:solidFill>
              </a:rPr>
              <a:t>Quantum Instruction</a:t>
            </a:r>
          </a:p>
        </p:txBody>
      </p:sp>
      <p:sp>
        <p:nvSpPr>
          <p:cNvPr id="4" name="Rectangle 3">
            <a:extLst>
              <a:ext uri="{FF2B5EF4-FFF2-40B4-BE49-F238E27FC236}">
                <a16:creationId xmlns:a16="http://schemas.microsoft.com/office/drawing/2014/main" xmlns="" id="{4AF79917-09B3-4D3B-99D7-908B10BA56DF}"/>
              </a:ext>
            </a:extLst>
          </p:cNvPr>
          <p:cNvSpPr/>
          <p:nvPr/>
        </p:nvSpPr>
        <p:spPr>
          <a:xfrm>
            <a:off x="549959" y="2977275"/>
            <a:ext cx="5134333" cy="8440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xmlns="" id="{6F958AF3-15D9-4D5A-8E6F-DD1FEE7ED7B2}"/>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31</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15130516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6814"/>
            <a:ext cx="10265036" cy="1143000"/>
          </a:xfrm>
        </p:spPr>
        <p:txBody>
          <a:bodyPr>
            <a:normAutofit/>
          </a:bodyPr>
          <a:lstStyle/>
          <a:p>
            <a:r>
              <a:rPr lang="en-US" sz="4400" dirty="0"/>
              <a:t>Transformation: The Key to Computing</a:t>
            </a:r>
          </a:p>
        </p:txBody>
      </p:sp>
      <p:sp>
        <p:nvSpPr>
          <p:cNvPr id="3" name="Slide Number Placeholder 2"/>
          <p:cNvSpPr>
            <a:spLocks noGrp="1"/>
          </p:cNvSpPr>
          <p:nvPr>
            <p:ph type="sldNum" sz="quarter" idx="4"/>
          </p:nvPr>
        </p:nvSpPr>
        <p:spPr/>
        <p:txBody>
          <a:bodyPr/>
          <a:lstStyle/>
          <a:p>
            <a:fld id="{52AE2DB5-4517-4C79-AADE-245F3E00587B}" type="slidenum">
              <a:rPr lang="en-US" smtClean="0">
                <a:solidFill>
                  <a:prstClr val="black">
                    <a:tint val="75000"/>
                  </a:prstClr>
                </a:solidFill>
              </a:rPr>
              <a:pPr/>
              <a:t>32</a:t>
            </a:fld>
            <a:endParaRPr lang="en-US" dirty="0">
              <a:solidFill>
                <a:prstClr val="black">
                  <a:tint val="75000"/>
                </a:prstClr>
              </a:solidFill>
            </a:endParaRPr>
          </a:p>
        </p:txBody>
      </p:sp>
      <p:grpSp>
        <p:nvGrpSpPr>
          <p:cNvPr id="5" name="Group 4">
            <a:extLst>
              <a:ext uri="{FF2B5EF4-FFF2-40B4-BE49-F238E27FC236}">
                <a16:creationId xmlns:a16="http://schemas.microsoft.com/office/drawing/2014/main" xmlns="" id="{72941427-08A4-4509-8627-D65E887B9D7D}"/>
              </a:ext>
            </a:extLst>
          </p:cNvPr>
          <p:cNvGrpSpPr/>
          <p:nvPr/>
        </p:nvGrpSpPr>
        <p:grpSpPr>
          <a:xfrm>
            <a:off x="1142773" y="1953721"/>
            <a:ext cx="3677968" cy="4175428"/>
            <a:chOff x="1320041" y="2270688"/>
            <a:chExt cx="3677968" cy="4175428"/>
          </a:xfrm>
        </p:grpSpPr>
        <p:sp>
          <p:nvSpPr>
            <p:cNvPr id="8" name="Rectangle 7"/>
            <p:cNvSpPr/>
            <p:nvPr/>
          </p:nvSpPr>
          <p:spPr>
            <a:xfrm>
              <a:off x="1342542" y="2270688"/>
              <a:ext cx="3649035" cy="4900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Problem</a:t>
              </a:r>
            </a:p>
          </p:txBody>
        </p:sp>
        <p:sp>
          <p:nvSpPr>
            <p:cNvPr id="9" name="Rectangle 8"/>
            <p:cNvSpPr/>
            <p:nvPr/>
          </p:nvSpPr>
          <p:spPr>
            <a:xfrm>
              <a:off x="1327946" y="2861452"/>
              <a:ext cx="3649035" cy="437978"/>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Algorithms</a:t>
              </a:r>
            </a:p>
          </p:txBody>
        </p:sp>
        <p:sp>
          <p:nvSpPr>
            <p:cNvPr id="10" name="Rectangle 9"/>
            <p:cNvSpPr/>
            <p:nvPr/>
          </p:nvSpPr>
          <p:spPr>
            <a:xfrm>
              <a:off x="1342542" y="3448231"/>
              <a:ext cx="3649035" cy="449383"/>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PL &amp; Compilers</a:t>
              </a:r>
            </a:p>
          </p:txBody>
        </p:sp>
        <p:sp>
          <p:nvSpPr>
            <p:cNvPr id="11" name="Rectangle 10"/>
            <p:cNvSpPr/>
            <p:nvPr/>
          </p:nvSpPr>
          <p:spPr>
            <a:xfrm>
              <a:off x="1342542" y="4022351"/>
              <a:ext cx="3649035" cy="490512"/>
            </a:xfrm>
            <a:prstGeom prst="rect">
              <a:avLst/>
            </a:prstGeom>
            <a:solidFill>
              <a:schemeClr val="tx1"/>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Architecture </a:t>
              </a:r>
            </a:p>
          </p:txBody>
        </p:sp>
        <p:sp>
          <p:nvSpPr>
            <p:cNvPr id="12" name="Rectangle 11"/>
            <p:cNvSpPr/>
            <p:nvPr/>
          </p:nvSpPr>
          <p:spPr>
            <a:xfrm>
              <a:off x="1320041" y="5298511"/>
              <a:ext cx="3649035" cy="490512"/>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Devices/Technology </a:t>
              </a:r>
            </a:p>
          </p:txBody>
        </p:sp>
        <p:sp>
          <p:nvSpPr>
            <p:cNvPr id="13" name="Rectangle 12"/>
            <p:cNvSpPr/>
            <p:nvPr/>
          </p:nvSpPr>
          <p:spPr>
            <a:xfrm>
              <a:off x="1342542" y="4655969"/>
              <a:ext cx="3649035" cy="516040"/>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Circuits</a:t>
              </a:r>
            </a:p>
          </p:txBody>
        </p:sp>
        <p:sp>
          <p:nvSpPr>
            <p:cNvPr id="20" name="Rectangle 19"/>
            <p:cNvSpPr/>
            <p:nvPr/>
          </p:nvSpPr>
          <p:spPr>
            <a:xfrm>
              <a:off x="1348974" y="5956110"/>
              <a:ext cx="3649035" cy="4900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Electrons</a:t>
              </a:r>
            </a:p>
          </p:txBody>
        </p:sp>
      </p:grpSp>
      <p:sp>
        <p:nvSpPr>
          <p:cNvPr id="32" name="Right Arrow 31"/>
          <p:cNvSpPr/>
          <p:nvPr/>
        </p:nvSpPr>
        <p:spPr>
          <a:xfrm>
            <a:off x="5707779" y="3122420"/>
            <a:ext cx="642261" cy="1474525"/>
          </a:xfrm>
          <a:prstGeom prst="rightArrow">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xmlns="" id="{C5A17897-B531-4657-B5DF-99AC72A84CEF}"/>
              </a:ext>
            </a:extLst>
          </p:cNvPr>
          <p:cNvSpPr/>
          <p:nvPr/>
        </p:nvSpPr>
        <p:spPr>
          <a:xfrm>
            <a:off x="-1" y="6309360"/>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My proposal focuses on architecture for quantum computer</a:t>
            </a:r>
          </a:p>
        </p:txBody>
      </p:sp>
      <p:grpSp>
        <p:nvGrpSpPr>
          <p:cNvPr id="17" name="Group 16">
            <a:extLst>
              <a:ext uri="{FF2B5EF4-FFF2-40B4-BE49-F238E27FC236}">
                <a16:creationId xmlns:a16="http://schemas.microsoft.com/office/drawing/2014/main" xmlns="" id="{58BB42DD-06C9-41B7-BCDB-81A22198166B}"/>
              </a:ext>
            </a:extLst>
          </p:cNvPr>
          <p:cNvGrpSpPr/>
          <p:nvPr/>
        </p:nvGrpSpPr>
        <p:grpSpPr>
          <a:xfrm>
            <a:off x="6828737" y="1611466"/>
            <a:ext cx="4437433" cy="1866513"/>
            <a:chOff x="6828737" y="1611466"/>
            <a:chExt cx="4437433" cy="1866513"/>
          </a:xfrm>
        </p:grpSpPr>
        <p:grpSp>
          <p:nvGrpSpPr>
            <p:cNvPr id="7" name="Group 6">
              <a:extLst>
                <a:ext uri="{FF2B5EF4-FFF2-40B4-BE49-F238E27FC236}">
                  <a16:creationId xmlns:a16="http://schemas.microsoft.com/office/drawing/2014/main" xmlns="" id="{353D05CA-8AA9-4254-8B97-759543C0DE44}"/>
                </a:ext>
              </a:extLst>
            </p:cNvPr>
            <p:cNvGrpSpPr/>
            <p:nvPr/>
          </p:nvGrpSpPr>
          <p:grpSpPr>
            <a:xfrm>
              <a:off x="6828737" y="1611466"/>
              <a:ext cx="4437433" cy="1241892"/>
              <a:chOff x="6828737" y="1611466"/>
              <a:chExt cx="4437433" cy="1241892"/>
            </a:xfrm>
          </p:grpSpPr>
          <p:sp>
            <p:nvSpPr>
              <p:cNvPr id="21" name="Rectangle 20"/>
              <p:cNvSpPr/>
              <p:nvPr/>
            </p:nvSpPr>
            <p:spPr>
              <a:xfrm>
                <a:off x="6828737" y="1611466"/>
                <a:ext cx="4437433" cy="6918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Problem </a:t>
                </a:r>
              </a:p>
            </p:txBody>
          </p:sp>
          <p:sp>
            <p:nvSpPr>
              <p:cNvPr id="22" name="Rectangle 21"/>
              <p:cNvSpPr/>
              <p:nvPr/>
            </p:nvSpPr>
            <p:spPr>
              <a:xfrm>
                <a:off x="7228915" y="2396024"/>
                <a:ext cx="3649035" cy="457334"/>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Quantum Algorithms</a:t>
                </a:r>
              </a:p>
            </p:txBody>
          </p:sp>
        </p:grpSp>
        <p:sp>
          <p:nvSpPr>
            <p:cNvPr id="23" name="Rectangle 22"/>
            <p:cNvSpPr/>
            <p:nvPr/>
          </p:nvSpPr>
          <p:spPr>
            <a:xfrm>
              <a:off x="7243511" y="3008736"/>
              <a:ext cx="3649035" cy="469243"/>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 Compilers</a:t>
              </a:r>
            </a:p>
          </p:txBody>
        </p:sp>
      </p:grpSp>
      <p:sp>
        <p:nvSpPr>
          <p:cNvPr id="24" name="Rectangle 23"/>
          <p:cNvSpPr/>
          <p:nvPr/>
        </p:nvSpPr>
        <p:spPr>
          <a:xfrm>
            <a:off x="7243511" y="3608229"/>
            <a:ext cx="3649035" cy="512190"/>
          </a:xfrm>
          <a:prstGeom prst="rect">
            <a:avLst/>
          </a:prstGeom>
          <a:solidFill>
            <a:schemeClr val="tx1"/>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Quantum Architecture </a:t>
            </a:r>
          </a:p>
        </p:txBody>
      </p:sp>
      <p:grpSp>
        <p:nvGrpSpPr>
          <p:cNvPr id="16" name="Group 15">
            <a:extLst>
              <a:ext uri="{FF2B5EF4-FFF2-40B4-BE49-F238E27FC236}">
                <a16:creationId xmlns:a16="http://schemas.microsoft.com/office/drawing/2014/main" xmlns="" id="{F28ADF84-AF61-4CFF-A19E-6A639C044184}"/>
              </a:ext>
            </a:extLst>
          </p:cNvPr>
          <p:cNvGrpSpPr/>
          <p:nvPr/>
        </p:nvGrpSpPr>
        <p:grpSpPr>
          <a:xfrm>
            <a:off x="7089376" y="4269849"/>
            <a:ext cx="4147597" cy="1869261"/>
            <a:chOff x="7089376" y="4269849"/>
            <a:chExt cx="4147597" cy="1869261"/>
          </a:xfrm>
        </p:grpSpPr>
        <p:sp>
          <p:nvSpPr>
            <p:cNvPr id="26" name="Rectangle 25"/>
            <p:cNvSpPr/>
            <p:nvPr/>
          </p:nvSpPr>
          <p:spPr>
            <a:xfrm>
              <a:off x="7243511" y="4269849"/>
              <a:ext cx="3649035" cy="538846"/>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Quantum Interfaces</a:t>
              </a:r>
            </a:p>
          </p:txBody>
        </p:sp>
        <p:grpSp>
          <p:nvGrpSpPr>
            <p:cNvPr id="14" name="Group 13">
              <a:extLst>
                <a:ext uri="{FF2B5EF4-FFF2-40B4-BE49-F238E27FC236}">
                  <a16:creationId xmlns:a16="http://schemas.microsoft.com/office/drawing/2014/main" xmlns="" id="{60BA2F78-C323-4810-81ED-FE1611E132BF}"/>
                </a:ext>
              </a:extLst>
            </p:cNvPr>
            <p:cNvGrpSpPr/>
            <p:nvPr/>
          </p:nvGrpSpPr>
          <p:grpSpPr>
            <a:xfrm>
              <a:off x="7089376" y="4940787"/>
              <a:ext cx="4147597" cy="1198323"/>
              <a:chOff x="7089376" y="4940787"/>
              <a:chExt cx="4147597" cy="1198323"/>
            </a:xfrm>
          </p:grpSpPr>
          <p:sp>
            <p:nvSpPr>
              <p:cNvPr id="25" name="Rectangle 24"/>
              <p:cNvSpPr/>
              <p:nvPr/>
            </p:nvSpPr>
            <p:spPr>
              <a:xfrm>
                <a:off x="7221010" y="4940787"/>
                <a:ext cx="3649035" cy="512190"/>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Quantum Devices</a:t>
                </a:r>
              </a:p>
            </p:txBody>
          </p:sp>
          <p:sp>
            <p:nvSpPr>
              <p:cNvPr id="27" name="Rectangle 26"/>
              <p:cNvSpPr/>
              <p:nvPr/>
            </p:nvSpPr>
            <p:spPr>
              <a:xfrm>
                <a:off x="7089376" y="5627449"/>
                <a:ext cx="4147597" cy="5116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Photons/Ions/Superconductor</a:t>
                </a:r>
              </a:p>
            </p:txBody>
          </p:sp>
        </p:grpSp>
      </p:grpSp>
    </p:spTree>
    <p:custDataLst>
      <p:tags r:id="rId1"/>
    </p:custDataLst>
    <p:extLst>
      <p:ext uri="{BB962C8B-B14F-4D97-AF65-F5344CB8AC3E}">
        <p14:creationId xmlns:p14="http://schemas.microsoft.com/office/powerpoint/2010/main" val="9205446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37DAD-FFBD-4F7D-8E1B-994713321064}"/>
              </a:ext>
            </a:extLst>
          </p:cNvPr>
          <p:cNvSpPr>
            <a:spLocks noGrp="1"/>
          </p:cNvSpPr>
          <p:nvPr>
            <p:ph type="title"/>
          </p:nvPr>
        </p:nvSpPr>
        <p:spPr>
          <a:xfrm>
            <a:off x="71996" y="128615"/>
            <a:ext cx="11862486" cy="1143000"/>
          </a:xfrm>
        </p:spPr>
        <p:txBody>
          <a:bodyPr>
            <a:normAutofit/>
          </a:bodyPr>
          <a:lstStyle/>
          <a:p>
            <a:r>
              <a:rPr lang="en-US" sz="4400" dirty="0"/>
              <a:t>Existing Superconducting Qubit Chips</a:t>
            </a:r>
          </a:p>
        </p:txBody>
      </p:sp>
      <p:sp>
        <p:nvSpPr>
          <p:cNvPr id="3" name="Slide Number Placeholder 2">
            <a:extLst>
              <a:ext uri="{FF2B5EF4-FFF2-40B4-BE49-F238E27FC236}">
                <a16:creationId xmlns:a16="http://schemas.microsoft.com/office/drawing/2014/main" xmlns="" id="{6D2E1EAB-80EA-4C4B-A1A6-ED1B3863F2F2}"/>
              </a:ext>
            </a:extLst>
          </p:cNvPr>
          <p:cNvSpPr>
            <a:spLocks noGrp="1"/>
          </p:cNvSpPr>
          <p:nvPr>
            <p:ph type="sldNum" sz="quarter" idx="4"/>
          </p:nvPr>
        </p:nvSpPr>
        <p:spPr/>
        <p:txBody>
          <a:bodyPr/>
          <a:lstStyle/>
          <a:p>
            <a:fld id="{52AE2DB5-4517-4C79-AADE-245F3E00587B}" type="slidenum">
              <a:rPr lang="en-US" smtClean="0"/>
              <a:pPr/>
              <a:t>33</a:t>
            </a:fld>
            <a:endParaRPr lang="en-US" dirty="0"/>
          </a:p>
        </p:txBody>
      </p:sp>
      <p:grpSp>
        <p:nvGrpSpPr>
          <p:cNvPr id="11" name="Group 10">
            <a:extLst>
              <a:ext uri="{FF2B5EF4-FFF2-40B4-BE49-F238E27FC236}">
                <a16:creationId xmlns:a16="http://schemas.microsoft.com/office/drawing/2014/main" xmlns="" id="{4FA9528B-3FD6-43D6-B6DA-221608407766}"/>
              </a:ext>
            </a:extLst>
          </p:cNvPr>
          <p:cNvGrpSpPr/>
          <p:nvPr/>
        </p:nvGrpSpPr>
        <p:grpSpPr>
          <a:xfrm>
            <a:off x="5515815" y="1711367"/>
            <a:ext cx="5997294" cy="2375983"/>
            <a:chOff x="3837246" y="1714329"/>
            <a:chExt cx="8226666" cy="3503146"/>
          </a:xfrm>
        </p:grpSpPr>
        <p:grpSp>
          <p:nvGrpSpPr>
            <p:cNvPr id="8" name="Group 7">
              <a:extLst>
                <a:ext uri="{FF2B5EF4-FFF2-40B4-BE49-F238E27FC236}">
                  <a16:creationId xmlns:a16="http://schemas.microsoft.com/office/drawing/2014/main" xmlns="" id="{432AC836-978A-4CD1-8935-192A7C3BA5F6}"/>
                </a:ext>
              </a:extLst>
            </p:cNvPr>
            <p:cNvGrpSpPr/>
            <p:nvPr/>
          </p:nvGrpSpPr>
          <p:grpSpPr>
            <a:xfrm>
              <a:off x="3837246" y="2040519"/>
              <a:ext cx="1825517" cy="3048076"/>
              <a:chOff x="-15886" y="2799151"/>
              <a:chExt cx="1825517" cy="3048076"/>
            </a:xfrm>
          </p:grpSpPr>
          <p:pic>
            <p:nvPicPr>
              <p:cNvPr id="2050" name="Picture 2" descr="https://github.com/QISKit/ibmqx-backend-information/raw/master/backends/ibmqx2/images/ibmqx2-labeled.png?raw=true">
                <a:extLst>
                  <a:ext uri="{FF2B5EF4-FFF2-40B4-BE49-F238E27FC236}">
                    <a16:creationId xmlns:a16="http://schemas.microsoft.com/office/drawing/2014/main" xmlns="" id="{4D860654-B3FA-4827-8FB3-9799EDEA9F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088" y="2799151"/>
                <a:ext cx="1537573" cy="15777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38710166-F58E-4257-9FC9-08719A1D1A89}"/>
                  </a:ext>
                </a:extLst>
              </p:cNvPr>
              <p:cNvSpPr txBox="1"/>
              <p:nvPr/>
            </p:nvSpPr>
            <p:spPr>
              <a:xfrm>
                <a:off x="-15886" y="4622006"/>
                <a:ext cx="1825517" cy="1225221"/>
              </a:xfrm>
              <a:prstGeom prst="rect">
                <a:avLst/>
              </a:prstGeom>
              <a:noFill/>
            </p:spPr>
            <p:txBody>
              <a:bodyPr wrap="none" rtlCol="0">
                <a:spAutoFit/>
              </a:bodyPr>
              <a:lstStyle/>
              <a:p>
                <a:pPr algn="ctr"/>
                <a:r>
                  <a:rPr lang="en-US" sz="2400" dirty="0"/>
                  <a:t>5 Qubits</a:t>
                </a:r>
              </a:p>
              <a:p>
                <a:pPr algn="ctr"/>
                <a:endParaRPr lang="en-US" sz="2400" dirty="0"/>
              </a:p>
            </p:txBody>
          </p:sp>
        </p:grpSp>
        <p:grpSp>
          <p:nvGrpSpPr>
            <p:cNvPr id="5" name="Group 4">
              <a:extLst>
                <a:ext uri="{FF2B5EF4-FFF2-40B4-BE49-F238E27FC236}">
                  <a16:creationId xmlns:a16="http://schemas.microsoft.com/office/drawing/2014/main" xmlns="" id="{6F79E9B7-BB9C-4CA3-ACF8-568A81B9A89A}"/>
                </a:ext>
              </a:extLst>
            </p:cNvPr>
            <p:cNvGrpSpPr/>
            <p:nvPr/>
          </p:nvGrpSpPr>
          <p:grpSpPr>
            <a:xfrm>
              <a:off x="6217465" y="1714329"/>
              <a:ext cx="2102972" cy="3503146"/>
              <a:chOff x="1961349" y="2431799"/>
              <a:chExt cx="2102972" cy="3503146"/>
            </a:xfrm>
          </p:grpSpPr>
          <p:pic>
            <p:nvPicPr>
              <p:cNvPr id="2052" name="Picture 4" descr="https://github.com/QISKit/ibmqx-backend-information/raw/master/backends/ibmqx3/images/ibmqx3-labeled.png?raw=true">
                <a:extLst>
                  <a:ext uri="{FF2B5EF4-FFF2-40B4-BE49-F238E27FC236}">
                    <a16:creationId xmlns:a16="http://schemas.microsoft.com/office/drawing/2014/main" xmlns="" id="{C409A878-53EB-42F8-A84C-9CC383316F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1349" y="2431799"/>
                <a:ext cx="2102972" cy="21902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6EB503A4-2636-43F5-8BA2-0C93F7F272EE}"/>
                  </a:ext>
                </a:extLst>
              </p:cNvPr>
              <p:cNvSpPr txBox="1"/>
              <p:nvPr/>
            </p:nvSpPr>
            <p:spPr>
              <a:xfrm>
                <a:off x="1982437" y="4709724"/>
                <a:ext cx="2060797" cy="1225221"/>
              </a:xfrm>
              <a:prstGeom prst="rect">
                <a:avLst/>
              </a:prstGeom>
              <a:noFill/>
            </p:spPr>
            <p:txBody>
              <a:bodyPr wrap="none" rtlCol="0">
                <a:spAutoFit/>
              </a:bodyPr>
              <a:lstStyle/>
              <a:p>
                <a:pPr algn="ctr"/>
                <a:r>
                  <a:rPr lang="en-US" sz="2400" dirty="0"/>
                  <a:t>16 Qubits</a:t>
                </a:r>
              </a:p>
              <a:p>
                <a:pPr algn="ctr"/>
                <a:endParaRPr lang="en-US" sz="2400" dirty="0"/>
              </a:p>
            </p:txBody>
          </p:sp>
        </p:grpSp>
        <p:grpSp>
          <p:nvGrpSpPr>
            <p:cNvPr id="6" name="Group 5">
              <a:extLst>
                <a:ext uri="{FF2B5EF4-FFF2-40B4-BE49-F238E27FC236}">
                  <a16:creationId xmlns:a16="http://schemas.microsoft.com/office/drawing/2014/main" xmlns="" id="{47E27DE0-BEA8-4AAB-8736-325934C28702}"/>
                </a:ext>
              </a:extLst>
            </p:cNvPr>
            <p:cNvGrpSpPr/>
            <p:nvPr/>
          </p:nvGrpSpPr>
          <p:grpSpPr>
            <a:xfrm>
              <a:off x="9253404" y="1714329"/>
              <a:ext cx="2810508" cy="3170400"/>
              <a:chOff x="4360009" y="2431494"/>
              <a:chExt cx="2810508" cy="3170400"/>
            </a:xfrm>
          </p:grpSpPr>
          <p:pic>
            <p:nvPicPr>
              <p:cNvPr id="14" name="Picture 13">
                <a:extLst>
                  <a:ext uri="{FF2B5EF4-FFF2-40B4-BE49-F238E27FC236}">
                    <a16:creationId xmlns:a16="http://schemas.microsoft.com/office/drawing/2014/main" xmlns="" id="{AEDE86DA-08C0-40D0-9B30-3427EB1384D4}"/>
                  </a:ext>
                </a:extLst>
              </p:cNvPr>
              <p:cNvPicPr>
                <a:picLocks noChangeAspect="1"/>
              </p:cNvPicPr>
              <p:nvPr/>
            </p:nvPicPr>
            <p:blipFill rotWithShape="1">
              <a:blip r:embed="rId4"/>
              <a:srcRect l="2152" r="3588" b="5591"/>
              <a:stretch/>
            </p:blipFill>
            <p:spPr>
              <a:xfrm>
                <a:off x="4360009" y="2431494"/>
                <a:ext cx="2810508" cy="2190512"/>
              </a:xfrm>
              <a:prstGeom prst="rect">
                <a:avLst/>
              </a:prstGeom>
            </p:spPr>
          </p:pic>
          <p:sp>
            <p:nvSpPr>
              <p:cNvPr id="16" name="TextBox 15">
                <a:extLst>
                  <a:ext uri="{FF2B5EF4-FFF2-40B4-BE49-F238E27FC236}">
                    <a16:creationId xmlns:a16="http://schemas.microsoft.com/office/drawing/2014/main" xmlns="" id="{714E351F-98F6-421C-A180-EB3B488C348D}"/>
                  </a:ext>
                </a:extLst>
              </p:cNvPr>
              <p:cNvSpPr txBox="1"/>
              <p:nvPr/>
            </p:nvSpPr>
            <p:spPr>
              <a:xfrm>
                <a:off x="5014096" y="4770897"/>
                <a:ext cx="1502335" cy="830997"/>
              </a:xfrm>
              <a:prstGeom prst="rect">
                <a:avLst/>
              </a:prstGeom>
              <a:noFill/>
            </p:spPr>
            <p:txBody>
              <a:bodyPr wrap="none" rtlCol="0">
                <a:spAutoFit/>
              </a:bodyPr>
              <a:lstStyle/>
              <a:p>
                <a:pPr algn="ctr"/>
                <a:r>
                  <a:rPr lang="en-US" sz="2400" dirty="0"/>
                  <a:t>20 Qubits</a:t>
                </a:r>
              </a:p>
              <a:p>
                <a:pPr algn="ctr"/>
                <a:endParaRPr lang="en-US" sz="2400" dirty="0"/>
              </a:p>
            </p:txBody>
          </p:sp>
        </p:grpSp>
      </p:grpSp>
      <p:grpSp>
        <p:nvGrpSpPr>
          <p:cNvPr id="10" name="Group 9">
            <a:extLst>
              <a:ext uri="{FF2B5EF4-FFF2-40B4-BE49-F238E27FC236}">
                <a16:creationId xmlns:a16="http://schemas.microsoft.com/office/drawing/2014/main" xmlns="" id="{7739A75D-F8FD-4C19-BB79-9EC1B1EC278C}"/>
              </a:ext>
            </a:extLst>
          </p:cNvPr>
          <p:cNvGrpSpPr/>
          <p:nvPr/>
        </p:nvGrpSpPr>
        <p:grpSpPr>
          <a:xfrm>
            <a:off x="5503916" y="4033809"/>
            <a:ext cx="6560350" cy="2095338"/>
            <a:chOff x="257177" y="1844693"/>
            <a:chExt cx="11779572" cy="5728875"/>
          </a:xfrm>
        </p:grpSpPr>
        <p:pic>
          <p:nvPicPr>
            <p:cNvPr id="18" name="Picture 17">
              <a:extLst>
                <a:ext uri="{FF2B5EF4-FFF2-40B4-BE49-F238E27FC236}">
                  <a16:creationId xmlns:a16="http://schemas.microsoft.com/office/drawing/2014/main" xmlns="" id="{646C5501-0AD4-4DB1-A69E-CAF1519D5997}"/>
                </a:ext>
              </a:extLst>
            </p:cNvPr>
            <p:cNvPicPr>
              <a:picLocks noChangeAspect="1"/>
            </p:cNvPicPr>
            <p:nvPr/>
          </p:nvPicPr>
          <p:blipFill>
            <a:blip r:embed="rId5"/>
            <a:stretch>
              <a:fillRect/>
            </a:stretch>
          </p:blipFill>
          <p:spPr>
            <a:xfrm>
              <a:off x="257177" y="2660579"/>
              <a:ext cx="2871786" cy="2799734"/>
            </a:xfrm>
            <a:prstGeom prst="rect">
              <a:avLst/>
            </a:prstGeom>
          </p:spPr>
        </p:pic>
        <p:pic>
          <p:nvPicPr>
            <p:cNvPr id="19" name="Picture 18">
              <a:extLst>
                <a:ext uri="{FF2B5EF4-FFF2-40B4-BE49-F238E27FC236}">
                  <a16:creationId xmlns:a16="http://schemas.microsoft.com/office/drawing/2014/main" xmlns="" id="{6C329E53-486C-4178-BFD6-78E8A798C5F2}"/>
                </a:ext>
              </a:extLst>
            </p:cNvPr>
            <p:cNvPicPr>
              <a:picLocks noChangeAspect="1"/>
            </p:cNvPicPr>
            <p:nvPr/>
          </p:nvPicPr>
          <p:blipFill>
            <a:blip r:embed="rId6"/>
            <a:stretch>
              <a:fillRect/>
            </a:stretch>
          </p:blipFill>
          <p:spPr>
            <a:xfrm>
              <a:off x="3528428" y="2527697"/>
              <a:ext cx="3158706" cy="3065498"/>
            </a:xfrm>
            <a:prstGeom prst="rect">
              <a:avLst/>
            </a:prstGeom>
          </p:spPr>
        </p:pic>
        <p:pic>
          <p:nvPicPr>
            <p:cNvPr id="20" name="Picture 19">
              <a:extLst>
                <a:ext uri="{FF2B5EF4-FFF2-40B4-BE49-F238E27FC236}">
                  <a16:creationId xmlns:a16="http://schemas.microsoft.com/office/drawing/2014/main" xmlns="" id="{CF970C16-AADD-43E8-BC4C-BA365FCEF849}"/>
                </a:ext>
              </a:extLst>
            </p:cNvPr>
            <p:cNvPicPr>
              <a:picLocks noChangeAspect="1"/>
            </p:cNvPicPr>
            <p:nvPr/>
          </p:nvPicPr>
          <p:blipFill>
            <a:blip r:embed="rId7"/>
            <a:stretch>
              <a:fillRect/>
            </a:stretch>
          </p:blipFill>
          <p:spPr>
            <a:xfrm>
              <a:off x="7208043" y="1844693"/>
              <a:ext cx="4828706" cy="4431506"/>
            </a:xfrm>
            <a:prstGeom prst="rect">
              <a:avLst/>
            </a:prstGeom>
          </p:spPr>
        </p:pic>
        <p:sp>
          <p:nvSpPr>
            <p:cNvPr id="21" name="TextBox 20">
              <a:extLst>
                <a:ext uri="{FF2B5EF4-FFF2-40B4-BE49-F238E27FC236}">
                  <a16:creationId xmlns:a16="http://schemas.microsoft.com/office/drawing/2014/main" xmlns="" id="{F4B77C5C-ED75-421C-9C8B-F8EDAFD8F7F6}"/>
                </a:ext>
              </a:extLst>
            </p:cNvPr>
            <p:cNvSpPr txBox="1"/>
            <p:nvPr/>
          </p:nvSpPr>
          <p:spPr>
            <a:xfrm>
              <a:off x="555999" y="5683746"/>
              <a:ext cx="2871785" cy="1262241"/>
            </a:xfrm>
            <a:prstGeom prst="rect">
              <a:avLst/>
            </a:prstGeom>
            <a:noFill/>
          </p:spPr>
          <p:txBody>
            <a:bodyPr wrap="square" rtlCol="0">
              <a:spAutoFit/>
            </a:bodyPr>
            <a:lstStyle/>
            <a:p>
              <a:r>
                <a:rPr lang="en-US" sz="2400" dirty="0"/>
                <a:t>7 Qubits</a:t>
              </a:r>
            </a:p>
          </p:txBody>
        </p:sp>
        <p:sp>
          <p:nvSpPr>
            <p:cNvPr id="22" name="TextBox 21">
              <a:extLst>
                <a:ext uri="{FF2B5EF4-FFF2-40B4-BE49-F238E27FC236}">
                  <a16:creationId xmlns:a16="http://schemas.microsoft.com/office/drawing/2014/main" xmlns="" id="{8C61E2A5-F7E4-45F9-96B4-3F8E164667E3}"/>
                </a:ext>
              </a:extLst>
            </p:cNvPr>
            <p:cNvSpPr txBox="1"/>
            <p:nvPr/>
          </p:nvSpPr>
          <p:spPr>
            <a:xfrm>
              <a:off x="3958787" y="5631462"/>
              <a:ext cx="2988801" cy="1262241"/>
            </a:xfrm>
            <a:prstGeom prst="rect">
              <a:avLst/>
            </a:prstGeom>
            <a:noFill/>
          </p:spPr>
          <p:txBody>
            <a:bodyPr wrap="square" rtlCol="0">
              <a:spAutoFit/>
            </a:bodyPr>
            <a:lstStyle/>
            <a:p>
              <a:r>
                <a:rPr lang="en-US" sz="2400" dirty="0"/>
                <a:t>17 Qubits</a:t>
              </a:r>
            </a:p>
          </p:txBody>
        </p:sp>
        <p:sp>
          <p:nvSpPr>
            <p:cNvPr id="23" name="TextBox 22">
              <a:extLst>
                <a:ext uri="{FF2B5EF4-FFF2-40B4-BE49-F238E27FC236}">
                  <a16:creationId xmlns:a16="http://schemas.microsoft.com/office/drawing/2014/main" xmlns="" id="{188B1879-F840-4F3D-980E-92F599608811}"/>
                </a:ext>
              </a:extLst>
            </p:cNvPr>
            <p:cNvSpPr txBox="1"/>
            <p:nvPr/>
          </p:nvSpPr>
          <p:spPr>
            <a:xfrm>
              <a:off x="8357905" y="6311327"/>
              <a:ext cx="2871785" cy="1262241"/>
            </a:xfrm>
            <a:prstGeom prst="rect">
              <a:avLst/>
            </a:prstGeom>
            <a:noFill/>
          </p:spPr>
          <p:txBody>
            <a:bodyPr wrap="square" rtlCol="0">
              <a:spAutoFit/>
            </a:bodyPr>
            <a:lstStyle/>
            <a:p>
              <a:r>
                <a:rPr lang="en-US" sz="2400" dirty="0"/>
                <a:t>50 Qubits</a:t>
              </a:r>
            </a:p>
          </p:txBody>
        </p:sp>
      </p:grpSp>
      <p:sp>
        <p:nvSpPr>
          <p:cNvPr id="12" name="TextBox 11">
            <a:extLst>
              <a:ext uri="{FF2B5EF4-FFF2-40B4-BE49-F238E27FC236}">
                <a16:creationId xmlns:a16="http://schemas.microsoft.com/office/drawing/2014/main" xmlns="" id="{54197703-E6BE-4746-9EBB-7EE1C7490864}"/>
              </a:ext>
            </a:extLst>
          </p:cNvPr>
          <p:cNvSpPr txBox="1"/>
          <p:nvPr/>
        </p:nvSpPr>
        <p:spPr>
          <a:xfrm>
            <a:off x="1064450" y="2038614"/>
            <a:ext cx="1239442" cy="707886"/>
          </a:xfrm>
          <a:prstGeom prst="rect">
            <a:avLst/>
          </a:prstGeom>
          <a:noFill/>
        </p:spPr>
        <p:txBody>
          <a:bodyPr wrap="none" rtlCol="0">
            <a:spAutoFit/>
          </a:bodyPr>
          <a:lstStyle/>
          <a:p>
            <a:r>
              <a:rPr lang="en-US" sz="4000" dirty="0"/>
              <a:t>IBM </a:t>
            </a:r>
          </a:p>
        </p:txBody>
      </p:sp>
      <p:sp>
        <p:nvSpPr>
          <p:cNvPr id="26" name="TextBox 25">
            <a:extLst>
              <a:ext uri="{FF2B5EF4-FFF2-40B4-BE49-F238E27FC236}">
                <a16:creationId xmlns:a16="http://schemas.microsoft.com/office/drawing/2014/main" xmlns="" id="{8D895034-0AC4-4523-8997-F82240CD65A9}"/>
              </a:ext>
            </a:extLst>
          </p:cNvPr>
          <p:cNvSpPr txBox="1"/>
          <p:nvPr/>
        </p:nvSpPr>
        <p:spPr>
          <a:xfrm>
            <a:off x="1064450" y="4368986"/>
            <a:ext cx="1154483" cy="707886"/>
          </a:xfrm>
          <a:prstGeom prst="rect">
            <a:avLst/>
          </a:prstGeom>
          <a:noFill/>
        </p:spPr>
        <p:txBody>
          <a:bodyPr wrap="none" rtlCol="0">
            <a:spAutoFit/>
          </a:bodyPr>
          <a:lstStyle/>
          <a:p>
            <a:r>
              <a:rPr lang="en-US" sz="4000" dirty="0"/>
              <a:t>Intel</a:t>
            </a:r>
          </a:p>
        </p:txBody>
      </p:sp>
      <p:sp>
        <p:nvSpPr>
          <p:cNvPr id="28" name="Rectangle: Rounded Corners 27">
            <a:extLst>
              <a:ext uri="{FF2B5EF4-FFF2-40B4-BE49-F238E27FC236}">
                <a16:creationId xmlns:a16="http://schemas.microsoft.com/office/drawing/2014/main" xmlns="" id="{4FEDE427-61E5-44B9-8078-CB350F1A7BAC}"/>
              </a:ext>
            </a:extLst>
          </p:cNvPr>
          <p:cNvSpPr/>
          <p:nvPr/>
        </p:nvSpPr>
        <p:spPr>
          <a:xfrm>
            <a:off x="-10877" y="6309360"/>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In this proposal, I will focus on superconducting qubit technology</a:t>
            </a:r>
          </a:p>
        </p:txBody>
      </p:sp>
    </p:spTree>
    <p:extLst>
      <p:ext uri="{BB962C8B-B14F-4D97-AF65-F5344CB8AC3E}">
        <p14:creationId xmlns:p14="http://schemas.microsoft.com/office/powerpoint/2010/main" val="419207673"/>
      </p:ext>
    </p:extLst>
  </p:cSld>
  <p:clrMapOvr>
    <a:masterClrMapping/>
  </p:clrMapOvr>
  <p:transition xmlns:p14="http://schemas.microsoft.com/office/powerpoint/2010/mai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809"/>
            <a:ext cx="12072257" cy="1143000"/>
          </a:xfrm>
        </p:spPr>
        <p:txBody>
          <a:bodyPr>
            <a:noAutofit/>
          </a:bodyPr>
          <a:lstStyle/>
          <a:p>
            <a:r>
              <a:rPr lang="en-US" sz="4400" dirty="0"/>
              <a:t>Quantum Control Computer</a:t>
            </a:r>
          </a:p>
        </p:txBody>
      </p:sp>
      <p:sp>
        <p:nvSpPr>
          <p:cNvPr id="51" name="Rectangle: Rounded Corners 50"/>
          <p:cNvSpPr/>
          <p:nvPr/>
        </p:nvSpPr>
        <p:spPr>
          <a:xfrm>
            <a:off x="0" y="6296871"/>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Control Computer -- Interface between Qubits &amp; Programmer</a:t>
            </a:r>
          </a:p>
        </p:txBody>
      </p:sp>
      <p:sp>
        <p:nvSpPr>
          <p:cNvPr id="428" name="Slide Number Placeholder 427">
            <a:extLst>
              <a:ext uri="{FF2B5EF4-FFF2-40B4-BE49-F238E27FC236}">
                <a16:creationId xmlns:a16="http://schemas.microsoft.com/office/drawing/2014/main" xmlns="" id="{625EBFF2-26E9-4B62-B41A-411FA8F99090}"/>
              </a:ext>
            </a:extLst>
          </p:cNvPr>
          <p:cNvSpPr>
            <a:spLocks noGrp="1"/>
          </p:cNvSpPr>
          <p:nvPr>
            <p:ph type="sldNum" sz="quarter" idx="4"/>
          </p:nvPr>
        </p:nvSpPr>
        <p:spPr/>
        <p:txBody>
          <a:bodyPr/>
          <a:lstStyle/>
          <a:p>
            <a:fld id="{52AE2DB5-4517-4C79-AADE-245F3E00587B}" type="slidenum">
              <a:rPr lang="en-US" smtClean="0"/>
              <a:t>34</a:t>
            </a:fld>
            <a:endParaRPr lang="en-US" dirty="0"/>
          </a:p>
        </p:txBody>
      </p:sp>
      <p:sp>
        <p:nvSpPr>
          <p:cNvPr id="4" name="TextBox 3">
            <a:extLst>
              <a:ext uri="{FF2B5EF4-FFF2-40B4-BE49-F238E27FC236}">
                <a16:creationId xmlns:a16="http://schemas.microsoft.com/office/drawing/2014/main" xmlns="" id="{8876C597-B0AA-45E7-BEBF-FD57F5C2DC9A}"/>
              </a:ext>
            </a:extLst>
          </p:cNvPr>
          <p:cNvSpPr txBox="1"/>
          <p:nvPr/>
        </p:nvSpPr>
        <p:spPr>
          <a:xfrm>
            <a:off x="244334" y="2320079"/>
            <a:ext cx="7221729" cy="3785652"/>
          </a:xfrm>
          <a:prstGeom prst="rect">
            <a:avLst/>
          </a:prstGeom>
          <a:noFill/>
        </p:spPr>
        <p:txBody>
          <a:bodyPr wrap="square" rtlCol="0">
            <a:spAutoFit/>
          </a:bodyPr>
          <a:lstStyle/>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 Quantum Computer = Qubits + Control Computer</a:t>
            </a:r>
          </a:p>
          <a:p>
            <a:endParaRPr lang="en-US" sz="2400" dirty="0"/>
          </a:p>
          <a:p>
            <a:endParaRPr lang="en-US" sz="2400" dirty="0"/>
          </a:p>
          <a:p>
            <a:endParaRPr lang="en-US" sz="2400" dirty="0"/>
          </a:p>
          <a:p>
            <a:pPr marL="285750" indent="-285750">
              <a:buFont typeface="Wingdings" panose="05000000000000000000" pitchFamily="2" charset="2"/>
              <a:buChar char="v"/>
            </a:pPr>
            <a:r>
              <a:rPr lang="en-US" sz="2400" dirty="0"/>
              <a:t> Control Computer -- manipulates the qubit states </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endParaRPr lang="en-US" sz="2400" dirty="0"/>
          </a:p>
        </p:txBody>
      </p:sp>
      <p:grpSp>
        <p:nvGrpSpPr>
          <p:cNvPr id="11" name="Group 10">
            <a:extLst>
              <a:ext uri="{FF2B5EF4-FFF2-40B4-BE49-F238E27FC236}">
                <a16:creationId xmlns:a16="http://schemas.microsoft.com/office/drawing/2014/main" xmlns="" id="{5621C282-D0A2-4C0C-BEC8-4FB9F602D924}"/>
              </a:ext>
            </a:extLst>
          </p:cNvPr>
          <p:cNvGrpSpPr/>
          <p:nvPr/>
        </p:nvGrpSpPr>
        <p:grpSpPr>
          <a:xfrm>
            <a:off x="8053116" y="1693501"/>
            <a:ext cx="3973199" cy="5038808"/>
            <a:chOff x="16052731" y="3364226"/>
            <a:chExt cx="3973199" cy="5038808"/>
          </a:xfrm>
        </p:grpSpPr>
        <p:grpSp>
          <p:nvGrpSpPr>
            <p:cNvPr id="9" name="Group 8">
              <a:extLst>
                <a:ext uri="{FF2B5EF4-FFF2-40B4-BE49-F238E27FC236}">
                  <a16:creationId xmlns:a16="http://schemas.microsoft.com/office/drawing/2014/main" xmlns="" id="{8908E789-4E93-4D7A-9C8D-CC27F1A32541}"/>
                </a:ext>
              </a:extLst>
            </p:cNvPr>
            <p:cNvGrpSpPr/>
            <p:nvPr/>
          </p:nvGrpSpPr>
          <p:grpSpPr>
            <a:xfrm>
              <a:off x="17250056" y="3364226"/>
              <a:ext cx="1578548" cy="1911325"/>
              <a:chOff x="11034284" y="1101999"/>
              <a:chExt cx="1578548" cy="1911325"/>
            </a:xfrm>
          </p:grpSpPr>
          <p:sp>
            <p:nvSpPr>
              <p:cNvPr id="440" name="Arrow: Up-Down 439">
                <a:extLst>
                  <a:ext uri="{FF2B5EF4-FFF2-40B4-BE49-F238E27FC236}">
                    <a16:creationId xmlns:a16="http://schemas.microsoft.com/office/drawing/2014/main" xmlns="" id="{245894ED-77F9-489B-980E-57742FE9902D}"/>
                  </a:ext>
                </a:extLst>
              </p:cNvPr>
              <p:cNvSpPr/>
              <p:nvPr/>
            </p:nvSpPr>
            <p:spPr>
              <a:xfrm>
                <a:off x="11326492" y="2514319"/>
                <a:ext cx="265818" cy="499005"/>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68868871-04CF-4091-A296-5E355D6322C4}"/>
                  </a:ext>
                </a:extLst>
              </p:cNvPr>
              <p:cNvPicPr>
                <a:picLocks noChangeAspect="1"/>
              </p:cNvPicPr>
              <p:nvPr/>
            </p:nvPicPr>
            <p:blipFill>
              <a:blip r:embed="rId4"/>
              <a:stretch>
                <a:fillRect/>
              </a:stretch>
            </p:blipFill>
            <p:spPr>
              <a:xfrm>
                <a:off x="11034284" y="1101999"/>
                <a:ext cx="1578548" cy="1536732"/>
              </a:xfrm>
              <a:prstGeom prst="rect">
                <a:avLst/>
              </a:prstGeom>
            </p:spPr>
          </p:pic>
        </p:grpSp>
        <p:grpSp>
          <p:nvGrpSpPr>
            <p:cNvPr id="27" name="Group 26">
              <a:extLst>
                <a:ext uri="{FF2B5EF4-FFF2-40B4-BE49-F238E27FC236}">
                  <a16:creationId xmlns:a16="http://schemas.microsoft.com/office/drawing/2014/main" xmlns="" id="{F77D014A-E8B7-42AB-90E3-0C8C9710D71E}"/>
                </a:ext>
              </a:extLst>
            </p:cNvPr>
            <p:cNvGrpSpPr/>
            <p:nvPr/>
          </p:nvGrpSpPr>
          <p:grpSpPr>
            <a:xfrm>
              <a:off x="16052731" y="5312965"/>
              <a:ext cx="3973199" cy="3090069"/>
              <a:chOff x="7858507" y="2989272"/>
              <a:chExt cx="3973199" cy="3090069"/>
            </a:xfrm>
          </p:grpSpPr>
          <p:sp>
            <p:nvSpPr>
              <p:cNvPr id="28" name="TextBox 27">
                <a:extLst>
                  <a:ext uri="{FF2B5EF4-FFF2-40B4-BE49-F238E27FC236}">
                    <a16:creationId xmlns:a16="http://schemas.microsoft.com/office/drawing/2014/main" xmlns="" id="{C9632823-DEF9-4C12-A224-54BEAF0F8A9C}"/>
                  </a:ext>
                </a:extLst>
              </p:cNvPr>
              <p:cNvSpPr txBox="1"/>
              <p:nvPr/>
            </p:nvSpPr>
            <p:spPr>
              <a:xfrm>
                <a:off x="7858507" y="5556121"/>
                <a:ext cx="3973199" cy="523220"/>
              </a:xfrm>
              <a:prstGeom prst="rect">
                <a:avLst/>
              </a:prstGeom>
              <a:noFill/>
            </p:spPr>
            <p:txBody>
              <a:bodyPr wrap="square" rtlCol="0">
                <a:spAutoFit/>
              </a:bodyPr>
              <a:lstStyle/>
              <a:p>
                <a:endParaRPr lang="en-US" sz="2800" b="1" dirty="0"/>
              </a:p>
            </p:txBody>
          </p:sp>
          <p:sp>
            <p:nvSpPr>
              <p:cNvPr id="29" name="Rectangle 28">
                <a:extLst>
                  <a:ext uri="{FF2B5EF4-FFF2-40B4-BE49-F238E27FC236}">
                    <a16:creationId xmlns:a16="http://schemas.microsoft.com/office/drawing/2014/main" xmlns="" id="{646A9BDB-8387-4A4A-8CA5-BF601D5F1B66}"/>
                  </a:ext>
                </a:extLst>
              </p:cNvPr>
              <p:cNvSpPr/>
              <p:nvPr/>
            </p:nvSpPr>
            <p:spPr>
              <a:xfrm>
                <a:off x="8349123" y="3189077"/>
                <a:ext cx="2663278" cy="1110882"/>
              </a:xfrm>
              <a:prstGeom prst="rect">
                <a:avLst/>
              </a:prstGeom>
              <a:solidFill>
                <a:schemeClr val="accent3">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Control Computer</a:t>
                </a:r>
              </a:p>
            </p:txBody>
          </p:sp>
          <p:sp>
            <p:nvSpPr>
              <p:cNvPr id="30" name="Rectangle 29">
                <a:extLst>
                  <a:ext uri="{FF2B5EF4-FFF2-40B4-BE49-F238E27FC236}">
                    <a16:creationId xmlns:a16="http://schemas.microsoft.com/office/drawing/2014/main" xmlns="" id="{CD48ADA2-E720-4DEE-B16E-2DDD7B33D53B}"/>
                  </a:ext>
                </a:extLst>
              </p:cNvPr>
              <p:cNvSpPr/>
              <p:nvPr/>
            </p:nvSpPr>
            <p:spPr>
              <a:xfrm>
                <a:off x="8589017" y="4600687"/>
                <a:ext cx="2195124" cy="483410"/>
              </a:xfrm>
              <a:prstGeom prst="rect">
                <a:avLst/>
              </a:prstGeom>
              <a:solidFill>
                <a:schemeClr val="tx1">
                  <a:lumMod val="50000"/>
                  <a:lumOff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Qubits</a:t>
                </a:r>
                <a:endParaRPr lang="en-US" dirty="0"/>
              </a:p>
            </p:txBody>
          </p:sp>
          <p:grpSp>
            <p:nvGrpSpPr>
              <p:cNvPr id="31" name="Group 30">
                <a:extLst>
                  <a:ext uri="{FF2B5EF4-FFF2-40B4-BE49-F238E27FC236}">
                    <a16:creationId xmlns:a16="http://schemas.microsoft.com/office/drawing/2014/main" xmlns="" id="{EFD74696-2F15-4994-B00A-0ADDC31DF4DD}"/>
                  </a:ext>
                </a:extLst>
              </p:cNvPr>
              <p:cNvGrpSpPr/>
              <p:nvPr/>
            </p:nvGrpSpPr>
            <p:grpSpPr>
              <a:xfrm>
                <a:off x="8954586" y="4337373"/>
                <a:ext cx="1481708" cy="241705"/>
                <a:chOff x="4956194" y="4615164"/>
                <a:chExt cx="1334985" cy="236793"/>
              </a:xfrm>
            </p:grpSpPr>
            <p:cxnSp>
              <p:nvCxnSpPr>
                <p:cNvPr id="33" name="Straight Arrow Connector 32">
                  <a:extLst>
                    <a:ext uri="{FF2B5EF4-FFF2-40B4-BE49-F238E27FC236}">
                      <a16:creationId xmlns:a16="http://schemas.microsoft.com/office/drawing/2014/main" xmlns="" id="{17DABFBB-56CF-4433-96C5-15779F9BCB5F}"/>
                    </a:ext>
                  </a:extLst>
                </p:cNvPr>
                <p:cNvCxnSpPr/>
                <p:nvPr/>
              </p:nvCxnSpPr>
              <p:spPr>
                <a:xfrm>
                  <a:off x="6111383"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B7080727-D61B-41E8-A626-E1DC9AAAB086}"/>
                    </a:ext>
                  </a:extLst>
                </p:cNvPr>
                <p:cNvCxnSpPr/>
                <p:nvPr/>
              </p:nvCxnSpPr>
              <p:spPr>
                <a:xfrm>
                  <a:off x="6291179"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8905936F-8D24-4FF6-99F8-DC17AB8CE4CA}"/>
                    </a:ext>
                  </a:extLst>
                </p:cNvPr>
                <p:cNvCxnSpPr/>
                <p:nvPr/>
              </p:nvCxnSpPr>
              <p:spPr>
                <a:xfrm>
                  <a:off x="5758533"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59CD41F2-C264-4EC0-95A8-FA180F80B34F}"/>
                    </a:ext>
                  </a:extLst>
                </p:cNvPr>
                <p:cNvCxnSpPr/>
                <p:nvPr/>
              </p:nvCxnSpPr>
              <p:spPr>
                <a:xfrm>
                  <a:off x="5938329"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FF830C9D-0F16-4A16-A3CD-EF67DA65F695}"/>
                    </a:ext>
                  </a:extLst>
                </p:cNvPr>
                <p:cNvCxnSpPr/>
                <p:nvPr/>
              </p:nvCxnSpPr>
              <p:spPr>
                <a:xfrm>
                  <a:off x="5309044"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B61D9958-3EDF-4B55-BA9C-068BB721677C}"/>
                    </a:ext>
                  </a:extLst>
                </p:cNvPr>
                <p:cNvCxnSpPr/>
                <p:nvPr/>
              </p:nvCxnSpPr>
              <p:spPr>
                <a:xfrm>
                  <a:off x="5488839"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EB59F4B7-F916-41C5-8422-25353B3615DC}"/>
                    </a:ext>
                  </a:extLst>
                </p:cNvPr>
                <p:cNvCxnSpPr/>
                <p:nvPr/>
              </p:nvCxnSpPr>
              <p:spPr>
                <a:xfrm>
                  <a:off x="4956194"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66D13945-B0D1-4EE7-ADA6-B102166A6C5B}"/>
                    </a:ext>
                  </a:extLst>
                </p:cNvPr>
                <p:cNvCxnSpPr/>
                <p:nvPr/>
              </p:nvCxnSpPr>
              <p:spPr>
                <a:xfrm>
                  <a:off x="5135990"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xmlns="" id="{3D6B9D9E-889D-4E9F-8A58-EAE9F13F591F}"/>
                  </a:ext>
                </a:extLst>
              </p:cNvPr>
              <p:cNvSpPr/>
              <p:nvPr/>
            </p:nvSpPr>
            <p:spPr>
              <a:xfrm>
                <a:off x="8024192" y="2989272"/>
                <a:ext cx="3200400" cy="2266121"/>
              </a:xfrm>
              <a:prstGeom prst="rect">
                <a:avLst/>
              </a:prstGeom>
              <a:noFill/>
              <a:ln w="381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custDataLst>
      <p:tags r:id="rId1"/>
    </p:custDataLst>
    <p:extLst>
      <p:ext uri="{BB962C8B-B14F-4D97-AF65-F5344CB8AC3E}">
        <p14:creationId xmlns:p14="http://schemas.microsoft.com/office/powerpoint/2010/main" val="1090188428"/>
      </p:ext>
    </p:extLst>
  </p:cSld>
  <p:clrMapOvr>
    <a:masterClrMapping/>
  </p:clrMapOvr>
  <p:transition xmlns:p14="http://schemas.microsoft.com/office/powerpoint/2010/mai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D1D3109-0D35-462F-9F57-76BF8C72AA8C}"/>
              </a:ext>
            </a:extLst>
          </p:cNvPr>
          <p:cNvSpPr>
            <a:spLocks noGrp="1"/>
          </p:cNvSpPr>
          <p:nvPr>
            <p:ph type="sldNum" sz="quarter" idx="4"/>
          </p:nvPr>
        </p:nvSpPr>
        <p:spPr>
          <a:xfrm>
            <a:off x="15297340" y="-1005840"/>
            <a:ext cx="646386" cy="436529"/>
          </a:xfrm>
        </p:spPr>
        <p:txBody>
          <a:bodyPr/>
          <a:lstStyle/>
          <a:p>
            <a:fld id="{52AE2DB5-4517-4C79-AADE-245F3E00587B}" type="slidenum">
              <a:rPr lang="en-US" smtClean="0">
                <a:solidFill>
                  <a:prstClr val="black">
                    <a:tint val="75000"/>
                  </a:prstClr>
                </a:solidFill>
              </a:rPr>
              <a:pPr/>
              <a:t>35</a:t>
            </a:fld>
            <a:endParaRPr lang="en-US" dirty="0">
              <a:solidFill>
                <a:prstClr val="black">
                  <a:tint val="75000"/>
                </a:prstClr>
              </a:solidFill>
            </a:endParaRPr>
          </a:p>
        </p:txBody>
      </p:sp>
      <p:sp>
        <p:nvSpPr>
          <p:cNvPr id="21" name="Rectangle: Rounded Corners 20">
            <a:extLst>
              <a:ext uri="{FF2B5EF4-FFF2-40B4-BE49-F238E27FC236}">
                <a16:creationId xmlns:a16="http://schemas.microsoft.com/office/drawing/2014/main" xmlns="" id="{09AE118B-F0AF-442C-AA69-06E9780DF14E}"/>
              </a:ext>
            </a:extLst>
          </p:cNvPr>
          <p:cNvSpPr/>
          <p:nvPr/>
        </p:nvSpPr>
        <p:spPr>
          <a:xfrm>
            <a:off x="0" y="6300246"/>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Qubits</a:t>
            </a:r>
            <a:r>
              <a:rPr kumimoji="0" lang="en-US" sz="2800" b="1" i="0" u="none" strike="noStrike" kern="1200" cap="none" spc="0" normalizeH="0" noProof="0" dirty="0">
                <a:ln>
                  <a:noFill/>
                </a:ln>
                <a:solidFill>
                  <a:prstClr val="black"/>
                </a:solidFill>
                <a:effectLst/>
                <a:uLnTx/>
                <a:uFillTx/>
                <a:latin typeface="Calibri"/>
                <a:ea typeface="+mn-ea"/>
                <a:cs typeface="+mn-cs"/>
              </a:rPr>
              <a:t> require cryogenic operating temperature to minimize thermal noise</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0" name="Group 29">
            <a:extLst>
              <a:ext uri="{FF2B5EF4-FFF2-40B4-BE49-F238E27FC236}">
                <a16:creationId xmlns:a16="http://schemas.microsoft.com/office/drawing/2014/main" xmlns="" id="{C9C3FC9E-6F88-4BB2-9DA3-D82F36BE2569}"/>
              </a:ext>
            </a:extLst>
          </p:cNvPr>
          <p:cNvGrpSpPr/>
          <p:nvPr/>
        </p:nvGrpSpPr>
        <p:grpSpPr>
          <a:xfrm>
            <a:off x="8228011" y="1486186"/>
            <a:ext cx="2616407" cy="4707803"/>
            <a:chOff x="-1601932" y="1590260"/>
            <a:chExt cx="3158355" cy="5267739"/>
          </a:xfrm>
        </p:grpSpPr>
        <p:pic>
          <p:nvPicPr>
            <p:cNvPr id="31" name="Picture 18" descr="Image result for IBM quantum computer">
              <a:extLst>
                <a:ext uri="{FF2B5EF4-FFF2-40B4-BE49-F238E27FC236}">
                  <a16:creationId xmlns:a16="http://schemas.microsoft.com/office/drawing/2014/main" xmlns="" id="{E6035961-0217-4778-A711-C41046C446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29" r="31451"/>
            <a:stretch/>
          </p:blipFill>
          <p:spPr bwMode="auto">
            <a:xfrm>
              <a:off x="-1601932" y="1590260"/>
              <a:ext cx="3158355" cy="526773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04B67B0F-B2CF-4DE8-83C4-14ED87CDDC56}"/>
                </a:ext>
              </a:extLst>
            </p:cNvPr>
            <p:cNvSpPr txBox="1"/>
            <p:nvPr/>
          </p:nvSpPr>
          <p:spPr>
            <a:xfrm>
              <a:off x="-352999" y="5523524"/>
              <a:ext cx="1152568" cy="686486"/>
            </a:xfrm>
            <a:prstGeom prst="rect">
              <a:avLst/>
            </a:prstGeom>
            <a:solidFill>
              <a:schemeClr val="tx1"/>
            </a:solidFill>
          </p:spPr>
          <p:txBody>
            <a:bodyPr wrap="none" rtlCol="0">
              <a:spAutoFit/>
            </a:bodyPr>
            <a:lstStyle/>
            <a:p>
              <a:r>
                <a:rPr lang="en-US" dirty="0">
                  <a:solidFill>
                    <a:schemeClr val="bg1"/>
                  </a:solidFill>
                </a:rPr>
                <a:t>Qubits</a:t>
              </a:r>
            </a:p>
            <a:p>
              <a:r>
                <a:rPr lang="en-US" dirty="0">
                  <a:solidFill>
                    <a:schemeClr val="bg1"/>
                  </a:solidFill>
                </a:rPr>
                <a:t>(20 </a:t>
              </a:r>
              <a:r>
                <a:rPr lang="en-US" dirty="0" err="1">
                  <a:solidFill>
                    <a:schemeClr val="bg1"/>
                  </a:solidFill>
                </a:rPr>
                <a:t>mK</a:t>
              </a:r>
              <a:r>
                <a:rPr lang="en-US" dirty="0">
                  <a:solidFill>
                    <a:schemeClr val="bg1"/>
                  </a:solidFill>
                </a:rPr>
                <a:t>)</a:t>
              </a:r>
            </a:p>
          </p:txBody>
        </p:sp>
        <p:sp>
          <p:nvSpPr>
            <p:cNvPr id="33" name="TextBox 32">
              <a:extLst>
                <a:ext uri="{FF2B5EF4-FFF2-40B4-BE49-F238E27FC236}">
                  <a16:creationId xmlns:a16="http://schemas.microsoft.com/office/drawing/2014/main" xmlns="" id="{28D2D706-6C46-40F0-8BA9-C4A0F0A36E59}"/>
                </a:ext>
              </a:extLst>
            </p:cNvPr>
            <p:cNvSpPr txBox="1"/>
            <p:nvPr/>
          </p:nvSpPr>
          <p:spPr>
            <a:xfrm>
              <a:off x="-1203019" y="3091721"/>
              <a:ext cx="2752348" cy="407441"/>
            </a:xfrm>
            <a:prstGeom prst="rect">
              <a:avLst/>
            </a:prstGeom>
            <a:solidFill>
              <a:schemeClr val="tx1"/>
            </a:solidFill>
          </p:spPr>
          <p:txBody>
            <a:bodyPr wrap="square" rtlCol="0">
              <a:spAutoFit/>
            </a:bodyPr>
            <a:lstStyle/>
            <a:p>
              <a:r>
                <a:rPr lang="en-US" dirty="0">
                  <a:solidFill>
                    <a:schemeClr val="bg1"/>
                  </a:solidFill>
                </a:rPr>
                <a:t>Dilution Refrigerator</a:t>
              </a:r>
            </a:p>
          </p:txBody>
        </p:sp>
      </p:grpSp>
      <p:sp>
        <p:nvSpPr>
          <p:cNvPr id="38" name="Title 1">
            <a:extLst>
              <a:ext uri="{FF2B5EF4-FFF2-40B4-BE49-F238E27FC236}">
                <a16:creationId xmlns:a16="http://schemas.microsoft.com/office/drawing/2014/main" xmlns="" id="{05909286-1A7B-4C69-94DC-4769577B3AFD}"/>
              </a:ext>
            </a:extLst>
          </p:cNvPr>
          <p:cNvSpPr>
            <a:spLocks noGrp="1"/>
          </p:cNvSpPr>
          <p:nvPr>
            <p:ph type="title"/>
          </p:nvPr>
        </p:nvSpPr>
        <p:spPr>
          <a:xfrm>
            <a:off x="0" y="96121"/>
            <a:ext cx="8128000" cy="1143000"/>
          </a:xfrm>
        </p:spPr>
        <p:txBody>
          <a:bodyPr>
            <a:noAutofit/>
          </a:bodyPr>
          <a:lstStyle/>
          <a:p>
            <a:r>
              <a:rPr lang="en-US" sz="4400" dirty="0"/>
              <a:t>Existing Quantum Computers </a:t>
            </a:r>
          </a:p>
        </p:txBody>
      </p:sp>
      <p:pic>
        <p:nvPicPr>
          <p:cNvPr id="39" name="Picture 38">
            <a:extLst>
              <a:ext uri="{FF2B5EF4-FFF2-40B4-BE49-F238E27FC236}">
                <a16:creationId xmlns:a16="http://schemas.microsoft.com/office/drawing/2014/main" xmlns="" id="{B811902B-EA33-47AE-8DD2-59AA96E303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5279" y="2030793"/>
            <a:ext cx="2792729" cy="3392820"/>
          </a:xfrm>
          <a:prstGeom prst="rect">
            <a:avLst/>
          </a:prstGeom>
        </p:spPr>
      </p:pic>
      <p:sp>
        <p:nvSpPr>
          <p:cNvPr id="40" name="TextBox 39">
            <a:extLst>
              <a:ext uri="{FF2B5EF4-FFF2-40B4-BE49-F238E27FC236}">
                <a16:creationId xmlns:a16="http://schemas.microsoft.com/office/drawing/2014/main" xmlns="" id="{C87530C6-A6D3-4379-AD11-5E8897A58333}"/>
              </a:ext>
            </a:extLst>
          </p:cNvPr>
          <p:cNvSpPr txBox="1"/>
          <p:nvPr/>
        </p:nvSpPr>
        <p:spPr>
          <a:xfrm>
            <a:off x="2280137" y="5675664"/>
            <a:ext cx="1895071" cy="461665"/>
          </a:xfrm>
          <a:prstGeom prst="rect">
            <a:avLst/>
          </a:prstGeom>
          <a:solidFill>
            <a:schemeClr val="bg2">
              <a:lumMod val="75000"/>
            </a:schemeClr>
          </a:solidFill>
        </p:spPr>
        <p:txBody>
          <a:bodyPr wrap="none" rtlCol="0">
            <a:spAutoFit/>
          </a:bodyPr>
          <a:lstStyle/>
          <a:p>
            <a:r>
              <a:rPr lang="en-US" sz="2400" dirty="0"/>
              <a:t>Quantum Bit</a:t>
            </a:r>
          </a:p>
        </p:txBody>
      </p:sp>
      <p:cxnSp>
        <p:nvCxnSpPr>
          <p:cNvPr id="41" name="Straight Connector 40">
            <a:extLst>
              <a:ext uri="{FF2B5EF4-FFF2-40B4-BE49-F238E27FC236}">
                <a16:creationId xmlns:a16="http://schemas.microsoft.com/office/drawing/2014/main" xmlns="" id="{461DE530-1849-498E-A6B8-A35697C0108D}"/>
              </a:ext>
            </a:extLst>
          </p:cNvPr>
          <p:cNvCxnSpPr/>
          <p:nvPr/>
        </p:nvCxnSpPr>
        <p:spPr>
          <a:xfrm>
            <a:off x="2668810" y="2811626"/>
            <a:ext cx="542833" cy="873337"/>
          </a:xfrm>
          <a:prstGeom prst="line">
            <a:avLst/>
          </a:prstGeom>
          <a:ln w="38100">
            <a:solidFill>
              <a:srgbClr val="669900"/>
            </a:solidFill>
            <a:headEnd type="oval"/>
            <a:tailEnd type="none"/>
          </a:ln>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xmlns="" id="{98A6054D-2FF1-44BB-A6AB-F8E4BB203EA7}"/>
              </a:ext>
            </a:extLst>
          </p:cNvPr>
          <p:cNvGrpSpPr/>
          <p:nvPr/>
        </p:nvGrpSpPr>
        <p:grpSpPr>
          <a:xfrm>
            <a:off x="0" y="1481773"/>
            <a:ext cx="14818414" cy="6342931"/>
            <a:chOff x="0" y="1486186"/>
            <a:chExt cx="14818414" cy="6291132"/>
          </a:xfrm>
        </p:grpSpPr>
        <p:grpSp>
          <p:nvGrpSpPr>
            <p:cNvPr id="34" name="Group 33">
              <a:extLst>
                <a:ext uri="{FF2B5EF4-FFF2-40B4-BE49-F238E27FC236}">
                  <a16:creationId xmlns:a16="http://schemas.microsoft.com/office/drawing/2014/main" xmlns="" id="{DE876F83-1084-4792-8B53-F69690311907}"/>
                </a:ext>
              </a:extLst>
            </p:cNvPr>
            <p:cNvGrpSpPr/>
            <p:nvPr/>
          </p:nvGrpSpPr>
          <p:grpSpPr>
            <a:xfrm>
              <a:off x="0" y="1486186"/>
              <a:ext cx="14818414" cy="6291132"/>
              <a:chOff x="-4149725" y="-1005840"/>
              <a:chExt cx="14702490" cy="6858000"/>
            </a:xfrm>
          </p:grpSpPr>
          <p:grpSp>
            <p:nvGrpSpPr>
              <p:cNvPr id="9" name="Group 8">
                <a:extLst>
                  <a:ext uri="{FF2B5EF4-FFF2-40B4-BE49-F238E27FC236}">
                    <a16:creationId xmlns:a16="http://schemas.microsoft.com/office/drawing/2014/main" xmlns="" id="{EA1FDBA2-461B-4EA6-BDEB-ED174665B71D}"/>
                  </a:ext>
                </a:extLst>
              </p:cNvPr>
              <p:cNvGrpSpPr/>
              <p:nvPr/>
            </p:nvGrpSpPr>
            <p:grpSpPr>
              <a:xfrm>
                <a:off x="-4211" y="-981486"/>
                <a:ext cx="2755083" cy="4959607"/>
                <a:chOff x="-1601932" y="1590260"/>
                <a:chExt cx="3158355" cy="5267739"/>
              </a:xfrm>
            </p:grpSpPr>
            <p:pic>
              <p:nvPicPr>
                <p:cNvPr id="1042" name="Picture 18" descr="Image result for IBM quantum computer"/>
                <p:cNvPicPr>
                  <a:picLocks noChangeAspect="1" noChangeArrowheads="1"/>
                </p:cNvPicPr>
                <p:nvPr/>
              </p:nvPicPr>
              <p:blipFill rotWithShape="1">
                <a:blip r:embed="rId4">
                  <a:extLst>
                    <a:ext uri="{28A0092B-C50C-407E-A947-70E740481C1C}">
                      <a14:useLocalDpi xmlns:a14="http://schemas.microsoft.com/office/drawing/2010/main" val="0"/>
                    </a:ext>
                  </a:extLst>
                </a:blip>
                <a:srcRect l="29329" r="31451"/>
                <a:stretch/>
              </p:blipFill>
              <p:spPr bwMode="auto">
                <a:xfrm>
                  <a:off x="-1601932" y="1590260"/>
                  <a:ext cx="3158355" cy="52677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6CE803B9-7F8F-446B-8257-2E208FEF6932}"/>
                    </a:ext>
                  </a:extLst>
                </p:cNvPr>
                <p:cNvSpPr txBox="1"/>
                <p:nvPr/>
              </p:nvSpPr>
              <p:spPr>
                <a:xfrm>
                  <a:off x="-352999" y="5523524"/>
                  <a:ext cx="851515" cy="369332"/>
                </a:xfrm>
                <a:prstGeom prst="rect">
                  <a:avLst/>
                </a:prstGeom>
                <a:solidFill>
                  <a:schemeClr val="tx1"/>
                </a:solidFill>
              </p:spPr>
              <p:txBody>
                <a:bodyPr wrap="none" rtlCol="0">
                  <a:spAutoFit/>
                </a:bodyPr>
                <a:lstStyle/>
                <a:p>
                  <a:r>
                    <a:rPr lang="en-US" dirty="0">
                      <a:solidFill>
                        <a:schemeClr val="bg1"/>
                      </a:solidFill>
                    </a:rPr>
                    <a:t>Qubits</a:t>
                  </a:r>
                </a:p>
              </p:txBody>
            </p:sp>
            <p:sp>
              <p:nvSpPr>
                <p:cNvPr id="37" name="TextBox 36">
                  <a:extLst>
                    <a:ext uri="{FF2B5EF4-FFF2-40B4-BE49-F238E27FC236}">
                      <a16:creationId xmlns:a16="http://schemas.microsoft.com/office/drawing/2014/main" xmlns="" id="{8DBDEE0C-48AD-4C5F-AFA1-24DC9FB4079F}"/>
                    </a:ext>
                  </a:extLst>
                </p:cNvPr>
                <p:cNvSpPr txBox="1"/>
                <p:nvPr/>
              </p:nvSpPr>
              <p:spPr>
                <a:xfrm>
                  <a:off x="-1203019" y="3091721"/>
                  <a:ext cx="2577138" cy="392278"/>
                </a:xfrm>
                <a:prstGeom prst="rect">
                  <a:avLst/>
                </a:prstGeom>
                <a:solidFill>
                  <a:schemeClr val="tx1"/>
                </a:solidFill>
              </p:spPr>
              <p:txBody>
                <a:bodyPr wrap="square" rtlCol="0">
                  <a:spAutoFit/>
                </a:bodyPr>
                <a:lstStyle/>
                <a:p>
                  <a:r>
                    <a:rPr lang="en-US" dirty="0">
                      <a:solidFill>
                        <a:schemeClr val="bg1"/>
                      </a:solidFill>
                    </a:rPr>
                    <a:t>Dilution Refrigerator</a:t>
                  </a:r>
                </a:p>
              </p:txBody>
            </p:sp>
          </p:grpSp>
          <p:sp>
            <p:nvSpPr>
              <p:cNvPr id="3" name="TextBox 2">
                <a:extLst>
                  <a:ext uri="{FF2B5EF4-FFF2-40B4-BE49-F238E27FC236}">
                    <a16:creationId xmlns:a16="http://schemas.microsoft.com/office/drawing/2014/main" xmlns="" id="{D6803DCE-FBE1-4929-A846-BA1035B56CC8}"/>
                  </a:ext>
                </a:extLst>
              </p:cNvPr>
              <p:cNvSpPr txBox="1"/>
              <p:nvPr/>
            </p:nvSpPr>
            <p:spPr>
              <a:xfrm>
                <a:off x="-1058670" y="3987235"/>
                <a:ext cx="3441968" cy="369332"/>
              </a:xfrm>
              <a:prstGeom prst="rect">
                <a:avLst/>
              </a:prstGeom>
              <a:noFill/>
            </p:spPr>
            <p:txBody>
              <a:bodyPr wrap="none" rtlCol="0">
                <a:spAutoFit/>
              </a:bodyPr>
              <a:lstStyle/>
              <a:p>
                <a:r>
                  <a:rPr lang="en-US" dirty="0"/>
                  <a:t>Ref: IBM Quantum Experience  </a:t>
                </a:r>
              </a:p>
            </p:txBody>
          </p:sp>
          <p:pic>
            <p:nvPicPr>
              <p:cNvPr id="15" name="Picture 2" descr="Image result for IBM quantum Control computer">
                <a:extLst>
                  <a:ext uri="{FF2B5EF4-FFF2-40B4-BE49-F238E27FC236}">
                    <a16:creationId xmlns:a16="http://schemas.microsoft.com/office/drawing/2014/main" xmlns="" id="{44E672CB-9E05-42C2-9E7B-4620D5A42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9725" y="-1005840"/>
                <a:ext cx="1214754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xmlns="" id="{1B3F625A-2F8D-4000-80E2-68500E1A46FD}"/>
                  </a:ext>
                </a:extLst>
              </p:cNvPr>
              <p:cNvSpPr/>
              <p:nvPr/>
            </p:nvSpPr>
            <p:spPr>
              <a:xfrm>
                <a:off x="-3806190" y="356067"/>
                <a:ext cx="3337560" cy="1143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13358DB-38AE-4E73-9A2B-9E6448BC9528}"/>
                  </a:ext>
                </a:extLst>
              </p:cNvPr>
              <p:cNvSpPr/>
              <p:nvPr/>
            </p:nvSpPr>
            <p:spPr>
              <a:xfrm>
                <a:off x="-3448050" y="3541227"/>
                <a:ext cx="1424940" cy="135255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7AA18D93-550E-4071-908E-2F0ADC7CD67E}"/>
                  </a:ext>
                </a:extLst>
              </p:cNvPr>
              <p:cNvSpPr/>
              <p:nvPr/>
            </p:nvSpPr>
            <p:spPr>
              <a:xfrm>
                <a:off x="4370889" y="3674993"/>
                <a:ext cx="3333397" cy="135254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1BD58703-0422-443C-B6C7-03050E3CB220}"/>
                  </a:ext>
                </a:extLst>
              </p:cNvPr>
              <p:cNvSpPr/>
              <p:nvPr/>
            </p:nvSpPr>
            <p:spPr>
              <a:xfrm>
                <a:off x="1211580" y="3903177"/>
                <a:ext cx="1424940" cy="135255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84FBB7BC-6E85-424A-9FE7-9BB993F3DF13}"/>
                  </a:ext>
                </a:extLst>
              </p:cNvPr>
              <p:cNvSpPr/>
              <p:nvPr/>
            </p:nvSpPr>
            <p:spPr>
              <a:xfrm>
                <a:off x="1211580" y="1386019"/>
                <a:ext cx="1424940" cy="135255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EF8FE656-1D31-497C-86DC-88138B8BBBDF}"/>
                  </a:ext>
                </a:extLst>
              </p:cNvPr>
              <p:cNvSpPr/>
              <p:nvPr/>
            </p:nvSpPr>
            <p:spPr>
              <a:xfrm>
                <a:off x="5191124" y="33469"/>
                <a:ext cx="1424940" cy="135255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6CA7A444-A6BF-4FDF-B49F-4048F4EF6426}"/>
                  </a:ext>
                </a:extLst>
              </p:cNvPr>
              <p:cNvSpPr/>
              <p:nvPr/>
            </p:nvSpPr>
            <p:spPr>
              <a:xfrm>
                <a:off x="-1567815" y="4233994"/>
                <a:ext cx="1424940" cy="135255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F63F9E64-F8E5-457E-BD4D-FE0E61D7A97A}"/>
                  </a:ext>
                </a:extLst>
              </p:cNvPr>
              <p:cNvSpPr/>
              <p:nvPr/>
            </p:nvSpPr>
            <p:spPr>
              <a:xfrm>
                <a:off x="-3596640" y="1253322"/>
                <a:ext cx="1424940" cy="135255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D1C1B22B-0ADF-4B7B-A867-55B12650249B}"/>
                  </a:ext>
                </a:extLst>
              </p:cNvPr>
              <p:cNvSpPr/>
              <p:nvPr/>
            </p:nvSpPr>
            <p:spPr>
              <a:xfrm>
                <a:off x="-1612268" y="3144988"/>
                <a:ext cx="658497" cy="135255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9D3AF4CE-A2BF-4042-A5D9-38E85BB062A1}"/>
                  </a:ext>
                </a:extLst>
              </p:cNvPr>
              <p:cNvSpPr txBox="1"/>
              <p:nvPr/>
            </p:nvSpPr>
            <p:spPr>
              <a:xfrm>
                <a:off x="5630609" y="3799734"/>
                <a:ext cx="1970908" cy="432600"/>
              </a:xfrm>
              <a:prstGeom prst="rect">
                <a:avLst/>
              </a:prstGeom>
              <a:solidFill>
                <a:schemeClr val="bg2">
                  <a:lumMod val="50000"/>
                </a:schemeClr>
              </a:solidFill>
            </p:spPr>
            <p:txBody>
              <a:bodyPr wrap="square" rtlCol="0">
                <a:spAutoFit/>
              </a:bodyPr>
              <a:lstStyle/>
              <a:p>
                <a:pPr algn="ctr"/>
                <a:r>
                  <a:rPr lang="en-US" sz="2000" b="1" dirty="0">
                    <a:solidFill>
                      <a:schemeClr val="bg1"/>
                    </a:solidFill>
                  </a:rPr>
                  <a:t>Quantum Chip</a:t>
                </a:r>
              </a:p>
            </p:txBody>
          </p:sp>
          <p:sp>
            <p:nvSpPr>
              <p:cNvPr id="27" name="TextBox 26">
                <a:extLst>
                  <a:ext uri="{FF2B5EF4-FFF2-40B4-BE49-F238E27FC236}">
                    <a16:creationId xmlns:a16="http://schemas.microsoft.com/office/drawing/2014/main" xmlns="" id="{E246CCA6-7D3A-422E-A657-50DDE2A927D2}"/>
                  </a:ext>
                </a:extLst>
              </p:cNvPr>
              <p:cNvSpPr txBox="1"/>
              <p:nvPr/>
            </p:nvSpPr>
            <p:spPr>
              <a:xfrm>
                <a:off x="-1095351" y="4294084"/>
                <a:ext cx="3796636" cy="503264"/>
              </a:xfrm>
              <a:prstGeom prst="rect">
                <a:avLst/>
              </a:prstGeom>
              <a:solidFill>
                <a:schemeClr val="bg2">
                  <a:lumMod val="50000"/>
                </a:schemeClr>
              </a:solidFill>
            </p:spPr>
            <p:txBody>
              <a:bodyPr wrap="square" rtlCol="0">
                <a:spAutoFit/>
              </a:bodyPr>
              <a:lstStyle/>
              <a:p>
                <a:pPr algn="ctr"/>
                <a:r>
                  <a:rPr lang="en-US" sz="2400" b="1" dirty="0">
                    <a:solidFill>
                      <a:schemeClr val="bg1"/>
                    </a:solidFill>
                  </a:rPr>
                  <a:t>Control Processor</a:t>
                </a:r>
              </a:p>
            </p:txBody>
          </p:sp>
          <p:sp>
            <p:nvSpPr>
              <p:cNvPr id="28" name="TextBox 27">
                <a:extLst>
                  <a:ext uri="{FF2B5EF4-FFF2-40B4-BE49-F238E27FC236}">
                    <a16:creationId xmlns:a16="http://schemas.microsoft.com/office/drawing/2014/main" xmlns="" id="{B289CF4A-0F59-4916-83E5-9529B5173344}"/>
                  </a:ext>
                </a:extLst>
              </p:cNvPr>
              <p:cNvSpPr txBox="1"/>
              <p:nvPr/>
            </p:nvSpPr>
            <p:spPr>
              <a:xfrm>
                <a:off x="-3981909" y="1084866"/>
                <a:ext cx="2615797" cy="499154"/>
              </a:xfrm>
              <a:prstGeom prst="rect">
                <a:avLst/>
              </a:prstGeom>
              <a:solidFill>
                <a:srgbClr val="948A54"/>
              </a:solidFill>
            </p:spPr>
            <p:txBody>
              <a:bodyPr wrap="square" rtlCol="0">
                <a:spAutoFit/>
              </a:bodyPr>
              <a:lstStyle/>
              <a:p>
                <a:pPr algn="ctr"/>
                <a:r>
                  <a:rPr lang="en-US" sz="2400" b="1" dirty="0">
                    <a:solidFill>
                      <a:schemeClr val="bg1"/>
                    </a:solidFill>
                  </a:rPr>
                  <a:t>Programmer</a:t>
                </a:r>
              </a:p>
            </p:txBody>
          </p:sp>
          <p:sp>
            <p:nvSpPr>
              <p:cNvPr id="29" name="TextBox 28">
                <a:extLst>
                  <a:ext uri="{FF2B5EF4-FFF2-40B4-BE49-F238E27FC236}">
                    <a16:creationId xmlns:a16="http://schemas.microsoft.com/office/drawing/2014/main" xmlns="" id="{6AE441F3-6387-43D2-BB29-FC8C5738930A}"/>
                  </a:ext>
                </a:extLst>
              </p:cNvPr>
              <p:cNvSpPr txBox="1"/>
              <p:nvPr/>
            </p:nvSpPr>
            <p:spPr>
              <a:xfrm>
                <a:off x="5193041" y="-784916"/>
                <a:ext cx="5359724" cy="383025"/>
              </a:xfrm>
              <a:prstGeom prst="rect">
                <a:avLst/>
              </a:prstGeom>
              <a:noFill/>
            </p:spPr>
            <p:txBody>
              <a:bodyPr wrap="square" rtlCol="0">
                <a:spAutoFit/>
              </a:bodyPr>
              <a:lstStyle/>
              <a:p>
                <a:r>
                  <a:rPr lang="en-US" sz="1200" i="1" dirty="0">
                    <a:solidFill>
                      <a:schemeClr val="bg1"/>
                    </a:solidFill>
                  </a:rPr>
                  <a:t>Source: IBM Quantum Experience</a:t>
                </a:r>
              </a:p>
            </p:txBody>
          </p:sp>
        </p:grpSp>
        <p:sp>
          <p:nvSpPr>
            <p:cNvPr id="42" name="Rectangle 41">
              <a:extLst>
                <a:ext uri="{FF2B5EF4-FFF2-40B4-BE49-F238E27FC236}">
                  <a16:creationId xmlns:a16="http://schemas.microsoft.com/office/drawing/2014/main" xmlns="" id="{18FDE138-3828-4051-80F0-EBBC161EBEFF}"/>
                </a:ext>
              </a:extLst>
            </p:cNvPr>
            <p:cNvSpPr/>
            <p:nvPr/>
          </p:nvSpPr>
          <p:spPr>
            <a:xfrm>
              <a:off x="7423087" y="5580446"/>
              <a:ext cx="1468624" cy="45855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 </a:t>
              </a:r>
              <a:r>
                <a:rPr lang="en-US" dirty="0" err="1"/>
                <a:t>mK</a:t>
              </a:r>
              <a:endParaRPr lang="en-US" dirty="0"/>
            </a:p>
          </p:txBody>
        </p:sp>
        <p:sp>
          <p:nvSpPr>
            <p:cNvPr id="43" name="Rectangle 42">
              <a:extLst>
                <a:ext uri="{FF2B5EF4-FFF2-40B4-BE49-F238E27FC236}">
                  <a16:creationId xmlns:a16="http://schemas.microsoft.com/office/drawing/2014/main" xmlns="" id="{69330F38-19AB-4BF1-AD83-1C90706C74B6}"/>
                </a:ext>
              </a:extLst>
            </p:cNvPr>
            <p:cNvSpPr/>
            <p:nvPr/>
          </p:nvSpPr>
          <p:spPr>
            <a:xfrm>
              <a:off x="7411894" y="6155533"/>
              <a:ext cx="1468624" cy="74262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63622303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41"/>
            <a:ext cx="8128000" cy="1143000"/>
          </a:xfrm>
        </p:spPr>
        <p:txBody>
          <a:bodyPr>
            <a:noAutofit/>
          </a:bodyPr>
          <a:lstStyle/>
          <a:p>
            <a:r>
              <a:rPr lang="en-US" sz="4400" dirty="0"/>
              <a:t>Quantum bits are fickle </a:t>
            </a:r>
          </a:p>
        </p:txBody>
      </p:sp>
      <p:sp>
        <p:nvSpPr>
          <p:cNvPr id="125" name="Rectangle: Rounded Corners 124"/>
          <p:cNvSpPr/>
          <p:nvPr/>
        </p:nvSpPr>
        <p:spPr>
          <a:xfrm>
            <a:off x="0" y="6300246"/>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Need </a:t>
            </a:r>
            <a:r>
              <a:rPr lang="en-US" sz="2800" b="1" dirty="0">
                <a:solidFill>
                  <a:prstClr val="black"/>
                </a:solidFill>
                <a:sym typeface="Wingdings" panose="05000000000000000000" pitchFamily="2" charset="2"/>
              </a:rPr>
              <a:t>Error Correction to protect Quantum bits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6" name="Content Placeholder 36"/>
          <p:cNvSpPr txBox="1">
            <a:spLocks/>
          </p:cNvSpPr>
          <p:nvPr/>
        </p:nvSpPr>
        <p:spPr>
          <a:xfrm>
            <a:off x="17315" y="1764520"/>
            <a:ext cx="6160461" cy="4365572"/>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20000"/>
              </a:spcBef>
              <a:spcAft>
                <a:spcPts val="0"/>
              </a:spcAft>
              <a:buSz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Sz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SzTx/>
              <a:buNone/>
              <a:tabLst/>
              <a:defRPr/>
            </a:pPr>
            <a:endParaRPr lang="en-US" sz="3200" dirty="0">
              <a:solidFill>
                <a:prstClr val="black"/>
              </a:solidFill>
              <a:latin typeface="Calibri"/>
            </a:endParaRPr>
          </a:p>
          <a:p>
            <a:pPr marL="0" marR="0" lvl="0" indent="0" algn="l" defTabSz="342900" rtl="0" eaLnBrk="1" fontAlgn="auto" latinLnBrk="0" hangingPunct="1">
              <a:lnSpc>
                <a:spcPct val="100000"/>
              </a:lnSpc>
              <a:spcBef>
                <a:spcPct val="20000"/>
              </a:spcBef>
              <a:spcAft>
                <a:spcPts val="0"/>
              </a:spcAft>
              <a:buSz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Even at </a:t>
            </a:r>
            <a:r>
              <a:rPr kumimoji="0" lang="en-US" sz="3200" b="0" i="1" u="none" strike="noStrike" kern="1200" cap="none" spc="0" normalizeH="0" baseline="0" noProof="0" dirty="0">
                <a:ln>
                  <a:noFill/>
                </a:ln>
                <a:solidFill>
                  <a:prstClr val="black"/>
                </a:solidFill>
                <a:effectLst/>
                <a:uLnTx/>
                <a:uFillTx/>
                <a:latin typeface="Calibri"/>
                <a:ea typeface="+mn-ea"/>
                <a:cs typeface="+mn-cs"/>
              </a:rPr>
              <a:t>20mK,</a:t>
            </a:r>
            <a:r>
              <a:rPr kumimoji="0" lang="en-US" sz="3200" b="0" i="0" u="none" strike="noStrike" kern="1200" cap="none" spc="0" normalizeH="0" baseline="0" noProof="0" dirty="0">
                <a:ln>
                  <a:noFill/>
                </a:ln>
                <a:solidFill>
                  <a:prstClr val="black"/>
                </a:solidFill>
                <a:effectLst/>
                <a:uLnTx/>
                <a:uFillTx/>
                <a:latin typeface="Calibri"/>
                <a:ea typeface="+mn-ea"/>
                <a:cs typeface="+mn-cs"/>
              </a:rPr>
              <a:t> qubits can lose state</a:t>
            </a:r>
            <a:endParaRPr kumimoji="0" lang="en-US" sz="32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endParaRPr>
          </a:p>
          <a:p>
            <a:pPr marL="0" marR="0" lvl="0" indent="0" algn="l" defTabSz="342900" rtl="0" eaLnBrk="1" fontAlgn="auto" latinLnBrk="0" hangingPunct="1">
              <a:lnSpc>
                <a:spcPct val="100000"/>
              </a:lnSpc>
              <a:spcBef>
                <a:spcPct val="20000"/>
              </a:spcBef>
              <a:spcAft>
                <a:spcPts val="0"/>
              </a:spcAft>
              <a:buSz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13" name="Straight Connector 112"/>
          <p:cNvCxnSpPr/>
          <p:nvPr/>
        </p:nvCxnSpPr>
        <p:spPr>
          <a:xfrm>
            <a:off x="6827814" y="2562440"/>
            <a:ext cx="21770" cy="1089959"/>
          </a:xfrm>
          <a:prstGeom prst="line">
            <a:avLst/>
          </a:prstGeom>
          <a:ln w="76200">
            <a:solidFill>
              <a:srgbClr val="669900"/>
            </a:solidFill>
            <a:headEnd type="triangle"/>
            <a:tailEnd type="none"/>
          </a:ln>
        </p:spPr>
        <p:style>
          <a:lnRef idx="2">
            <a:schemeClr val="dk1"/>
          </a:lnRef>
          <a:fillRef idx="0">
            <a:schemeClr val="dk1"/>
          </a:fillRef>
          <a:effectRef idx="1">
            <a:schemeClr val="dk1"/>
          </a:effectRef>
          <a:fontRef idx="minor">
            <a:schemeClr val="tx1"/>
          </a:fontRef>
        </p:style>
      </p:cxnSp>
      <p:sp>
        <p:nvSpPr>
          <p:cNvPr id="123" name="TextBox 122"/>
          <p:cNvSpPr txBox="1"/>
          <p:nvPr/>
        </p:nvSpPr>
        <p:spPr>
          <a:xfrm>
            <a:off x="6646178" y="1882460"/>
            <a:ext cx="385042" cy="523220"/>
          </a:xfrm>
          <a:prstGeom prst="rect">
            <a:avLst/>
          </a:prstGeom>
          <a:noFill/>
        </p:spPr>
        <p:txBody>
          <a:bodyPr wrap="none" rtlCol="0">
            <a:spAutoFit/>
          </a:bodyPr>
          <a:lstStyle/>
          <a:p>
            <a:r>
              <a:rPr lang="en-US" sz="2800" dirty="0"/>
              <a:t>1</a:t>
            </a:r>
            <a:endParaRPr lang="en-US" dirty="0"/>
          </a:p>
        </p:txBody>
      </p:sp>
      <p:sp>
        <p:nvSpPr>
          <p:cNvPr id="129" name="TextBox 128"/>
          <p:cNvSpPr txBox="1"/>
          <p:nvPr/>
        </p:nvSpPr>
        <p:spPr>
          <a:xfrm>
            <a:off x="6657063" y="4838130"/>
            <a:ext cx="385042" cy="523220"/>
          </a:xfrm>
          <a:prstGeom prst="rect">
            <a:avLst/>
          </a:prstGeom>
          <a:noFill/>
        </p:spPr>
        <p:txBody>
          <a:bodyPr wrap="none" rtlCol="0">
            <a:spAutoFit/>
          </a:bodyPr>
          <a:lstStyle/>
          <a:p>
            <a:r>
              <a:rPr lang="en-US" sz="2800" dirty="0"/>
              <a:t>0</a:t>
            </a:r>
            <a:endParaRPr lang="en-US" dirty="0"/>
          </a:p>
        </p:txBody>
      </p:sp>
      <p:cxnSp>
        <p:nvCxnSpPr>
          <p:cNvPr id="136" name="Straight Connector 135"/>
          <p:cNvCxnSpPr>
            <a:cxnSpLocks/>
          </p:cNvCxnSpPr>
          <p:nvPr/>
        </p:nvCxnSpPr>
        <p:spPr>
          <a:xfrm flipV="1">
            <a:off x="6849584" y="3693557"/>
            <a:ext cx="0" cy="1021283"/>
          </a:xfrm>
          <a:prstGeom prst="line">
            <a:avLst/>
          </a:prstGeom>
          <a:ln w="76200">
            <a:solidFill>
              <a:srgbClr val="FF0000"/>
            </a:solidFill>
            <a:headEnd type="triangle"/>
            <a:tailEnd type="none"/>
          </a:ln>
        </p:spPr>
        <p:style>
          <a:lnRef idx="2">
            <a:schemeClr val="dk1"/>
          </a:lnRef>
          <a:fillRef idx="0">
            <a:schemeClr val="dk1"/>
          </a:fillRef>
          <a:effectRef idx="1">
            <a:schemeClr val="dk1"/>
          </a:effectRef>
          <a:fontRef idx="minor">
            <a:schemeClr val="tx1"/>
          </a:fontRef>
        </p:style>
      </p:cxnSp>
      <p:pic>
        <p:nvPicPr>
          <p:cNvPr id="147" name="Picture 1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7782" y="1838405"/>
            <a:ext cx="2792729" cy="3392820"/>
          </a:xfrm>
          <a:prstGeom prst="rect">
            <a:avLst/>
          </a:prstGeom>
        </p:spPr>
      </p:pic>
      <p:cxnSp>
        <p:nvCxnSpPr>
          <p:cNvPr id="148" name="Straight Connector 147"/>
          <p:cNvCxnSpPr/>
          <p:nvPr/>
        </p:nvCxnSpPr>
        <p:spPr>
          <a:xfrm>
            <a:off x="9771313" y="2821577"/>
            <a:ext cx="542833" cy="873337"/>
          </a:xfrm>
          <a:prstGeom prst="line">
            <a:avLst/>
          </a:prstGeom>
          <a:ln w="38100">
            <a:solidFill>
              <a:srgbClr val="669900"/>
            </a:solidFill>
            <a:headEnd type="oval"/>
            <a:tailEnd type="none"/>
          </a:ln>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flipH="1">
            <a:off x="10314147" y="2821577"/>
            <a:ext cx="467360" cy="897795"/>
          </a:xfrm>
          <a:prstGeom prst="line">
            <a:avLst/>
          </a:prstGeom>
          <a:ln w="38100">
            <a:solidFill>
              <a:srgbClr val="FF0000"/>
            </a:solidFill>
            <a:headEnd type="oval"/>
            <a:tailEnd type="none"/>
          </a:ln>
        </p:spPr>
        <p:style>
          <a:lnRef idx="2">
            <a:schemeClr val="dk1"/>
          </a:lnRef>
          <a:fillRef idx="0">
            <a:schemeClr val="dk1"/>
          </a:fillRef>
          <a:effectRef idx="1">
            <a:schemeClr val="dk1"/>
          </a:effectRef>
          <a:fontRef idx="minor">
            <a:schemeClr val="tx1"/>
          </a:fontRef>
        </p:style>
      </p:cxnSp>
      <p:sp>
        <p:nvSpPr>
          <p:cNvPr id="168" name="TextBox 167"/>
          <p:cNvSpPr txBox="1"/>
          <p:nvPr/>
        </p:nvSpPr>
        <p:spPr>
          <a:xfrm>
            <a:off x="5979038" y="5506756"/>
            <a:ext cx="1863011" cy="461665"/>
          </a:xfrm>
          <a:prstGeom prst="rect">
            <a:avLst/>
          </a:prstGeom>
          <a:solidFill>
            <a:schemeClr val="bg2">
              <a:lumMod val="75000"/>
            </a:schemeClr>
          </a:solidFill>
        </p:spPr>
        <p:txBody>
          <a:bodyPr wrap="none" rtlCol="0">
            <a:spAutoFit/>
          </a:bodyPr>
          <a:lstStyle/>
          <a:p>
            <a:r>
              <a:rPr lang="en-US" sz="2400" dirty="0"/>
              <a:t>Classical Bit</a:t>
            </a:r>
          </a:p>
        </p:txBody>
      </p:sp>
      <p:sp>
        <p:nvSpPr>
          <p:cNvPr id="169" name="TextBox 168"/>
          <p:cNvSpPr txBox="1"/>
          <p:nvPr/>
        </p:nvSpPr>
        <p:spPr>
          <a:xfrm>
            <a:off x="9382640" y="5483276"/>
            <a:ext cx="1895071" cy="461665"/>
          </a:xfrm>
          <a:prstGeom prst="rect">
            <a:avLst/>
          </a:prstGeom>
          <a:solidFill>
            <a:schemeClr val="bg2">
              <a:lumMod val="75000"/>
            </a:schemeClr>
          </a:solidFill>
        </p:spPr>
        <p:txBody>
          <a:bodyPr wrap="none" rtlCol="0">
            <a:spAutoFit/>
          </a:bodyPr>
          <a:lstStyle/>
          <a:p>
            <a:r>
              <a:rPr lang="en-US" sz="2400" dirty="0"/>
              <a:t>Quantum Bit</a:t>
            </a:r>
          </a:p>
        </p:txBody>
      </p:sp>
      <p:sp>
        <p:nvSpPr>
          <p:cNvPr id="4" name="Slide Number Placeholder 3">
            <a:extLst>
              <a:ext uri="{FF2B5EF4-FFF2-40B4-BE49-F238E27FC236}">
                <a16:creationId xmlns:a16="http://schemas.microsoft.com/office/drawing/2014/main" xmlns="" id="{57172FCD-BDB3-4055-B049-6D72F0157730}"/>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36</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30956205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59C4FB-B945-4D34-8134-0A8E58F5B0A1}"/>
              </a:ext>
            </a:extLst>
          </p:cNvPr>
          <p:cNvSpPr>
            <a:spLocks noGrp="1"/>
          </p:cNvSpPr>
          <p:nvPr>
            <p:ph type="title"/>
          </p:nvPr>
        </p:nvSpPr>
        <p:spPr/>
        <p:txBody>
          <a:bodyPr>
            <a:normAutofit/>
          </a:bodyPr>
          <a:lstStyle/>
          <a:p>
            <a:r>
              <a:rPr lang="en-US" sz="4400" dirty="0"/>
              <a:t>Quantum Error Correction</a:t>
            </a:r>
          </a:p>
        </p:txBody>
      </p:sp>
      <p:sp>
        <p:nvSpPr>
          <p:cNvPr id="3" name="Slide Number Placeholder 2">
            <a:extLst>
              <a:ext uri="{FF2B5EF4-FFF2-40B4-BE49-F238E27FC236}">
                <a16:creationId xmlns:a16="http://schemas.microsoft.com/office/drawing/2014/main" xmlns="" id="{8687427D-DB97-437A-BD66-16A40C59155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37</a:t>
            </a:fld>
            <a:endParaRPr lang="en-US" dirty="0">
              <a:solidFill>
                <a:prstClr val="black">
                  <a:tint val="75000"/>
                </a:prstClr>
              </a:solidFill>
            </a:endParaRPr>
          </a:p>
        </p:txBody>
      </p:sp>
      <p:sp>
        <p:nvSpPr>
          <p:cNvPr id="79" name="Arrow: Right 78">
            <a:extLst>
              <a:ext uri="{FF2B5EF4-FFF2-40B4-BE49-F238E27FC236}">
                <a16:creationId xmlns:a16="http://schemas.microsoft.com/office/drawing/2014/main" xmlns="" id="{3618A667-8450-4FF0-BC08-3E5D5C8C178F}"/>
              </a:ext>
            </a:extLst>
          </p:cNvPr>
          <p:cNvSpPr/>
          <p:nvPr/>
        </p:nvSpPr>
        <p:spPr>
          <a:xfrm>
            <a:off x="4543971" y="2835530"/>
            <a:ext cx="3072990" cy="1447933"/>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Quantum Error Correction Code</a:t>
            </a:r>
          </a:p>
        </p:txBody>
      </p:sp>
      <p:sp>
        <p:nvSpPr>
          <p:cNvPr id="260" name="TextBox 259">
            <a:extLst>
              <a:ext uri="{FF2B5EF4-FFF2-40B4-BE49-F238E27FC236}">
                <a16:creationId xmlns:a16="http://schemas.microsoft.com/office/drawing/2014/main" xmlns="" id="{9B93D5F2-A7E0-4452-A4AF-433F44D7141B}"/>
              </a:ext>
            </a:extLst>
          </p:cNvPr>
          <p:cNvSpPr txBox="1"/>
          <p:nvPr/>
        </p:nvSpPr>
        <p:spPr>
          <a:xfrm>
            <a:off x="1710492" y="4656913"/>
            <a:ext cx="3334567" cy="830997"/>
          </a:xfrm>
          <a:prstGeom prst="rect">
            <a:avLst/>
          </a:prstGeom>
          <a:noFill/>
        </p:spPr>
        <p:txBody>
          <a:bodyPr wrap="none" rtlCol="0">
            <a:spAutoFit/>
          </a:bodyPr>
          <a:lstStyle/>
          <a:p>
            <a:pPr algn="ctr"/>
            <a:r>
              <a:rPr lang="en-US" sz="2400" dirty="0"/>
              <a:t>Collection of Noisy </a:t>
            </a:r>
          </a:p>
          <a:p>
            <a:pPr algn="ctr"/>
            <a:r>
              <a:rPr lang="en-US" sz="2400" dirty="0"/>
              <a:t>Physical Qubit Devices</a:t>
            </a:r>
          </a:p>
        </p:txBody>
      </p:sp>
      <p:grpSp>
        <p:nvGrpSpPr>
          <p:cNvPr id="390" name="Group 389">
            <a:extLst>
              <a:ext uri="{FF2B5EF4-FFF2-40B4-BE49-F238E27FC236}">
                <a16:creationId xmlns:a16="http://schemas.microsoft.com/office/drawing/2014/main" xmlns="" id="{33E8461A-3A9F-4FC8-A0E6-267995856DDA}"/>
              </a:ext>
            </a:extLst>
          </p:cNvPr>
          <p:cNvGrpSpPr/>
          <p:nvPr/>
        </p:nvGrpSpPr>
        <p:grpSpPr>
          <a:xfrm>
            <a:off x="7517263" y="2388311"/>
            <a:ext cx="2946628" cy="2274072"/>
            <a:chOff x="7292591" y="2333251"/>
            <a:chExt cx="2946628" cy="2274072"/>
          </a:xfrm>
        </p:grpSpPr>
        <p:grpSp>
          <p:nvGrpSpPr>
            <p:cNvPr id="82" name="Group 81">
              <a:extLst>
                <a:ext uri="{FF2B5EF4-FFF2-40B4-BE49-F238E27FC236}">
                  <a16:creationId xmlns:a16="http://schemas.microsoft.com/office/drawing/2014/main" xmlns="" id="{41975503-6505-4313-B23C-ACC7E3965019}"/>
                </a:ext>
              </a:extLst>
            </p:cNvPr>
            <p:cNvGrpSpPr/>
            <p:nvPr/>
          </p:nvGrpSpPr>
          <p:grpSpPr>
            <a:xfrm rot="2421560">
              <a:off x="7292591" y="2820724"/>
              <a:ext cx="1459842" cy="1232452"/>
              <a:chOff x="1065475" y="3490623"/>
              <a:chExt cx="1168842" cy="1232452"/>
            </a:xfrm>
          </p:grpSpPr>
          <p:sp>
            <p:nvSpPr>
              <p:cNvPr id="131" name="Oval 130">
                <a:extLst>
                  <a:ext uri="{FF2B5EF4-FFF2-40B4-BE49-F238E27FC236}">
                    <a16:creationId xmlns:a16="http://schemas.microsoft.com/office/drawing/2014/main" xmlns="" id="{D2C684D5-BC94-40EB-88D0-E145EB213206}"/>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xmlns="" id="{259DE2CA-98A8-4F8A-BEC8-C36584A6AB9C}"/>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xmlns="" id="{197DB4C6-D448-4977-9FCE-1DAD55556461}"/>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xmlns="" id="{46D11C01-991C-47AF-B36E-1D58CC0F1FE4}"/>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xmlns="" id="{75734005-DD0A-436F-8A83-96A2CE7DA694}"/>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xmlns="" id="{5EEBD537-1072-489E-B112-E66A6E200850}"/>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xmlns="" id="{778C14CB-4C10-4153-B534-93A4C7CE0339}"/>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xmlns="" id="{62F46C5A-5187-47DA-A4DF-F644536873E6}"/>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xmlns="" id="{2320B56D-7875-496B-A2BC-DA266BEB0179}"/>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xmlns="" id="{46D86314-6DB5-4B99-B8F7-FA789D1D64AE}"/>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xmlns="" id="{BADC5100-6990-40BB-8A2A-30B4E306F0EE}"/>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xmlns="" id="{65DEAE79-E51C-4B35-8350-744AB465256E}"/>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xmlns="" id="{B5629FA6-A450-44F9-86E7-159CDA22AE46}"/>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xmlns="" id="{2835BB6D-B1D0-4E76-9246-43719CD648A6}"/>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xmlns="" id="{BA1A6FE1-AE4A-409C-87B0-80BC0ABDC67A}"/>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xmlns="" id="{ECE56A20-BE81-4833-A5A0-0067B706BC1B}"/>
                </a:ext>
              </a:extLst>
            </p:cNvPr>
            <p:cNvGrpSpPr/>
            <p:nvPr/>
          </p:nvGrpSpPr>
          <p:grpSpPr>
            <a:xfrm rot="2421560">
              <a:off x="7742228" y="2856503"/>
              <a:ext cx="1459842" cy="1232452"/>
              <a:chOff x="1065475" y="3490623"/>
              <a:chExt cx="1168842" cy="1232452"/>
            </a:xfrm>
          </p:grpSpPr>
          <p:sp>
            <p:nvSpPr>
              <p:cNvPr id="116" name="Oval 115">
                <a:extLst>
                  <a:ext uri="{FF2B5EF4-FFF2-40B4-BE49-F238E27FC236}">
                    <a16:creationId xmlns:a16="http://schemas.microsoft.com/office/drawing/2014/main" xmlns="" id="{753A1399-4907-4505-9436-822FEF9C0085}"/>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xmlns="" id="{4108BE79-8DCF-4B2F-9EF9-50C7D72D8FEA}"/>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xmlns="" id="{4E4CDB22-D04C-48E9-8DEA-0A71E52EFD24}"/>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xmlns="" id="{28174969-79D7-4744-AD1F-D1D0B46CEAA8}"/>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xmlns="" id="{35E71369-B647-4718-BF13-671C32EB5470}"/>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xmlns="" id="{CB6D677F-E8D3-4F75-A10F-8408850D7251}"/>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xmlns="" id="{AB0D74A2-8976-4CF8-883E-589A9761A9FC}"/>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xmlns="" id="{14BD798D-13D9-4797-B99A-64D41258105B}"/>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xmlns="" id="{E3052F75-699B-4F23-BC58-F4196F6D85A4}"/>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xmlns="" id="{D6B0C04D-9BEA-4835-B679-8E82F512AE7A}"/>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xmlns="" id="{C673464F-1FAC-455F-A559-98EE584FE181}"/>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xmlns="" id="{D32AA5F6-0AF9-44DD-ADAA-124DEC08011D}"/>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xmlns="" id="{18C93A28-E433-4AB2-A971-9080DBE81B32}"/>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xmlns="" id="{38F4AEAE-C6C7-45C7-BF63-0CC7152C671A}"/>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xmlns="" id="{73B700A3-BB5E-4058-B36B-FE1834DAE447}"/>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xmlns="" id="{D418859E-5CD5-4C76-9AFB-9AEA525E1F77}"/>
                </a:ext>
              </a:extLst>
            </p:cNvPr>
            <p:cNvGrpSpPr/>
            <p:nvPr/>
          </p:nvGrpSpPr>
          <p:grpSpPr>
            <a:xfrm rot="2421560">
              <a:off x="8271038" y="2853424"/>
              <a:ext cx="1459842" cy="1232452"/>
              <a:chOff x="1065475" y="3490623"/>
              <a:chExt cx="1168842" cy="1232452"/>
            </a:xfrm>
          </p:grpSpPr>
          <p:sp>
            <p:nvSpPr>
              <p:cNvPr id="101" name="Oval 100">
                <a:extLst>
                  <a:ext uri="{FF2B5EF4-FFF2-40B4-BE49-F238E27FC236}">
                    <a16:creationId xmlns:a16="http://schemas.microsoft.com/office/drawing/2014/main" xmlns="" id="{DCF127D5-B80F-4102-BCB9-50800F7FFCE0}"/>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xmlns="" id="{C3A5EA8C-8590-44B2-8FC8-FA67883A677F}"/>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xmlns="" id="{8C5BA3AF-817E-4995-8A11-C7C86617628F}"/>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xmlns="" id="{40E07B61-5FFE-41E7-8081-90E619D9A3CF}"/>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xmlns="" id="{B694304E-2C77-4718-94D8-09152DF1FD15}"/>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xmlns="" id="{02E7AAA5-36F1-4A3D-B81E-44304E775307}"/>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xmlns="" id="{258F6521-E30D-4FD9-BED7-DC6F9A4C6A8E}"/>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xmlns="" id="{DEFC46F6-6C2A-4A10-AD16-1E14F53B9303}"/>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xmlns="" id="{003A6E3E-E5FB-49BE-BE49-5D6DEAA5048D}"/>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xmlns="" id="{DE32A0E3-6940-4E45-BE45-6375C8215AD9}"/>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xmlns="" id="{6E3FFF77-992C-4335-8066-AE8A455B617D}"/>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xmlns="" id="{6BC47C1E-0A4D-4757-B1D0-8CE8DB1FFB00}"/>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xmlns="" id="{DD568C9E-5196-4C3F-904C-C94690F34BDC}"/>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xmlns="" id="{1EDDE617-F5BD-46A0-9CAD-6296387C3CB0}"/>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xmlns="" id="{14B663A1-F8E5-4CF4-807A-D6DA4EFEF2E4}"/>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xmlns="" id="{85ED0EB9-2569-48A9-8787-F3E1BB5C2EF0}"/>
                </a:ext>
              </a:extLst>
            </p:cNvPr>
            <p:cNvGrpSpPr/>
            <p:nvPr/>
          </p:nvGrpSpPr>
          <p:grpSpPr>
            <a:xfrm rot="2421560">
              <a:off x="8776332" y="2849438"/>
              <a:ext cx="1459842" cy="1232452"/>
              <a:chOff x="1065475" y="3490623"/>
              <a:chExt cx="1168842" cy="1232452"/>
            </a:xfrm>
          </p:grpSpPr>
          <p:sp>
            <p:nvSpPr>
              <p:cNvPr id="86" name="Oval 85">
                <a:extLst>
                  <a:ext uri="{FF2B5EF4-FFF2-40B4-BE49-F238E27FC236}">
                    <a16:creationId xmlns:a16="http://schemas.microsoft.com/office/drawing/2014/main" xmlns="" id="{7D2D7DB6-DE64-4BB4-A629-B3772A417131}"/>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xmlns="" id="{68F8932E-9A15-4F65-9303-F9A2A4F77EFC}"/>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xmlns="" id="{23EE2542-2402-434E-ACB4-05F6C8F2A335}"/>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xmlns="" id="{C4842018-95ED-4D5D-8027-D3E3B2046B26}"/>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xmlns="" id="{73C50B62-27F5-4F85-935A-D57F9E109957}"/>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xmlns="" id="{7770B0E3-6AF6-4EDA-AE84-7217A82DCF93}"/>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xmlns="" id="{0C3570DB-7442-40EA-9543-2FB974B40AED}"/>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xmlns="" id="{2CD05D3C-9F70-426F-9A72-01290557B51E}"/>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xmlns="" id="{28F6857A-2EEB-4B6F-BC6C-8BB42ABF2137}"/>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xmlns="" id="{D88F5A64-6A52-46C9-BC1A-AA384225031E}"/>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xmlns="" id="{019ACC99-DE46-4272-9045-616043D6818A}"/>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xmlns="" id="{7F005898-A071-458C-9903-51D847A50475}"/>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xmlns="" id="{62CEAB34-F710-4798-9C7F-35E2280F9DB4}"/>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xmlns="" id="{9B3ACF36-8090-4575-B2AB-4A7710A6A777}"/>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xmlns="" id="{77B6FAC2-9736-46CC-9B9D-E9C0155B842B}"/>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6" name="Rectangle 145">
              <a:extLst>
                <a:ext uri="{FF2B5EF4-FFF2-40B4-BE49-F238E27FC236}">
                  <a16:creationId xmlns:a16="http://schemas.microsoft.com/office/drawing/2014/main" xmlns="" id="{015993B9-42B1-4CE6-B061-03460A560F6C}"/>
                </a:ext>
              </a:extLst>
            </p:cNvPr>
            <p:cNvSpPr/>
            <p:nvPr/>
          </p:nvSpPr>
          <p:spPr>
            <a:xfrm rot="3792640">
              <a:off x="7622017" y="2172242"/>
              <a:ext cx="2274072" cy="2596089"/>
            </a:xfrm>
            <a:prstGeom prst="rect">
              <a:avLst/>
            </a:prstGeom>
            <a:noFill/>
            <a:ln w="19050">
              <a:solidFill>
                <a:schemeClr val="tx1"/>
              </a:solidFill>
              <a:prstDash val="dash"/>
            </a:ln>
            <a:scene3d>
              <a:camera prst="orthographicFront">
                <a:rot lat="1732754" lon="20568464" rev="19890046"/>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1" name="Group 260">
              <a:extLst>
                <a:ext uri="{FF2B5EF4-FFF2-40B4-BE49-F238E27FC236}">
                  <a16:creationId xmlns:a16="http://schemas.microsoft.com/office/drawing/2014/main" xmlns="" id="{FF3B2621-1D46-4E1D-B77E-30F0739BE8B8}"/>
                </a:ext>
              </a:extLst>
            </p:cNvPr>
            <p:cNvGrpSpPr/>
            <p:nvPr/>
          </p:nvGrpSpPr>
          <p:grpSpPr>
            <a:xfrm rot="2421560">
              <a:off x="7295636" y="2814742"/>
              <a:ext cx="1459842" cy="1232452"/>
              <a:chOff x="1065475" y="3490623"/>
              <a:chExt cx="1168842" cy="1232452"/>
            </a:xfrm>
          </p:grpSpPr>
          <p:sp>
            <p:nvSpPr>
              <p:cNvPr id="262" name="Oval 261">
                <a:extLst>
                  <a:ext uri="{FF2B5EF4-FFF2-40B4-BE49-F238E27FC236}">
                    <a16:creationId xmlns:a16="http://schemas.microsoft.com/office/drawing/2014/main" xmlns="" id="{182A4949-C232-4F9F-85C6-9CEC796A403F}"/>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xmlns="" id="{74850D02-3215-4037-B577-F64B2A65BACE}"/>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xmlns="" id="{1F016D1B-F9AB-4C05-98AB-1B09597B468B}"/>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xmlns="" id="{961190D7-26F6-47ED-ABA4-B06FC0237B7A}"/>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xmlns="" id="{24424AC6-BDD3-4338-A473-F44593248FF2}"/>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xmlns="" id="{A97D251B-0385-49F7-8EC5-83FB72FFD281}"/>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xmlns="" id="{B7D5FCEF-4F06-4821-911D-6022EC627906}"/>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xmlns="" id="{CB15A26E-0F85-4787-B173-A51B511C7E49}"/>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xmlns="" id="{99881433-F4B6-4AFF-820E-00837443F409}"/>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xmlns="" id="{0904C891-FAF4-4C1F-97D6-78677FE59F03}"/>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xmlns="" id="{AC5C8C6F-2E78-4840-98DF-B593631CF596}"/>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xmlns="" id="{1DC521EE-E0C0-4E86-B23E-8251CAB69FD5}"/>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xmlns="" id="{14A25354-8303-4100-97BD-30491ADE6396}"/>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xmlns="" id="{BB452023-8FF8-47F5-B034-07228FCE3A4A}"/>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xmlns="" id="{6BE75C3D-9C30-4759-981D-9435A161911F}"/>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xmlns="" id="{4688C58C-0371-4D24-A18E-54CAA5AD0E98}"/>
                </a:ext>
              </a:extLst>
            </p:cNvPr>
            <p:cNvGrpSpPr/>
            <p:nvPr/>
          </p:nvGrpSpPr>
          <p:grpSpPr>
            <a:xfrm rot="2421560">
              <a:off x="7745273" y="2850521"/>
              <a:ext cx="1459842" cy="1232452"/>
              <a:chOff x="1065475" y="3490623"/>
              <a:chExt cx="1168842" cy="1232452"/>
            </a:xfrm>
          </p:grpSpPr>
          <p:sp>
            <p:nvSpPr>
              <p:cNvPr id="278" name="Oval 277">
                <a:extLst>
                  <a:ext uri="{FF2B5EF4-FFF2-40B4-BE49-F238E27FC236}">
                    <a16:creationId xmlns:a16="http://schemas.microsoft.com/office/drawing/2014/main" xmlns="" id="{AD1C65C7-740A-4DD2-A5D1-DCF9E98842ED}"/>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xmlns="" id="{8CBFE68A-FD31-4095-94E4-E8F915803894}"/>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xmlns="" id="{BFCB400A-7717-4599-83DB-901B1ED70C37}"/>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xmlns="" id="{EFB21ABF-8743-43A1-9E76-5408D7346EC9}"/>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xmlns="" id="{6E5E3AE6-E5B9-4451-B332-D50766EA9EA7}"/>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xmlns="" id="{57BC3FEF-EA03-4218-A171-59332F98BC3C}"/>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xmlns="" id="{B17F7AAD-94BE-41A1-914E-255DBFE803C8}"/>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xmlns="" id="{009B8E40-C621-410C-B547-69F01183FA47}"/>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xmlns="" id="{F8A0000E-A01E-4903-8DD8-43E649D3E362}"/>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xmlns="" id="{8FF66C99-D7D6-4A85-A810-5CD1CEA67CA9}"/>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xmlns="" id="{E53206C5-9863-4EBF-8300-BB18260A8B48}"/>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xmlns="" id="{C4766DAD-BB57-4340-A22D-A74F2C167DC8}"/>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xmlns="" id="{E6B7816D-A069-46CD-8B5B-AF7713C98808}"/>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xmlns="" id="{55FB8105-046B-4ED9-B60D-4E55679439EC}"/>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xmlns="" id="{DBC925D9-E6B9-4F7A-B4C6-49BBAD416428}"/>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3" name="Group 292">
              <a:extLst>
                <a:ext uri="{FF2B5EF4-FFF2-40B4-BE49-F238E27FC236}">
                  <a16:creationId xmlns:a16="http://schemas.microsoft.com/office/drawing/2014/main" xmlns="" id="{D53BEA01-3EFE-48B0-BEB1-4C924976DDC4}"/>
                </a:ext>
              </a:extLst>
            </p:cNvPr>
            <p:cNvGrpSpPr/>
            <p:nvPr/>
          </p:nvGrpSpPr>
          <p:grpSpPr>
            <a:xfrm rot="2421560">
              <a:off x="8274083" y="2847442"/>
              <a:ext cx="1459842" cy="1232452"/>
              <a:chOff x="1065475" y="3490623"/>
              <a:chExt cx="1168842" cy="1232452"/>
            </a:xfrm>
          </p:grpSpPr>
          <p:sp>
            <p:nvSpPr>
              <p:cNvPr id="294" name="Oval 293">
                <a:extLst>
                  <a:ext uri="{FF2B5EF4-FFF2-40B4-BE49-F238E27FC236}">
                    <a16:creationId xmlns:a16="http://schemas.microsoft.com/office/drawing/2014/main" xmlns="" id="{C283F669-F1D5-43D6-92A6-E463E21B01B7}"/>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xmlns="" id="{8BD6E94F-FE93-44D1-9555-3BE4AE93AB9B}"/>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xmlns="" id="{D405DD61-9B93-460A-AF41-1559D4943284}"/>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xmlns="" id="{63DEC1AD-9CD9-4CEB-82B6-D259DA7BA00D}"/>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xmlns="" id="{87F84034-8822-48CC-AD43-862882270773}"/>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xmlns="" id="{48D55197-5836-4F5C-980E-5BDE915544D8}"/>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xmlns="" id="{FCC0DA4A-CAC4-4D91-B96C-B2F9ADA070EC}"/>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xmlns="" id="{6A6323E5-2D12-4D18-BAEC-24C2E350DBD5}"/>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xmlns="" id="{0EBCAEB8-526E-4FCE-914D-17B263D085D9}"/>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xmlns="" id="{5FE3977D-3820-4BB4-8502-3B538006D003}"/>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xmlns="" id="{0512902F-0960-4882-9E6E-9A1564865333}"/>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xmlns="" id="{A23BF00D-DFB2-46CB-9BBB-C9BD8D79E158}"/>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xmlns="" id="{976E5BE7-1829-419E-8CFC-8DD9676227AA}"/>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xmlns="" id="{F89C5BAF-86DB-42FC-BF77-3CA5E011AA4A}"/>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xmlns="" id="{894A3561-9489-4504-B559-64620C3916B8}"/>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a:extLst>
                <a:ext uri="{FF2B5EF4-FFF2-40B4-BE49-F238E27FC236}">
                  <a16:creationId xmlns:a16="http://schemas.microsoft.com/office/drawing/2014/main" xmlns="" id="{2F655725-9106-4E4D-912A-6AE0614253B7}"/>
                </a:ext>
              </a:extLst>
            </p:cNvPr>
            <p:cNvGrpSpPr/>
            <p:nvPr/>
          </p:nvGrpSpPr>
          <p:grpSpPr>
            <a:xfrm rot="2421560">
              <a:off x="8779377" y="2843456"/>
              <a:ext cx="1459842" cy="1232452"/>
              <a:chOff x="1065475" y="3490623"/>
              <a:chExt cx="1168842" cy="1232452"/>
            </a:xfrm>
          </p:grpSpPr>
          <p:sp>
            <p:nvSpPr>
              <p:cNvPr id="310" name="Oval 309">
                <a:extLst>
                  <a:ext uri="{FF2B5EF4-FFF2-40B4-BE49-F238E27FC236}">
                    <a16:creationId xmlns:a16="http://schemas.microsoft.com/office/drawing/2014/main" xmlns="" id="{03BB0813-6A5F-4D20-953E-0EF69C5357BB}"/>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xmlns="" id="{62D86DC2-F24B-493D-BB0C-4D8BAFDA0615}"/>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xmlns="" id="{5A46A012-5911-4899-9795-F67E75725AD7}"/>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xmlns="" id="{5E7BC98A-DBBB-4E0A-B8D1-C415A5601521}"/>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xmlns="" id="{DE251212-7861-4B0C-9FBD-3EA980A9D11F}"/>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xmlns="" id="{0EE84594-6DAB-4847-A3B3-EDD245CA0843}"/>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xmlns="" id="{E6F8903C-DE4A-4490-AE55-F6A80AEBCB45}"/>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xmlns="" id="{9AB37AF0-5578-4482-AE87-FE6F6DF1803B}"/>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xmlns="" id="{9EF79B67-B7EE-4D39-B878-9177D8F56E90}"/>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xmlns="" id="{E433BCDE-BB88-4BA0-8D05-A7F9F3FE5D95}"/>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xmlns="" id="{5D990832-2AED-4518-8FC0-59E142D68A2E}"/>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xmlns="" id="{A2B517D1-C5DE-4732-A420-CCC40F0D3F12}"/>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xmlns="" id="{51465BFD-4685-4D49-85F4-284D28A8122E}"/>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xmlns="" id="{CDEB0527-2C57-4738-B601-6BAF216E21D6}"/>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xmlns="" id="{0E6A9DF7-A9CB-41D0-946F-1F36F7F0FDE1}"/>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89" name="Group 388">
            <a:extLst>
              <a:ext uri="{FF2B5EF4-FFF2-40B4-BE49-F238E27FC236}">
                <a16:creationId xmlns:a16="http://schemas.microsoft.com/office/drawing/2014/main" xmlns="" id="{7B92D277-F844-4E61-BCE0-92CDF63E13EE}"/>
              </a:ext>
            </a:extLst>
          </p:cNvPr>
          <p:cNvGrpSpPr/>
          <p:nvPr/>
        </p:nvGrpSpPr>
        <p:grpSpPr>
          <a:xfrm>
            <a:off x="1669408" y="2972652"/>
            <a:ext cx="2943583" cy="1268231"/>
            <a:chOff x="5688505" y="5009841"/>
            <a:chExt cx="2943583" cy="1268231"/>
          </a:xfrm>
        </p:grpSpPr>
        <p:grpSp>
          <p:nvGrpSpPr>
            <p:cNvPr id="325" name="Group 324">
              <a:extLst>
                <a:ext uri="{FF2B5EF4-FFF2-40B4-BE49-F238E27FC236}">
                  <a16:creationId xmlns:a16="http://schemas.microsoft.com/office/drawing/2014/main" xmlns="" id="{A97D6D92-318E-4437-966C-70C1E7773B57}"/>
                </a:ext>
              </a:extLst>
            </p:cNvPr>
            <p:cNvGrpSpPr/>
            <p:nvPr/>
          </p:nvGrpSpPr>
          <p:grpSpPr>
            <a:xfrm rot="2421560">
              <a:off x="5688505" y="5009841"/>
              <a:ext cx="1459842" cy="1232452"/>
              <a:chOff x="1065475" y="3490623"/>
              <a:chExt cx="1168842" cy="1232452"/>
            </a:xfrm>
          </p:grpSpPr>
          <p:sp>
            <p:nvSpPr>
              <p:cNvPr id="326" name="Oval 325">
                <a:extLst>
                  <a:ext uri="{FF2B5EF4-FFF2-40B4-BE49-F238E27FC236}">
                    <a16:creationId xmlns:a16="http://schemas.microsoft.com/office/drawing/2014/main" xmlns="" id="{2B8C4F8D-87D3-4644-A407-DBD86DF993FA}"/>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xmlns="" id="{276D06ED-9335-4301-9A00-03A4E20D7201}"/>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xmlns="" id="{7D7ACBD5-6205-479F-AB01-BE185DFF4AC6}"/>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xmlns="" id="{768BFEA4-8C2A-43BA-85D1-F230AE7A3610}"/>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xmlns="" id="{058CF2F8-EBDF-4838-8F3F-1266C4CA6C6C}"/>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xmlns="" id="{70FCF79A-9072-43EE-98B3-E4A132F3D3E2}"/>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xmlns="" id="{687F0C7A-91E2-46DE-AC25-3976CBEA83E4}"/>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xmlns="" id="{70B1D216-6686-4478-B290-95739F123501}"/>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xmlns="" id="{7CDFB6DD-99AB-40FE-93D4-D015DF11F756}"/>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xmlns="" id="{4483DD96-2EF3-4039-9D0E-4597502B4F2A}"/>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xmlns="" id="{D172F98F-BAE4-46F0-97F9-4CFC133061A4}"/>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xmlns="" id="{5AC542C4-D033-4970-9288-51F150E807F9}"/>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xmlns="" id="{9E9D2F0C-3048-43C3-BB9B-D363F33CD305}"/>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xmlns="" id="{316DD449-61C8-42A8-866C-0DF37E4330E7}"/>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xmlns="" id="{DD22B2C7-6288-4A21-A626-FD49A6FE4CBD}"/>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1" name="Group 340">
              <a:extLst>
                <a:ext uri="{FF2B5EF4-FFF2-40B4-BE49-F238E27FC236}">
                  <a16:creationId xmlns:a16="http://schemas.microsoft.com/office/drawing/2014/main" xmlns="" id="{B78619BF-635B-42A5-B6F7-0528DF80A11F}"/>
                </a:ext>
              </a:extLst>
            </p:cNvPr>
            <p:cNvGrpSpPr/>
            <p:nvPr/>
          </p:nvGrpSpPr>
          <p:grpSpPr>
            <a:xfrm rot="2421560">
              <a:off x="6138142" y="5045620"/>
              <a:ext cx="1459842" cy="1232452"/>
              <a:chOff x="1065475" y="3490623"/>
              <a:chExt cx="1168842" cy="1232452"/>
            </a:xfrm>
          </p:grpSpPr>
          <p:sp>
            <p:nvSpPr>
              <p:cNvPr id="342" name="Oval 341">
                <a:extLst>
                  <a:ext uri="{FF2B5EF4-FFF2-40B4-BE49-F238E27FC236}">
                    <a16:creationId xmlns:a16="http://schemas.microsoft.com/office/drawing/2014/main" xmlns="" id="{AE843AC4-A21F-4C91-88EB-B1CBABDA3D70}"/>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xmlns="" id="{701FB400-36F6-48B6-A67A-37A0E2A32C83}"/>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xmlns="" id="{582A2734-3961-40FC-A8B3-F8B0D5C5823B}"/>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xmlns="" id="{D9570B64-ACF6-46B2-AC98-8179D7F6F258}"/>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xmlns="" id="{4E448AFE-0D76-4809-B5CE-396190635DBB}"/>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xmlns="" id="{C70B220A-6D2A-453C-86BF-0936C0A4240A}"/>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xmlns="" id="{758C082F-493E-4842-A8C6-DB1E70F3B61B}"/>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xmlns="" id="{883B8625-F4CD-4157-9230-7CFF68100A91}"/>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xmlns="" id="{E4D87D4F-0EC1-474A-8EC1-F6D37711964A}"/>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xmlns="" id="{CEF9F0AD-9ED9-4CAC-BB69-56559B10C6C0}"/>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xmlns="" id="{B30E8CA5-C03E-4299-9506-79BBC4719E1B}"/>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xmlns="" id="{87232D4E-913D-4208-AB2C-524F879645B7}"/>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xmlns="" id="{A5C606C6-D25F-4D7C-956B-23F11FC2267F}"/>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xmlns="" id="{F2DB5BA6-0B68-4EB2-9330-DCAE5C11BEF9}"/>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xmlns="" id="{1D1FF073-6AF0-4272-ACAF-466E8CBBBF89}"/>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xmlns="" id="{F80AB691-6A1D-415B-952E-75B393ACA4DC}"/>
                </a:ext>
              </a:extLst>
            </p:cNvPr>
            <p:cNvGrpSpPr/>
            <p:nvPr/>
          </p:nvGrpSpPr>
          <p:grpSpPr>
            <a:xfrm rot="2421560">
              <a:off x="6666952" y="5042541"/>
              <a:ext cx="1459842" cy="1232452"/>
              <a:chOff x="1065475" y="3490623"/>
              <a:chExt cx="1168842" cy="1232452"/>
            </a:xfrm>
          </p:grpSpPr>
          <p:sp>
            <p:nvSpPr>
              <p:cNvPr id="358" name="Oval 357">
                <a:extLst>
                  <a:ext uri="{FF2B5EF4-FFF2-40B4-BE49-F238E27FC236}">
                    <a16:creationId xmlns:a16="http://schemas.microsoft.com/office/drawing/2014/main" xmlns="" id="{4D914AAC-82D7-4BD4-98AE-8E9383288C2C}"/>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xmlns="" id="{BE6BC892-A625-4398-8C32-A0170C8C1AD1}"/>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xmlns="" id="{D0D1911D-7E95-4672-8657-666CBF7483F4}"/>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xmlns="" id="{5C2B824B-841F-4219-A276-A56CFE909197}"/>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xmlns="" id="{E2271180-AA33-4BB7-AC42-03B28A2B1B14}"/>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xmlns="" id="{14BE4372-03A4-4923-A580-D272C3598D9F}"/>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xmlns="" id="{9A90AD3B-FE79-4280-B5B2-DA0373A003A2}"/>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xmlns="" id="{3A1ADDB6-B3B7-411C-A552-EB6C7D2B6F4D}"/>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xmlns="" id="{AE863872-A726-4524-8FBF-8D1CF4DD9E3F}"/>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xmlns="" id="{0E1DE5F6-21B2-4DA5-A7C7-0D46C388D135}"/>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xmlns="" id="{7536766E-A9DE-42B2-B86C-06ED3C7F77B8}"/>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xmlns="" id="{9CC53B7C-548D-42B6-99E1-E72C6ECE3135}"/>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xmlns="" id="{7342C2AE-4A97-4358-B8E2-4999ADE98CB1}"/>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xmlns="" id="{217B14EC-5131-495C-9749-2382C562A6DA}"/>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xmlns="" id="{DC9B3AA6-3E8E-4989-89E8-3B136727AF8A}"/>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3" name="Group 372">
              <a:extLst>
                <a:ext uri="{FF2B5EF4-FFF2-40B4-BE49-F238E27FC236}">
                  <a16:creationId xmlns:a16="http://schemas.microsoft.com/office/drawing/2014/main" xmlns="" id="{2E16960F-451A-45D9-873A-4B8E6F518A37}"/>
                </a:ext>
              </a:extLst>
            </p:cNvPr>
            <p:cNvGrpSpPr/>
            <p:nvPr/>
          </p:nvGrpSpPr>
          <p:grpSpPr>
            <a:xfrm rot="2421560">
              <a:off x="7172246" y="5038555"/>
              <a:ext cx="1459842" cy="1232452"/>
              <a:chOff x="1065475" y="3490623"/>
              <a:chExt cx="1168842" cy="1232452"/>
            </a:xfrm>
          </p:grpSpPr>
          <p:sp>
            <p:nvSpPr>
              <p:cNvPr id="374" name="Oval 373">
                <a:extLst>
                  <a:ext uri="{FF2B5EF4-FFF2-40B4-BE49-F238E27FC236}">
                    <a16:creationId xmlns:a16="http://schemas.microsoft.com/office/drawing/2014/main" xmlns="" id="{A4FCB3D0-23DF-40C8-90F2-2D89438ADB47}"/>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xmlns="" id="{37FBFDAB-AD06-4AD9-A0FA-74234C0BD719}"/>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xmlns="" id="{937010F4-B9F7-481B-9BAA-4F4A632C7F02}"/>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xmlns="" id="{4666303A-361F-4C76-A7EC-F8BEE95C8CA1}"/>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xmlns="" id="{45A4E663-577B-4F61-89EB-F7EB9B804D2B}"/>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xmlns="" id="{F30A9DE4-8522-46DF-BEED-B67654A39C0A}"/>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xmlns="" id="{0C4D7DF1-99FA-47CB-83A1-1E9C984C0342}"/>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xmlns="" id="{E3626C05-B210-4D88-B959-D4D161EA4FF4}"/>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xmlns="" id="{C5EBF2D4-B928-41BC-91B3-4880FCC46542}"/>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xmlns="" id="{4C59370A-AE08-4FE5-A3CB-A616CDAA01B2}"/>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xmlns="" id="{F372ECC1-631C-4BCE-9C05-2CBAA05DE541}"/>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xmlns="" id="{F85E6895-83A1-42CD-8183-366DD6FE2EB5}"/>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xmlns="" id="{00FC4AFD-423D-4A65-B023-39C4ED36207F}"/>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xmlns="" id="{B257852E-F5EE-423A-8A4F-677F5410B02A}"/>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xmlns="" id="{00E55D14-FB7E-43AE-82F0-AFD1B61AE3C7}"/>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91" name="TextBox 390">
            <a:extLst>
              <a:ext uri="{FF2B5EF4-FFF2-40B4-BE49-F238E27FC236}">
                <a16:creationId xmlns:a16="http://schemas.microsoft.com/office/drawing/2014/main" xmlns="" id="{AAB1DB20-7CE4-4785-9D8B-8AB257E418A5}"/>
              </a:ext>
            </a:extLst>
          </p:cNvPr>
          <p:cNvSpPr txBox="1"/>
          <p:nvPr/>
        </p:nvSpPr>
        <p:spPr>
          <a:xfrm>
            <a:off x="8064266" y="4734537"/>
            <a:ext cx="2152705" cy="830997"/>
          </a:xfrm>
          <a:prstGeom prst="rect">
            <a:avLst/>
          </a:prstGeom>
          <a:noFill/>
        </p:spPr>
        <p:txBody>
          <a:bodyPr wrap="none" rtlCol="0">
            <a:spAutoFit/>
          </a:bodyPr>
          <a:lstStyle/>
          <a:p>
            <a:pPr algn="ctr"/>
            <a:r>
              <a:rPr lang="en-US" sz="2400" dirty="0"/>
              <a:t>Fault-Tolerant </a:t>
            </a:r>
          </a:p>
          <a:p>
            <a:pPr algn="ctr"/>
            <a:r>
              <a:rPr lang="en-US" sz="2400" dirty="0"/>
              <a:t>Logical Qubit</a:t>
            </a:r>
          </a:p>
        </p:txBody>
      </p:sp>
      <p:sp>
        <p:nvSpPr>
          <p:cNvPr id="392" name="Rectangle: Rounded Corners 391">
            <a:extLst>
              <a:ext uri="{FF2B5EF4-FFF2-40B4-BE49-F238E27FC236}">
                <a16:creationId xmlns:a16="http://schemas.microsoft.com/office/drawing/2014/main" xmlns="" id="{F986492B-B596-4BBB-AA33-F5691E081A86}"/>
              </a:ext>
            </a:extLst>
          </p:cNvPr>
          <p:cNvSpPr/>
          <p:nvPr/>
        </p:nvSpPr>
        <p:spPr>
          <a:xfrm>
            <a:off x="-15534" y="5702720"/>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black"/>
                </a:solidFill>
                <a:sym typeface="Wingdings" panose="05000000000000000000" pitchFamily="2" charset="2"/>
              </a:rPr>
              <a:t>Error Correction can enable Fault-tolerant Quantum Computers (FTQC)</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06" name="Rectangle: Rounded Corners 205">
            <a:extLst>
              <a:ext uri="{FF2B5EF4-FFF2-40B4-BE49-F238E27FC236}">
                <a16:creationId xmlns:a16="http://schemas.microsoft.com/office/drawing/2014/main" xmlns="" id="{1071A47D-3CAA-4103-957E-65B0866FFA88}"/>
              </a:ext>
            </a:extLst>
          </p:cNvPr>
          <p:cNvSpPr/>
          <p:nvPr/>
        </p:nvSpPr>
        <p:spPr>
          <a:xfrm>
            <a:off x="0" y="6377150"/>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black"/>
                </a:solidFill>
              </a:rPr>
              <a:t>QEC require 10 to 100 physical qubits to create fault-tolerant logical qubit</a:t>
            </a:r>
            <a:endParaRPr kumimoji="0" lang="en-US" sz="2800" b="1" i="0" u="none" strike="noStrike" kern="1200" cap="none" spc="0" normalizeH="0" baseline="0" noProof="0" dirty="0">
              <a:ln>
                <a:noFill/>
              </a:ln>
              <a:solidFill>
                <a:prstClr val="black"/>
              </a:solidFill>
              <a:effectLst/>
              <a:uLnTx/>
              <a:uFillTx/>
              <a:latin typeface="Calibri"/>
            </a:endParaRPr>
          </a:p>
        </p:txBody>
      </p:sp>
    </p:spTree>
    <p:extLst>
      <p:ext uri="{BB962C8B-B14F-4D97-AF65-F5344CB8AC3E}">
        <p14:creationId xmlns:p14="http://schemas.microsoft.com/office/powerpoint/2010/main" val="7835459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nimBg="1"/>
      <p:bldP spid="20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C5B2E4-5A14-4798-BB64-EDFEC10B96FA}"/>
              </a:ext>
            </a:extLst>
          </p:cNvPr>
          <p:cNvSpPr>
            <a:spLocks noGrp="1"/>
          </p:cNvSpPr>
          <p:nvPr>
            <p:ph type="title"/>
          </p:nvPr>
        </p:nvSpPr>
        <p:spPr>
          <a:xfrm>
            <a:off x="609600" y="196814"/>
            <a:ext cx="11346168" cy="1143000"/>
          </a:xfrm>
        </p:spPr>
        <p:txBody>
          <a:bodyPr>
            <a:noAutofit/>
          </a:bodyPr>
          <a:lstStyle/>
          <a:p>
            <a:r>
              <a:rPr lang="en-US" sz="4400" dirty="0"/>
              <a:t>Quantum Error Correction is Expensive</a:t>
            </a:r>
          </a:p>
        </p:txBody>
      </p:sp>
      <p:sp>
        <p:nvSpPr>
          <p:cNvPr id="3" name="Slide Number Placeholder 2">
            <a:extLst>
              <a:ext uri="{FF2B5EF4-FFF2-40B4-BE49-F238E27FC236}">
                <a16:creationId xmlns:a16="http://schemas.microsoft.com/office/drawing/2014/main" xmlns="" id="{D2878B98-9B4B-4241-A1BF-5724B531B13C}"/>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38</a:t>
            </a:fld>
            <a:endParaRPr lang="en-US" dirty="0">
              <a:solidFill>
                <a:prstClr val="black">
                  <a:tint val="75000"/>
                </a:prstClr>
              </a:solidFill>
            </a:endParaRPr>
          </a:p>
        </p:txBody>
      </p:sp>
      <p:sp>
        <p:nvSpPr>
          <p:cNvPr id="4" name="Content Placeholder 36">
            <a:extLst>
              <a:ext uri="{FF2B5EF4-FFF2-40B4-BE49-F238E27FC236}">
                <a16:creationId xmlns:a16="http://schemas.microsoft.com/office/drawing/2014/main" xmlns="" id="{BC940DF1-CEB8-4120-9C60-6A104A2947C5}"/>
              </a:ext>
            </a:extLst>
          </p:cNvPr>
          <p:cNvSpPr txBox="1">
            <a:spLocks/>
          </p:cNvSpPr>
          <p:nvPr/>
        </p:nvSpPr>
        <p:spPr>
          <a:xfrm>
            <a:off x="140217" y="1462969"/>
            <a:ext cx="4524061" cy="4693316"/>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Quantum Error Correction </a:t>
            </a:r>
            <a:r>
              <a:rPr kumimoji="0" lang="en-US" sz="2800" b="0" i="0" u="none" strike="noStrike" kern="1200" cap="none" spc="0" normalizeH="0" noProof="0" dirty="0">
                <a:ln>
                  <a:noFill/>
                </a:ln>
                <a:solidFill>
                  <a:prstClr val="black"/>
                </a:solidFill>
                <a:effectLst/>
                <a:uLnTx/>
                <a:uFillTx/>
                <a:latin typeface="Calibri"/>
                <a:ea typeface="+mn-ea"/>
                <a:cs typeface="+mn-cs"/>
              </a:rPr>
              <a:t>require 10 to 100 physical qubits to create fault-tolerant logical qubit</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lang="en-US" sz="2800" dirty="0">
              <a:solidFill>
                <a:prstClr val="black"/>
              </a:solidFill>
              <a:latin typeface="Calibri"/>
            </a:endParaRPr>
          </a:p>
          <a:p>
            <a:pPr lvl="0" fontAlgn="auto">
              <a:spcAft>
                <a:spcPts val="0"/>
              </a:spcAft>
              <a:buFont typeface="Wingdings" panose="05000000000000000000" pitchFamily="2" charset="2"/>
              <a:buChar char="v"/>
              <a:defRPr/>
            </a:pPr>
            <a:r>
              <a:rPr lang="en-US" sz="2800" dirty="0"/>
              <a:t> For near-term we may have to use </a:t>
            </a:r>
            <a:r>
              <a:rPr lang="en-US" sz="2800" i="1" dirty="0"/>
              <a:t>Noisy Intermediate Scale Quantum Computers (NISQ)</a:t>
            </a:r>
            <a:endParaRPr kumimoji="0" lang="en-US" sz="2800" i="1" u="none" strike="noStrike" kern="1200" cap="none" spc="0" normalizeH="0" baseline="0" noProof="0" dirty="0">
              <a:ln>
                <a:noFill/>
              </a:ln>
              <a:solidFill>
                <a:prstClr val="black"/>
              </a:solidFill>
              <a:effectLst/>
              <a:uLnTx/>
              <a:uFillTx/>
              <a:latin typeface="Calibri"/>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Rounded Corners 4">
            <a:extLst>
              <a:ext uri="{FF2B5EF4-FFF2-40B4-BE49-F238E27FC236}">
                <a16:creationId xmlns:a16="http://schemas.microsoft.com/office/drawing/2014/main" xmlns="" id="{AE6AF951-D0C6-4B52-ABC7-034A9728444E}"/>
              </a:ext>
            </a:extLst>
          </p:cNvPr>
          <p:cNvSpPr/>
          <p:nvPr/>
        </p:nvSpPr>
        <p:spPr>
          <a:xfrm>
            <a:off x="0" y="6241774"/>
            <a:ext cx="12192000" cy="607112"/>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Near</a:t>
            </a:r>
            <a:r>
              <a:rPr kumimoji="0" lang="en-US" sz="2800" b="1" i="0" u="none" strike="noStrike" kern="1200" cap="none" spc="0" normalizeH="0" noProof="0" dirty="0">
                <a:ln>
                  <a:noFill/>
                </a:ln>
                <a:solidFill>
                  <a:prstClr val="black"/>
                </a:solidFill>
                <a:effectLst/>
                <a:uLnTx/>
                <a:uFillTx/>
                <a:latin typeface="Calibri"/>
                <a:ea typeface="+mn-ea"/>
                <a:cs typeface="+mn-cs"/>
              </a:rPr>
              <a:t> term</a:t>
            </a:r>
            <a:r>
              <a:rPr kumimoji="0" lang="en-US" sz="2800" b="1" i="0" u="none" strike="noStrike" kern="1200" cap="none" spc="0" normalizeH="0" baseline="0" noProof="0" dirty="0">
                <a:ln>
                  <a:noFill/>
                </a:ln>
                <a:solidFill>
                  <a:prstClr val="black"/>
                </a:solidFill>
                <a:effectLst/>
                <a:uLnTx/>
                <a:uFillTx/>
                <a:latin typeface="Calibri"/>
                <a:ea typeface="+mn-ea"/>
                <a:cs typeface="+mn-cs"/>
              </a:rPr>
              <a:t> </a:t>
            </a:r>
            <a:r>
              <a:rPr lang="en-US" sz="2800" b="1" noProof="0" dirty="0">
                <a:solidFill>
                  <a:prstClr val="black"/>
                </a:solidFill>
                <a:sym typeface="Wingdings" panose="05000000000000000000" pitchFamily="2" charset="2"/>
              </a:rPr>
              <a:t>q</a:t>
            </a:r>
            <a:r>
              <a:rPr lang="en-US" sz="2800" b="1" dirty="0" err="1">
                <a:solidFill>
                  <a:prstClr val="black"/>
                </a:solidFill>
                <a:sym typeface="Wingdings" panose="05000000000000000000" pitchFamily="2" charset="2"/>
              </a:rPr>
              <a:t>uantum</a:t>
            </a:r>
            <a:r>
              <a:rPr lang="en-US" sz="2800" b="1" dirty="0">
                <a:solidFill>
                  <a:prstClr val="black"/>
                </a:solidFill>
                <a:sym typeface="Wingdings" panose="05000000000000000000" pitchFamily="2" charset="2"/>
              </a:rPr>
              <a:t> computers will be noisy </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xmlns="" id="{F72C79BA-49B8-4159-88BF-6B96622BEC83}"/>
              </a:ext>
            </a:extLst>
          </p:cNvPr>
          <p:cNvCxnSpPr>
            <a:cxnSpLocks/>
          </p:cNvCxnSpPr>
          <p:nvPr/>
        </p:nvCxnSpPr>
        <p:spPr>
          <a:xfrm flipH="1" flipV="1">
            <a:off x="6075043" y="1408138"/>
            <a:ext cx="11434" cy="4256481"/>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xmlns="" id="{C4E897F1-6F97-4A92-AFF3-BDA06651DEFA}"/>
              </a:ext>
            </a:extLst>
          </p:cNvPr>
          <p:cNvCxnSpPr>
            <a:cxnSpLocks/>
          </p:cNvCxnSpPr>
          <p:nvPr/>
        </p:nvCxnSpPr>
        <p:spPr>
          <a:xfrm flipV="1">
            <a:off x="6098095" y="5584926"/>
            <a:ext cx="5738518" cy="58865"/>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nvGrpSpPr>
          <p:cNvPr id="15" name="Group 14">
            <a:extLst>
              <a:ext uri="{FF2B5EF4-FFF2-40B4-BE49-F238E27FC236}">
                <a16:creationId xmlns:a16="http://schemas.microsoft.com/office/drawing/2014/main" xmlns="" id="{56109721-11AF-4ED3-9F1D-F5839210EE72}"/>
              </a:ext>
            </a:extLst>
          </p:cNvPr>
          <p:cNvGrpSpPr/>
          <p:nvPr/>
        </p:nvGrpSpPr>
        <p:grpSpPr>
          <a:xfrm>
            <a:off x="6000982" y="5650230"/>
            <a:ext cx="5903594" cy="537609"/>
            <a:chOff x="5202556" y="5342355"/>
            <a:chExt cx="5903594" cy="537609"/>
          </a:xfrm>
        </p:grpSpPr>
        <p:sp>
          <p:nvSpPr>
            <p:cNvPr id="11" name="TextBox 10">
              <a:extLst>
                <a:ext uri="{FF2B5EF4-FFF2-40B4-BE49-F238E27FC236}">
                  <a16:creationId xmlns:a16="http://schemas.microsoft.com/office/drawing/2014/main" xmlns="" id="{731038D7-945B-407D-BF43-8F610E502DEC}"/>
                </a:ext>
              </a:extLst>
            </p:cNvPr>
            <p:cNvSpPr txBox="1"/>
            <p:nvPr/>
          </p:nvSpPr>
          <p:spPr>
            <a:xfrm>
              <a:off x="6762751" y="5342355"/>
              <a:ext cx="1223010" cy="523220"/>
            </a:xfrm>
            <a:prstGeom prst="rect">
              <a:avLst/>
            </a:prstGeom>
            <a:noFill/>
          </p:spPr>
          <p:txBody>
            <a:bodyPr wrap="square" rtlCol="0">
              <a:spAutoFit/>
            </a:bodyPr>
            <a:lstStyle/>
            <a:p>
              <a:r>
                <a:rPr lang="en-US" sz="2800" dirty="0"/>
                <a:t>2010</a:t>
              </a:r>
            </a:p>
          </p:txBody>
        </p:sp>
        <p:sp>
          <p:nvSpPr>
            <p:cNvPr id="12" name="TextBox 11">
              <a:extLst>
                <a:ext uri="{FF2B5EF4-FFF2-40B4-BE49-F238E27FC236}">
                  <a16:creationId xmlns:a16="http://schemas.microsoft.com/office/drawing/2014/main" xmlns="" id="{6FDB7AAD-7598-4D75-95EA-4BBB15B2A8CF}"/>
                </a:ext>
              </a:extLst>
            </p:cNvPr>
            <p:cNvSpPr txBox="1"/>
            <p:nvPr/>
          </p:nvSpPr>
          <p:spPr>
            <a:xfrm>
              <a:off x="8322946" y="5356744"/>
              <a:ext cx="1223010" cy="523220"/>
            </a:xfrm>
            <a:prstGeom prst="rect">
              <a:avLst/>
            </a:prstGeom>
            <a:noFill/>
          </p:spPr>
          <p:txBody>
            <a:bodyPr wrap="square" rtlCol="0">
              <a:spAutoFit/>
            </a:bodyPr>
            <a:lstStyle/>
            <a:p>
              <a:r>
                <a:rPr lang="en-US" sz="2800" dirty="0"/>
                <a:t>2020</a:t>
              </a:r>
            </a:p>
          </p:txBody>
        </p:sp>
        <p:sp>
          <p:nvSpPr>
            <p:cNvPr id="13" name="TextBox 12">
              <a:extLst>
                <a:ext uri="{FF2B5EF4-FFF2-40B4-BE49-F238E27FC236}">
                  <a16:creationId xmlns:a16="http://schemas.microsoft.com/office/drawing/2014/main" xmlns="" id="{20F81A5A-038E-4463-933F-F1A4943E2501}"/>
                </a:ext>
              </a:extLst>
            </p:cNvPr>
            <p:cNvSpPr txBox="1"/>
            <p:nvPr/>
          </p:nvSpPr>
          <p:spPr>
            <a:xfrm>
              <a:off x="9883140" y="5356744"/>
              <a:ext cx="1223010" cy="523220"/>
            </a:xfrm>
            <a:prstGeom prst="rect">
              <a:avLst/>
            </a:prstGeom>
            <a:noFill/>
          </p:spPr>
          <p:txBody>
            <a:bodyPr wrap="square" rtlCol="0">
              <a:spAutoFit/>
            </a:bodyPr>
            <a:lstStyle/>
            <a:p>
              <a:r>
                <a:rPr lang="en-US" sz="2800" dirty="0"/>
                <a:t>Future</a:t>
              </a:r>
            </a:p>
          </p:txBody>
        </p:sp>
        <p:sp>
          <p:nvSpPr>
            <p:cNvPr id="14" name="TextBox 13">
              <a:extLst>
                <a:ext uri="{FF2B5EF4-FFF2-40B4-BE49-F238E27FC236}">
                  <a16:creationId xmlns:a16="http://schemas.microsoft.com/office/drawing/2014/main" xmlns="" id="{5EA55F88-58D4-42C6-86B8-D9BBA13AD451}"/>
                </a:ext>
              </a:extLst>
            </p:cNvPr>
            <p:cNvSpPr txBox="1"/>
            <p:nvPr/>
          </p:nvSpPr>
          <p:spPr>
            <a:xfrm>
              <a:off x="5202556" y="5349974"/>
              <a:ext cx="1223010" cy="523220"/>
            </a:xfrm>
            <a:prstGeom prst="rect">
              <a:avLst/>
            </a:prstGeom>
            <a:noFill/>
          </p:spPr>
          <p:txBody>
            <a:bodyPr wrap="square" rtlCol="0">
              <a:spAutoFit/>
            </a:bodyPr>
            <a:lstStyle/>
            <a:p>
              <a:r>
                <a:rPr lang="en-US" sz="2800" dirty="0"/>
                <a:t>2000</a:t>
              </a:r>
            </a:p>
          </p:txBody>
        </p:sp>
      </p:grpSp>
      <p:cxnSp>
        <p:nvCxnSpPr>
          <p:cNvPr id="19" name="Straight Arrow Connector 18">
            <a:extLst>
              <a:ext uri="{FF2B5EF4-FFF2-40B4-BE49-F238E27FC236}">
                <a16:creationId xmlns:a16="http://schemas.microsoft.com/office/drawing/2014/main" xmlns="" id="{C1D19EDA-73CC-49BC-BDD9-9A37E287E91D}"/>
              </a:ext>
            </a:extLst>
          </p:cNvPr>
          <p:cNvCxnSpPr>
            <a:cxnSpLocks/>
          </p:cNvCxnSpPr>
          <p:nvPr/>
        </p:nvCxnSpPr>
        <p:spPr>
          <a:xfrm flipV="1">
            <a:off x="6070244" y="4194810"/>
            <a:ext cx="3808327" cy="1396555"/>
          </a:xfrm>
          <a:prstGeom prst="straightConnector1">
            <a:avLst/>
          </a:prstGeom>
          <a:ln w="57150">
            <a:prstDash val="solid"/>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xmlns="" id="{8C814587-22AC-4ED5-865D-B178BC589DD0}"/>
              </a:ext>
            </a:extLst>
          </p:cNvPr>
          <p:cNvCxnSpPr>
            <a:cxnSpLocks/>
          </p:cNvCxnSpPr>
          <p:nvPr/>
        </p:nvCxnSpPr>
        <p:spPr>
          <a:xfrm flipV="1">
            <a:off x="9904327" y="1977390"/>
            <a:ext cx="1641288" cy="2190453"/>
          </a:xfrm>
          <a:prstGeom prst="straightConnector1">
            <a:avLst/>
          </a:prstGeom>
          <a:ln w="57150">
            <a:prstDash val="sysDash"/>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xmlns="" id="{F85C0EA1-DA5D-4C84-BECA-57AF6A64CB57}"/>
              </a:ext>
            </a:extLst>
          </p:cNvPr>
          <p:cNvSpPr txBox="1"/>
          <p:nvPr/>
        </p:nvSpPr>
        <p:spPr>
          <a:xfrm>
            <a:off x="5359460" y="1599887"/>
            <a:ext cx="641522" cy="4524315"/>
          </a:xfrm>
          <a:prstGeom prst="rect">
            <a:avLst/>
          </a:prstGeom>
          <a:noFill/>
        </p:spPr>
        <p:txBody>
          <a:bodyPr wrap="none" rtlCol="0">
            <a:spAutoFit/>
          </a:bodyPr>
          <a:lstStyle/>
          <a:p>
            <a:r>
              <a:rPr lang="en-US" sz="2400" dirty="0"/>
              <a:t>10</a:t>
            </a:r>
            <a:r>
              <a:rPr lang="en-US" sz="2400" baseline="30000" dirty="0"/>
              <a:t>6</a:t>
            </a:r>
          </a:p>
          <a:p>
            <a:endParaRPr lang="en-US" sz="2400" dirty="0"/>
          </a:p>
          <a:p>
            <a:r>
              <a:rPr lang="en-US" sz="2400" dirty="0"/>
              <a:t>10</a:t>
            </a:r>
            <a:r>
              <a:rPr lang="en-US" sz="2400" baseline="30000" dirty="0"/>
              <a:t>5</a:t>
            </a:r>
          </a:p>
          <a:p>
            <a:endParaRPr lang="en-US" sz="2400" baseline="30000" dirty="0"/>
          </a:p>
          <a:p>
            <a:r>
              <a:rPr lang="en-US" sz="2400" dirty="0"/>
              <a:t>10</a:t>
            </a:r>
            <a:r>
              <a:rPr lang="en-US" sz="2400" baseline="30000" dirty="0"/>
              <a:t>4</a:t>
            </a:r>
          </a:p>
          <a:p>
            <a:endParaRPr lang="en-US" sz="2400" baseline="30000" dirty="0"/>
          </a:p>
          <a:p>
            <a:r>
              <a:rPr lang="en-US" sz="2400" dirty="0"/>
              <a:t>10</a:t>
            </a:r>
            <a:r>
              <a:rPr lang="en-US" sz="2400" baseline="30000" dirty="0"/>
              <a:t>3</a:t>
            </a:r>
          </a:p>
          <a:p>
            <a:endParaRPr lang="en-US" sz="2400" baseline="30000" dirty="0"/>
          </a:p>
          <a:p>
            <a:r>
              <a:rPr lang="en-US" sz="2400" dirty="0"/>
              <a:t>10</a:t>
            </a:r>
            <a:r>
              <a:rPr lang="en-US" sz="2400" baseline="30000" dirty="0"/>
              <a:t>2</a:t>
            </a:r>
          </a:p>
          <a:p>
            <a:endParaRPr lang="en-US" sz="2400" baseline="30000" dirty="0"/>
          </a:p>
          <a:p>
            <a:r>
              <a:rPr lang="en-US" sz="2400" dirty="0"/>
              <a:t>10</a:t>
            </a:r>
            <a:r>
              <a:rPr lang="en-US" sz="2400" baseline="30000" dirty="0"/>
              <a:t>1</a:t>
            </a:r>
          </a:p>
          <a:p>
            <a:endParaRPr lang="en-US" sz="2400" baseline="30000" dirty="0"/>
          </a:p>
          <a:p>
            <a:r>
              <a:rPr lang="en-US" sz="2400" dirty="0"/>
              <a:t>10</a:t>
            </a:r>
            <a:r>
              <a:rPr lang="en-US" sz="2400" baseline="30000" dirty="0"/>
              <a:t>0</a:t>
            </a:r>
          </a:p>
          <a:p>
            <a:endParaRPr lang="en-US" sz="2400" baseline="30000" dirty="0"/>
          </a:p>
        </p:txBody>
      </p:sp>
      <p:sp>
        <p:nvSpPr>
          <p:cNvPr id="32" name="Rectangle 31">
            <a:extLst>
              <a:ext uri="{FF2B5EF4-FFF2-40B4-BE49-F238E27FC236}">
                <a16:creationId xmlns:a16="http://schemas.microsoft.com/office/drawing/2014/main" xmlns="" id="{D5175694-A36F-45C6-8FE0-273A528DC889}"/>
              </a:ext>
            </a:extLst>
          </p:cNvPr>
          <p:cNvSpPr/>
          <p:nvPr/>
        </p:nvSpPr>
        <p:spPr>
          <a:xfrm>
            <a:off x="6086478" y="3678359"/>
            <a:ext cx="3975260" cy="1878843"/>
          </a:xfrm>
          <a:prstGeom prst="rect">
            <a:avLst/>
          </a:prstGeom>
          <a:solidFill>
            <a:schemeClr val="bg2">
              <a:lumMod val="75000"/>
              <a:alpha val="25000"/>
            </a:schemeClr>
          </a:solidFill>
          <a:ln>
            <a:solidFill>
              <a:schemeClr val="accent1">
                <a:shade val="95000"/>
                <a:satMod val="105000"/>
                <a:alpha val="22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Noisy Intermediate Scale Quantum Computers</a:t>
            </a:r>
          </a:p>
          <a:p>
            <a:pPr algn="ctr"/>
            <a:r>
              <a:rPr lang="en-US" sz="4000" dirty="0">
                <a:solidFill>
                  <a:schemeClr val="tx1"/>
                </a:solidFill>
              </a:rPr>
              <a:t>(NISQ)</a:t>
            </a:r>
          </a:p>
          <a:p>
            <a:pPr algn="ctr"/>
            <a:endParaRPr lang="en-US" sz="4000" dirty="0">
              <a:solidFill>
                <a:schemeClr val="tx1"/>
              </a:solidFill>
            </a:endParaRPr>
          </a:p>
        </p:txBody>
      </p:sp>
      <p:sp>
        <p:nvSpPr>
          <p:cNvPr id="35" name="Rectangle 34">
            <a:extLst>
              <a:ext uri="{FF2B5EF4-FFF2-40B4-BE49-F238E27FC236}">
                <a16:creationId xmlns:a16="http://schemas.microsoft.com/office/drawing/2014/main" xmlns="" id="{D069AE5E-1E00-4752-9C4B-6FBD212B57DA}"/>
              </a:ext>
            </a:extLst>
          </p:cNvPr>
          <p:cNvSpPr/>
          <p:nvPr/>
        </p:nvSpPr>
        <p:spPr>
          <a:xfrm>
            <a:off x="10073172" y="1536627"/>
            <a:ext cx="2107395" cy="2190453"/>
          </a:xfrm>
          <a:prstGeom prst="rect">
            <a:avLst/>
          </a:prstGeom>
          <a:solidFill>
            <a:schemeClr val="accent4">
              <a:lumMod val="40000"/>
              <a:lumOff val="60000"/>
              <a:alpha val="66000"/>
            </a:schemeClr>
          </a:solidFill>
          <a:ln>
            <a:solidFill>
              <a:schemeClr val="accent4">
                <a:lumMod val="60000"/>
                <a:lumOff val="40000"/>
                <a:alpha val="22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FTQC</a:t>
            </a:r>
          </a:p>
        </p:txBody>
      </p:sp>
      <p:sp>
        <p:nvSpPr>
          <p:cNvPr id="37" name="TextBox 36">
            <a:extLst>
              <a:ext uri="{FF2B5EF4-FFF2-40B4-BE49-F238E27FC236}">
                <a16:creationId xmlns:a16="http://schemas.microsoft.com/office/drawing/2014/main" xmlns="" id="{380589F2-D1C5-44B3-88DB-0B1552AC8C25}"/>
              </a:ext>
            </a:extLst>
          </p:cNvPr>
          <p:cNvSpPr txBox="1"/>
          <p:nvPr/>
        </p:nvSpPr>
        <p:spPr>
          <a:xfrm rot="16200000">
            <a:off x="3008352" y="3059324"/>
            <a:ext cx="3736676" cy="954107"/>
          </a:xfrm>
          <a:prstGeom prst="rect">
            <a:avLst/>
          </a:prstGeom>
          <a:noFill/>
        </p:spPr>
        <p:txBody>
          <a:bodyPr wrap="square" rtlCol="0">
            <a:spAutoFit/>
          </a:bodyPr>
          <a:lstStyle/>
          <a:p>
            <a:pPr algn="ctr"/>
            <a:r>
              <a:rPr lang="en-US" sz="2800" dirty="0"/>
              <a:t>Number of demonstrated qubits </a:t>
            </a:r>
          </a:p>
        </p:txBody>
      </p:sp>
      <p:sp>
        <p:nvSpPr>
          <p:cNvPr id="171" name="Star: 5 Points 170">
            <a:extLst>
              <a:ext uri="{FF2B5EF4-FFF2-40B4-BE49-F238E27FC236}">
                <a16:creationId xmlns:a16="http://schemas.microsoft.com/office/drawing/2014/main" xmlns="" id="{0BA871B3-81D4-4B2B-B7D1-60159F893F04}"/>
              </a:ext>
            </a:extLst>
          </p:cNvPr>
          <p:cNvSpPr/>
          <p:nvPr/>
        </p:nvSpPr>
        <p:spPr>
          <a:xfrm>
            <a:off x="8816411" y="4383803"/>
            <a:ext cx="214572" cy="272200"/>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872270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3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28000" cy="1143000"/>
          </a:xfrm>
        </p:spPr>
        <p:txBody>
          <a:bodyPr>
            <a:noAutofit/>
          </a:bodyPr>
          <a:lstStyle/>
          <a:p>
            <a:r>
              <a:rPr lang="en-US" sz="4400" dirty="0"/>
              <a:t>Quantum Error Correction </a:t>
            </a:r>
          </a:p>
        </p:txBody>
      </p:sp>
      <p:grpSp>
        <p:nvGrpSpPr>
          <p:cNvPr id="4" name="Group 3"/>
          <p:cNvGrpSpPr/>
          <p:nvPr/>
        </p:nvGrpSpPr>
        <p:grpSpPr>
          <a:xfrm>
            <a:off x="8044075" y="1852063"/>
            <a:ext cx="3858659" cy="3680520"/>
            <a:chOff x="5858069" y="3312816"/>
            <a:chExt cx="3269111" cy="2630783"/>
          </a:xfrm>
        </p:grpSpPr>
        <p:sp>
          <p:nvSpPr>
            <p:cNvPr id="8" name="Rectangle 7"/>
            <p:cNvSpPr/>
            <p:nvPr/>
          </p:nvSpPr>
          <p:spPr>
            <a:xfrm>
              <a:off x="6019800" y="3972615"/>
              <a:ext cx="2514600" cy="21952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Syndrome Generator</a:t>
              </a:r>
            </a:p>
          </p:txBody>
        </p:sp>
        <p:sp>
          <p:nvSpPr>
            <p:cNvPr id="9" name="Rectangle 8"/>
            <p:cNvSpPr/>
            <p:nvPr/>
          </p:nvSpPr>
          <p:spPr>
            <a:xfrm>
              <a:off x="5858069" y="5059360"/>
              <a:ext cx="2967135" cy="25578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Syndrome Measurement</a:t>
              </a:r>
            </a:p>
          </p:txBody>
        </p:sp>
        <p:grpSp>
          <p:nvGrpSpPr>
            <p:cNvPr id="10" name="Group 9"/>
            <p:cNvGrpSpPr/>
            <p:nvPr/>
          </p:nvGrpSpPr>
          <p:grpSpPr>
            <a:xfrm>
              <a:off x="6400800" y="4476944"/>
              <a:ext cx="1419808" cy="402128"/>
              <a:chOff x="6235700" y="3475981"/>
              <a:chExt cx="1847850" cy="581621"/>
            </a:xfrm>
          </p:grpSpPr>
          <p:grpSp>
            <p:nvGrpSpPr>
              <p:cNvPr id="83" name="Group 82"/>
              <p:cNvGrpSpPr/>
              <p:nvPr/>
            </p:nvGrpSpPr>
            <p:grpSpPr>
              <a:xfrm>
                <a:off x="6248400" y="3475981"/>
                <a:ext cx="1835150" cy="270285"/>
                <a:chOff x="6248400" y="3475981"/>
                <a:chExt cx="1835150" cy="270285"/>
              </a:xfrm>
            </p:grpSpPr>
            <p:sp>
              <p:nvSpPr>
                <p:cNvPr id="104" name="Oval 103"/>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Oval 104"/>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a:off x="69151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Oval 108"/>
                <p:cNvSpPr/>
                <p:nvPr/>
              </p:nvSpPr>
              <p:spPr>
                <a:xfrm>
                  <a:off x="75374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p:cNvSpPr/>
                <p:nvPr/>
              </p:nvSpPr>
              <p:spPr>
                <a:xfrm>
                  <a:off x="72263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Oval 111"/>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4" name="Group 83"/>
              <p:cNvGrpSpPr/>
              <p:nvPr/>
            </p:nvGrpSpPr>
            <p:grpSpPr>
              <a:xfrm>
                <a:off x="6242050" y="3622000"/>
                <a:ext cx="1835150" cy="270285"/>
                <a:chOff x="6248400" y="3475981"/>
                <a:chExt cx="1835150" cy="270285"/>
              </a:xfrm>
            </p:grpSpPr>
            <p:sp>
              <p:nvSpPr>
                <p:cNvPr id="95" name="Oval 94"/>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Oval 95"/>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7" name="Oval 96"/>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8" name="Oval 97"/>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Oval 98"/>
                <p:cNvSpPr/>
                <p:nvPr/>
              </p:nvSpPr>
              <p:spPr>
                <a:xfrm>
                  <a:off x="69151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0" name="Oval 99"/>
                <p:cNvSpPr/>
                <p:nvPr/>
              </p:nvSpPr>
              <p:spPr>
                <a:xfrm>
                  <a:off x="75374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Oval 100"/>
                <p:cNvSpPr/>
                <p:nvPr/>
              </p:nvSpPr>
              <p:spPr>
                <a:xfrm>
                  <a:off x="72263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3" name="Oval 102"/>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5" name="Group 84"/>
              <p:cNvGrpSpPr/>
              <p:nvPr/>
            </p:nvGrpSpPr>
            <p:grpSpPr>
              <a:xfrm>
                <a:off x="6235700" y="3787317"/>
                <a:ext cx="1835150" cy="270285"/>
                <a:chOff x="6248400" y="3475981"/>
                <a:chExt cx="1835150" cy="270285"/>
              </a:xfrm>
            </p:grpSpPr>
            <p:sp>
              <p:nvSpPr>
                <p:cNvPr id="86" name="Oval 85"/>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Oval 89"/>
                <p:cNvSpPr/>
                <p:nvPr/>
              </p:nvSpPr>
              <p:spPr>
                <a:xfrm>
                  <a:off x="69151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Oval 90"/>
                <p:cNvSpPr/>
                <p:nvPr/>
              </p:nvSpPr>
              <p:spPr>
                <a:xfrm>
                  <a:off x="75374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Oval 91"/>
                <p:cNvSpPr/>
                <p:nvPr/>
              </p:nvSpPr>
              <p:spPr>
                <a:xfrm>
                  <a:off x="72263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3" name="Oval 92"/>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Oval 93"/>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1" name="Group 10"/>
            <p:cNvGrpSpPr/>
            <p:nvPr/>
          </p:nvGrpSpPr>
          <p:grpSpPr>
            <a:xfrm>
              <a:off x="6410558" y="3312816"/>
              <a:ext cx="1418342" cy="402128"/>
              <a:chOff x="6235700" y="3475981"/>
              <a:chExt cx="1847850" cy="581621"/>
            </a:xfrm>
          </p:grpSpPr>
          <p:grpSp>
            <p:nvGrpSpPr>
              <p:cNvPr id="53" name="Group 52"/>
              <p:cNvGrpSpPr/>
              <p:nvPr/>
            </p:nvGrpSpPr>
            <p:grpSpPr>
              <a:xfrm>
                <a:off x="6248400" y="3475981"/>
                <a:ext cx="1835150" cy="270285"/>
                <a:chOff x="6248400" y="3475981"/>
                <a:chExt cx="1835150" cy="270285"/>
              </a:xfrm>
            </p:grpSpPr>
            <p:sp>
              <p:nvSpPr>
                <p:cNvPr id="74" name="Oval 73"/>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Oval 74"/>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69151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75374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72263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78486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4" name="Group 53"/>
              <p:cNvGrpSpPr/>
              <p:nvPr/>
            </p:nvGrpSpPr>
            <p:grpSpPr>
              <a:xfrm>
                <a:off x="6242050" y="3622000"/>
                <a:ext cx="1835150" cy="270285"/>
                <a:chOff x="6248400" y="3475981"/>
                <a:chExt cx="1835150" cy="270285"/>
              </a:xfrm>
            </p:grpSpPr>
            <p:sp>
              <p:nvSpPr>
                <p:cNvPr id="65" name="Oval 64"/>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69151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75374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72263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Oval 71"/>
                <p:cNvSpPr/>
                <p:nvPr/>
              </p:nvSpPr>
              <p:spPr>
                <a:xfrm>
                  <a:off x="78486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Oval 72"/>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5" name="Group 54"/>
              <p:cNvGrpSpPr/>
              <p:nvPr/>
            </p:nvGrpSpPr>
            <p:grpSpPr>
              <a:xfrm>
                <a:off x="6235700" y="3787317"/>
                <a:ext cx="1835150" cy="270285"/>
                <a:chOff x="6248400" y="3475981"/>
                <a:chExt cx="1835150" cy="270285"/>
              </a:xfrm>
            </p:grpSpPr>
            <p:sp>
              <p:nvSpPr>
                <p:cNvPr id="56" name="Oval 55"/>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Oval 58"/>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69151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l 60"/>
                <p:cNvSpPr/>
                <p:nvPr/>
              </p:nvSpPr>
              <p:spPr>
                <a:xfrm>
                  <a:off x="75374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l 61"/>
                <p:cNvSpPr/>
                <p:nvPr/>
              </p:nvSpPr>
              <p:spPr>
                <a:xfrm>
                  <a:off x="72263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l 62"/>
                <p:cNvSpPr/>
                <p:nvPr/>
              </p:nvSpPr>
              <p:spPr>
                <a:xfrm>
                  <a:off x="78486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cxnSp>
          <p:nvCxnSpPr>
            <p:cNvPr id="12" name="Straight Arrow Connector 11"/>
            <p:cNvCxnSpPr/>
            <p:nvPr/>
          </p:nvCxnSpPr>
          <p:spPr>
            <a:xfrm flipH="1">
              <a:off x="6488623" y="3722605"/>
              <a:ext cx="1" cy="2365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371367" y="3721748"/>
              <a:ext cx="1" cy="2365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368777" y="4235009"/>
              <a:ext cx="973" cy="23299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6407314" y="4711492"/>
              <a:ext cx="1438006" cy="1232107"/>
              <a:chOff x="6212016" y="2275534"/>
              <a:chExt cx="1871534" cy="1782068"/>
            </a:xfrm>
          </p:grpSpPr>
          <p:grpSp>
            <p:nvGrpSpPr>
              <p:cNvPr id="23" name="Group 22"/>
              <p:cNvGrpSpPr/>
              <p:nvPr/>
            </p:nvGrpSpPr>
            <p:grpSpPr>
              <a:xfrm>
                <a:off x="6248400" y="3475981"/>
                <a:ext cx="1835150" cy="270285"/>
                <a:chOff x="6248400" y="3475981"/>
                <a:chExt cx="1835150" cy="270285"/>
              </a:xfrm>
            </p:grpSpPr>
            <p:sp>
              <p:nvSpPr>
                <p:cNvPr id="44" name="Oval 43"/>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Oval 44"/>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Oval 46"/>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p:cNvSpPr/>
                <p:nvPr/>
              </p:nvSpPr>
              <p:spPr>
                <a:xfrm>
                  <a:off x="69151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p:cNvSpPr/>
                <p:nvPr/>
              </p:nvSpPr>
              <p:spPr>
                <a:xfrm>
                  <a:off x="75374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9"/>
                <p:cNvSpPr/>
                <p:nvPr/>
              </p:nvSpPr>
              <p:spPr>
                <a:xfrm>
                  <a:off x="72263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Oval 51"/>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4" name="Group 23"/>
              <p:cNvGrpSpPr/>
              <p:nvPr/>
            </p:nvGrpSpPr>
            <p:grpSpPr>
              <a:xfrm>
                <a:off x="6242050" y="3622000"/>
                <a:ext cx="1835150" cy="270285"/>
                <a:chOff x="6248400" y="3475981"/>
                <a:chExt cx="1835150" cy="270285"/>
              </a:xfrm>
            </p:grpSpPr>
            <p:sp>
              <p:nvSpPr>
                <p:cNvPr id="35" name="Oval 34"/>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6915150" y="3486858"/>
                  <a:ext cx="228600" cy="259408"/>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7537450" y="3486858"/>
                  <a:ext cx="228600" cy="259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72263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Oval 42"/>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5" name="Group 24"/>
              <p:cNvGrpSpPr/>
              <p:nvPr/>
            </p:nvGrpSpPr>
            <p:grpSpPr>
              <a:xfrm>
                <a:off x="6212016" y="2275534"/>
                <a:ext cx="1858834" cy="1782068"/>
                <a:chOff x="6224716" y="1964198"/>
                <a:chExt cx="1858834" cy="1782068"/>
              </a:xfrm>
            </p:grpSpPr>
            <p:sp>
              <p:nvSpPr>
                <p:cNvPr id="26" name="Oval 25"/>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69151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75374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p:cNvSpPr/>
                <p:nvPr/>
              </p:nvSpPr>
              <p:spPr>
                <a:xfrm>
                  <a:off x="7226300" y="3486858"/>
                  <a:ext cx="228600" cy="259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6224716" y="1964198"/>
                  <a:ext cx="228600" cy="259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6" name="Freeform: Shape 15"/>
            <p:cNvSpPr/>
            <p:nvPr/>
          </p:nvSpPr>
          <p:spPr>
            <a:xfrm>
              <a:off x="6581775" y="4762500"/>
              <a:ext cx="330994" cy="59786"/>
            </a:xfrm>
            <a:custGeom>
              <a:avLst/>
              <a:gdLst>
                <a:gd name="connsiteX0" fmla="*/ 0 w 330994"/>
                <a:gd name="connsiteY0" fmla="*/ 28575 h 59786"/>
                <a:gd name="connsiteX1" fmla="*/ 11906 w 330994"/>
                <a:gd name="connsiteY1" fmla="*/ 23813 h 59786"/>
                <a:gd name="connsiteX2" fmla="*/ 26194 w 330994"/>
                <a:gd name="connsiteY2" fmla="*/ 14288 h 59786"/>
                <a:gd name="connsiteX3" fmla="*/ 50006 w 330994"/>
                <a:gd name="connsiteY3" fmla="*/ 7144 h 59786"/>
                <a:gd name="connsiteX4" fmla="*/ 64294 w 330994"/>
                <a:gd name="connsiteY4" fmla="*/ 11906 h 59786"/>
                <a:gd name="connsiteX5" fmla="*/ 71438 w 330994"/>
                <a:gd name="connsiteY5" fmla="*/ 14288 h 59786"/>
                <a:gd name="connsiteX6" fmla="*/ 88106 w 330994"/>
                <a:gd name="connsiteY6" fmla="*/ 23813 h 59786"/>
                <a:gd name="connsiteX7" fmla="*/ 92869 w 330994"/>
                <a:gd name="connsiteY7" fmla="*/ 30956 h 59786"/>
                <a:gd name="connsiteX8" fmla="*/ 102394 w 330994"/>
                <a:gd name="connsiteY8" fmla="*/ 35719 h 59786"/>
                <a:gd name="connsiteX9" fmla="*/ 109538 w 330994"/>
                <a:gd name="connsiteY9" fmla="*/ 40481 h 59786"/>
                <a:gd name="connsiteX10" fmla="*/ 114300 w 330994"/>
                <a:gd name="connsiteY10" fmla="*/ 47625 h 59786"/>
                <a:gd name="connsiteX11" fmla="*/ 135731 w 330994"/>
                <a:gd name="connsiteY11" fmla="*/ 59531 h 59786"/>
                <a:gd name="connsiteX12" fmla="*/ 190500 w 330994"/>
                <a:gd name="connsiteY12" fmla="*/ 57150 h 59786"/>
                <a:gd name="connsiteX13" fmla="*/ 200025 w 330994"/>
                <a:gd name="connsiteY13" fmla="*/ 54769 h 59786"/>
                <a:gd name="connsiteX14" fmla="*/ 202406 w 330994"/>
                <a:gd name="connsiteY14" fmla="*/ 45244 h 59786"/>
                <a:gd name="connsiteX15" fmla="*/ 204788 w 330994"/>
                <a:gd name="connsiteY15" fmla="*/ 38100 h 59786"/>
                <a:gd name="connsiteX16" fmla="*/ 209550 w 330994"/>
                <a:gd name="connsiteY16" fmla="*/ 30956 h 59786"/>
                <a:gd name="connsiteX17" fmla="*/ 219075 w 330994"/>
                <a:gd name="connsiteY17" fmla="*/ 7144 h 59786"/>
                <a:gd name="connsiteX18" fmla="*/ 233363 w 330994"/>
                <a:gd name="connsiteY18" fmla="*/ 0 h 59786"/>
                <a:gd name="connsiteX19" fmla="*/ 245269 w 330994"/>
                <a:gd name="connsiteY19" fmla="*/ 2381 h 59786"/>
                <a:gd name="connsiteX20" fmla="*/ 252413 w 330994"/>
                <a:gd name="connsiteY20" fmla="*/ 4763 h 59786"/>
                <a:gd name="connsiteX21" fmla="*/ 261938 w 330994"/>
                <a:gd name="connsiteY21" fmla="*/ 14288 h 59786"/>
                <a:gd name="connsiteX22" fmla="*/ 269081 w 330994"/>
                <a:gd name="connsiteY22" fmla="*/ 21431 h 59786"/>
                <a:gd name="connsiteX23" fmla="*/ 273844 w 330994"/>
                <a:gd name="connsiteY23" fmla="*/ 28575 h 59786"/>
                <a:gd name="connsiteX24" fmla="*/ 280988 w 330994"/>
                <a:gd name="connsiteY24" fmla="*/ 30956 h 59786"/>
                <a:gd name="connsiteX25" fmla="*/ 285750 w 330994"/>
                <a:gd name="connsiteY25" fmla="*/ 38100 h 59786"/>
                <a:gd name="connsiteX26" fmla="*/ 290513 w 330994"/>
                <a:gd name="connsiteY26" fmla="*/ 47625 h 59786"/>
                <a:gd name="connsiteX27" fmla="*/ 311944 w 330994"/>
                <a:gd name="connsiteY27" fmla="*/ 59531 h 59786"/>
                <a:gd name="connsiteX28" fmla="*/ 330994 w 330994"/>
                <a:gd name="connsiteY28" fmla="*/ 59531 h 5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0994" h="59786">
                  <a:moveTo>
                    <a:pt x="0" y="28575"/>
                  </a:moveTo>
                  <a:cubicBezTo>
                    <a:pt x="3969" y="26988"/>
                    <a:pt x="8154" y="25860"/>
                    <a:pt x="11906" y="23813"/>
                  </a:cubicBezTo>
                  <a:cubicBezTo>
                    <a:pt x="16931" y="21072"/>
                    <a:pt x="20641" y="15677"/>
                    <a:pt x="26194" y="14288"/>
                  </a:cubicBezTo>
                  <a:cubicBezTo>
                    <a:pt x="40589" y="10688"/>
                    <a:pt x="32614" y="12941"/>
                    <a:pt x="50006" y="7144"/>
                  </a:cubicBezTo>
                  <a:lnTo>
                    <a:pt x="64294" y="11906"/>
                  </a:lnTo>
                  <a:cubicBezTo>
                    <a:pt x="66675" y="12700"/>
                    <a:pt x="69193" y="13165"/>
                    <a:pt x="71438" y="14288"/>
                  </a:cubicBezTo>
                  <a:cubicBezTo>
                    <a:pt x="83523" y="20330"/>
                    <a:pt x="78010" y="17081"/>
                    <a:pt x="88106" y="23813"/>
                  </a:cubicBezTo>
                  <a:cubicBezTo>
                    <a:pt x="89694" y="26194"/>
                    <a:pt x="90670" y="29124"/>
                    <a:pt x="92869" y="30956"/>
                  </a:cubicBezTo>
                  <a:cubicBezTo>
                    <a:pt x="95596" y="33228"/>
                    <a:pt x="99312" y="33958"/>
                    <a:pt x="102394" y="35719"/>
                  </a:cubicBezTo>
                  <a:cubicBezTo>
                    <a:pt x="104879" y="37139"/>
                    <a:pt x="107157" y="38894"/>
                    <a:pt x="109538" y="40481"/>
                  </a:cubicBezTo>
                  <a:cubicBezTo>
                    <a:pt x="111125" y="42862"/>
                    <a:pt x="112146" y="45740"/>
                    <a:pt x="114300" y="47625"/>
                  </a:cubicBezTo>
                  <a:cubicBezTo>
                    <a:pt x="124377" y="56442"/>
                    <a:pt x="125920" y="56261"/>
                    <a:pt x="135731" y="59531"/>
                  </a:cubicBezTo>
                  <a:cubicBezTo>
                    <a:pt x="153987" y="58737"/>
                    <a:pt x="172276" y="58500"/>
                    <a:pt x="190500" y="57150"/>
                  </a:cubicBezTo>
                  <a:cubicBezTo>
                    <a:pt x="193764" y="56908"/>
                    <a:pt x="197711" y="57083"/>
                    <a:pt x="200025" y="54769"/>
                  </a:cubicBezTo>
                  <a:cubicBezTo>
                    <a:pt x="202339" y="52455"/>
                    <a:pt x="201507" y="48391"/>
                    <a:pt x="202406" y="45244"/>
                  </a:cubicBezTo>
                  <a:cubicBezTo>
                    <a:pt x="203096" y="42830"/>
                    <a:pt x="203665" y="40345"/>
                    <a:pt x="204788" y="38100"/>
                  </a:cubicBezTo>
                  <a:cubicBezTo>
                    <a:pt x="206068" y="35540"/>
                    <a:pt x="208388" y="33571"/>
                    <a:pt x="209550" y="30956"/>
                  </a:cubicBezTo>
                  <a:cubicBezTo>
                    <a:pt x="212086" y="25250"/>
                    <a:pt x="214437" y="12710"/>
                    <a:pt x="219075" y="7144"/>
                  </a:cubicBezTo>
                  <a:cubicBezTo>
                    <a:pt x="222626" y="2882"/>
                    <a:pt x="228486" y="1625"/>
                    <a:pt x="233363" y="0"/>
                  </a:cubicBezTo>
                  <a:cubicBezTo>
                    <a:pt x="237332" y="794"/>
                    <a:pt x="241343" y="1399"/>
                    <a:pt x="245269" y="2381"/>
                  </a:cubicBezTo>
                  <a:cubicBezTo>
                    <a:pt x="247704" y="2990"/>
                    <a:pt x="250638" y="2988"/>
                    <a:pt x="252413" y="4763"/>
                  </a:cubicBezTo>
                  <a:cubicBezTo>
                    <a:pt x="265114" y="17464"/>
                    <a:pt x="242886" y="7935"/>
                    <a:pt x="261938" y="14288"/>
                  </a:cubicBezTo>
                  <a:cubicBezTo>
                    <a:pt x="264319" y="16669"/>
                    <a:pt x="266925" y="18844"/>
                    <a:pt x="269081" y="21431"/>
                  </a:cubicBezTo>
                  <a:cubicBezTo>
                    <a:pt x="270913" y="23630"/>
                    <a:pt x="271609" y="26787"/>
                    <a:pt x="273844" y="28575"/>
                  </a:cubicBezTo>
                  <a:cubicBezTo>
                    <a:pt x="275804" y="30143"/>
                    <a:pt x="278607" y="30162"/>
                    <a:pt x="280988" y="30956"/>
                  </a:cubicBezTo>
                  <a:cubicBezTo>
                    <a:pt x="282575" y="33337"/>
                    <a:pt x="284330" y="35615"/>
                    <a:pt x="285750" y="38100"/>
                  </a:cubicBezTo>
                  <a:cubicBezTo>
                    <a:pt x="287511" y="41182"/>
                    <a:pt x="288003" y="45115"/>
                    <a:pt x="290513" y="47625"/>
                  </a:cubicBezTo>
                  <a:cubicBezTo>
                    <a:pt x="293240" y="50352"/>
                    <a:pt x="305355" y="58932"/>
                    <a:pt x="311944" y="59531"/>
                  </a:cubicBezTo>
                  <a:cubicBezTo>
                    <a:pt x="318268" y="60106"/>
                    <a:pt x="324644" y="59531"/>
                    <a:pt x="330994" y="59531"/>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Shape 16"/>
            <p:cNvSpPr/>
            <p:nvPr/>
          </p:nvSpPr>
          <p:spPr>
            <a:xfrm>
              <a:off x="6569909" y="4632413"/>
              <a:ext cx="377661" cy="67306"/>
            </a:xfrm>
            <a:custGeom>
              <a:avLst/>
              <a:gdLst>
                <a:gd name="connsiteX0" fmla="*/ 0 w 330994"/>
                <a:gd name="connsiteY0" fmla="*/ 28575 h 59786"/>
                <a:gd name="connsiteX1" fmla="*/ 11906 w 330994"/>
                <a:gd name="connsiteY1" fmla="*/ 23813 h 59786"/>
                <a:gd name="connsiteX2" fmla="*/ 26194 w 330994"/>
                <a:gd name="connsiteY2" fmla="*/ 14288 h 59786"/>
                <a:gd name="connsiteX3" fmla="*/ 50006 w 330994"/>
                <a:gd name="connsiteY3" fmla="*/ 7144 h 59786"/>
                <a:gd name="connsiteX4" fmla="*/ 64294 w 330994"/>
                <a:gd name="connsiteY4" fmla="*/ 11906 h 59786"/>
                <a:gd name="connsiteX5" fmla="*/ 71438 w 330994"/>
                <a:gd name="connsiteY5" fmla="*/ 14288 h 59786"/>
                <a:gd name="connsiteX6" fmla="*/ 88106 w 330994"/>
                <a:gd name="connsiteY6" fmla="*/ 23813 h 59786"/>
                <a:gd name="connsiteX7" fmla="*/ 92869 w 330994"/>
                <a:gd name="connsiteY7" fmla="*/ 30956 h 59786"/>
                <a:gd name="connsiteX8" fmla="*/ 102394 w 330994"/>
                <a:gd name="connsiteY8" fmla="*/ 35719 h 59786"/>
                <a:gd name="connsiteX9" fmla="*/ 109538 w 330994"/>
                <a:gd name="connsiteY9" fmla="*/ 40481 h 59786"/>
                <a:gd name="connsiteX10" fmla="*/ 114300 w 330994"/>
                <a:gd name="connsiteY10" fmla="*/ 47625 h 59786"/>
                <a:gd name="connsiteX11" fmla="*/ 135731 w 330994"/>
                <a:gd name="connsiteY11" fmla="*/ 59531 h 59786"/>
                <a:gd name="connsiteX12" fmla="*/ 190500 w 330994"/>
                <a:gd name="connsiteY12" fmla="*/ 57150 h 59786"/>
                <a:gd name="connsiteX13" fmla="*/ 200025 w 330994"/>
                <a:gd name="connsiteY13" fmla="*/ 54769 h 59786"/>
                <a:gd name="connsiteX14" fmla="*/ 202406 w 330994"/>
                <a:gd name="connsiteY14" fmla="*/ 45244 h 59786"/>
                <a:gd name="connsiteX15" fmla="*/ 204788 w 330994"/>
                <a:gd name="connsiteY15" fmla="*/ 38100 h 59786"/>
                <a:gd name="connsiteX16" fmla="*/ 209550 w 330994"/>
                <a:gd name="connsiteY16" fmla="*/ 30956 h 59786"/>
                <a:gd name="connsiteX17" fmla="*/ 219075 w 330994"/>
                <a:gd name="connsiteY17" fmla="*/ 7144 h 59786"/>
                <a:gd name="connsiteX18" fmla="*/ 233363 w 330994"/>
                <a:gd name="connsiteY18" fmla="*/ 0 h 59786"/>
                <a:gd name="connsiteX19" fmla="*/ 245269 w 330994"/>
                <a:gd name="connsiteY19" fmla="*/ 2381 h 59786"/>
                <a:gd name="connsiteX20" fmla="*/ 252413 w 330994"/>
                <a:gd name="connsiteY20" fmla="*/ 4763 h 59786"/>
                <a:gd name="connsiteX21" fmla="*/ 261938 w 330994"/>
                <a:gd name="connsiteY21" fmla="*/ 14288 h 59786"/>
                <a:gd name="connsiteX22" fmla="*/ 269081 w 330994"/>
                <a:gd name="connsiteY22" fmla="*/ 21431 h 59786"/>
                <a:gd name="connsiteX23" fmla="*/ 273844 w 330994"/>
                <a:gd name="connsiteY23" fmla="*/ 28575 h 59786"/>
                <a:gd name="connsiteX24" fmla="*/ 280988 w 330994"/>
                <a:gd name="connsiteY24" fmla="*/ 30956 h 59786"/>
                <a:gd name="connsiteX25" fmla="*/ 285750 w 330994"/>
                <a:gd name="connsiteY25" fmla="*/ 38100 h 59786"/>
                <a:gd name="connsiteX26" fmla="*/ 290513 w 330994"/>
                <a:gd name="connsiteY26" fmla="*/ 47625 h 59786"/>
                <a:gd name="connsiteX27" fmla="*/ 311944 w 330994"/>
                <a:gd name="connsiteY27" fmla="*/ 59531 h 59786"/>
                <a:gd name="connsiteX28" fmla="*/ 330994 w 330994"/>
                <a:gd name="connsiteY28" fmla="*/ 59531 h 5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0994" h="59786">
                  <a:moveTo>
                    <a:pt x="0" y="28575"/>
                  </a:moveTo>
                  <a:cubicBezTo>
                    <a:pt x="3969" y="26988"/>
                    <a:pt x="8154" y="25860"/>
                    <a:pt x="11906" y="23813"/>
                  </a:cubicBezTo>
                  <a:cubicBezTo>
                    <a:pt x="16931" y="21072"/>
                    <a:pt x="20641" y="15677"/>
                    <a:pt x="26194" y="14288"/>
                  </a:cubicBezTo>
                  <a:cubicBezTo>
                    <a:pt x="40589" y="10688"/>
                    <a:pt x="32614" y="12941"/>
                    <a:pt x="50006" y="7144"/>
                  </a:cubicBezTo>
                  <a:lnTo>
                    <a:pt x="64294" y="11906"/>
                  </a:lnTo>
                  <a:cubicBezTo>
                    <a:pt x="66675" y="12700"/>
                    <a:pt x="69193" y="13165"/>
                    <a:pt x="71438" y="14288"/>
                  </a:cubicBezTo>
                  <a:cubicBezTo>
                    <a:pt x="83523" y="20330"/>
                    <a:pt x="78010" y="17081"/>
                    <a:pt x="88106" y="23813"/>
                  </a:cubicBezTo>
                  <a:cubicBezTo>
                    <a:pt x="89694" y="26194"/>
                    <a:pt x="90670" y="29124"/>
                    <a:pt x="92869" y="30956"/>
                  </a:cubicBezTo>
                  <a:cubicBezTo>
                    <a:pt x="95596" y="33228"/>
                    <a:pt x="99312" y="33958"/>
                    <a:pt x="102394" y="35719"/>
                  </a:cubicBezTo>
                  <a:cubicBezTo>
                    <a:pt x="104879" y="37139"/>
                    <a:pt x="107157" y="38894"/>
                    <a:pt x="109538" y="40481"/>
                  </a:cubicBezTo>
                  <a:cubicBezTo>
                    <a:pt x="111125" y="42862"/>
                    <a:pt x="112146" y="45740"/>
                    <a:pt x="114300" y="47625"/>
                  </a:cubicBezTo>
                  <a:cubicBezTo>
                    <a:pt x="124377" y="56442"/>
                    <a:pt x="125920" y="56261"/>
                    <a:pt x="135731" y="59531"/>
                  </a:cubicBezTo>
                  <a:cubicBezTo>
                    <a:pt x="153987" y="58737"/>
                    <a:pt x="172276" y="58500"/>
                    <a:pt x="190500" y="57150"/>
                  </a:cubicBezTo>
                  <a:cubicBezTo>
                    <a:pt x="193764" y="56908"/>
                    <a:pt x="197711" y="57083"/>
                    <a:pt x="200025" y="54769"/>
                  </a:cubicBezTo>
                  <a:cubicBezTo>
                    <a:pt x="202339" y="52455"/>
                    <a:pt x="201507" y="48391"/>
                    <a:pt x="202406" y="45244"/>
                  </a:cubicBezTo>
                  <a:cubicBezTo>
                    <a:pt x="203096" y="42830"/>
                    <a:pt x="203665" y="40345"/>
                    <a:pt x="204788" y="38100"/>
                  </a:cubicBezTo>
                  <a:cubicBezTo>
                    <a:pt x="206068" y="35540"/>
                    <a:pt x="208388" y="33571"/>
                    <a:pt x="209550" y="30956"/>
                  </a:cubicBezTo>
                  <a:cubicBezTo>
                    <a:pt x="212086" y="25250"/>
                    <a:pt x="214437" y="12710"/>
                    <a:pt x="219075" y="7144"/>
                  </a:cubicBezTo>
                  <a:cubicBezTo>
                    <a:pt x="222626" y="2882"/>
                    <a:pt x="228486" y="1625"/>
                    <a:pt x="233363" y="0"/>
                  </a:cubicBezTo>
                  <a:cubicBezTo>
                    <a:pt x="237332" y="794"/>
                    <a:pt x="241343" y="1399"/>
                    <a:pt x="245269" y="2381"/>
                  </a:cubicBezTo>
                  <a:cubicBezTo>
                    <a:pt x="247704" y="2990"/>
                    <a:pt x="250638" y="2988"/>
                    <a:pt x="252413" y="4763"/>
                  </a:cubicBezTo>
                  <a:cubicBezTo>
                    <a:pt x="265114" y="17464"/>
                    <a:pt x="242886" y="7935"/>
                    <a:pt x="261938" y="14288"/>
                  </a:cubicBezTo>
                  <a:cubicBezTo>
                    <a:pt x="264319" y="16669"/>
                    <a:pt x="266925" y="18844"/>
                    <a:pt x="269081" y="21431"/>
                  </a:cubicBezTo>
                  <a:cubicBezTo>
                    <a:pt x="270913" y="23630"/>
                    <a:pt x="271609" y="26787"/>
                    <a:pt x="273844" y="28575"/>
                  </a:cubicBezTo>
                  <a:cubicBezTo>
                    <a:pt x="275804" y="30143"/>
                    <a:pt x="278607" y="30162"/>
                    <a:pt x="280988" y="30956"/>
                  </a:cubicBezTo>
                  <a:cubicBezTo>
                    <a:pt x="282575" y="33337"/>
                    <a:pt x="284330" y="35615"/>
                    <a:pt x="285750" y="38100"/>
                  </a:cubicBezTo>
                  <a:cubicBezTo>
                    <a:pt x="287511" y="41182"/>
                    <a:pt x="288003" y="45115"/>
                    <a:pt x="290513" y="47625"/>
                  </a:cubicBezTo>
                  <a:cubicBezTo>
                    <a:pt x="293240" y="50352"/>
                    <a:pt x="305355" y="58932"/>
                    <a:pt x="311944" y="59531"/>
                  </a:cubicBezTo>
                  <a:cubicBezTo>
                    <a:pt x="318268" y="60106"/>
                    <a:pt x="324644" y="59531"/>
                    <a:pt x="330994" y="59531"/>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Shape 17"/>
            <p:cNvSpPr/>
            <p:nvPr/>
          </p:nvSpPr>
          <p:spPr>
            <a:xfrm>
              <a:off x="6595771" y="4510869"/>
              <a:ext cx="377661" cy="67306"/>
            </a:xfrm>
            <a:custGeom>
              <a:avLst/>
              <a:gdLst>
                <a:gd name="connsiteX0" fmla="*/ 0 w 330994"/>
                <a:gd name="connsiteY0" fmla="*/ 28575 h 59786"/>
                <a:gd name="connsiteX1" fmla="*/ 11906 w 330994"/>
                <a:gd name="connsiteY1" fmla="*/ 23813 h 59786"/>
                <a:gd name="connsiteX2" fmla="*/ 26194 w 330994"/>
                <a:gd name="connsiteY2" fmla="*/ 14288 h 59786"/>
                <a:gd name="connsiteX3" fmla="*/ 50006 w 330994"/>
                <a:gd name="connsiteY3" fmla="*/ 7144 h 59786"/>
                <a:gd name="connsiteX4" fmla="*/ 64294 w 330994"/>
                <a:gd name="connsiteY4" fmla="*/ 11906 h 59786"/>
                <a:gd name="connsiteX5" fmla="*/ 71438 w 330994"/>
                <a:gd name="connsiteY5" fmla="*/ 14288 h 59786"/>
                <a:gd name="connsiteX6" fmla="*/ 88106 w 330994"/>
                <a:gd name="connsiteY6" fmla="*/ 23813 h 59786"/>
                <a:gd name="connsiteX7" fmla="*/ 92869 w 330994"/>
                <a:gd name="connsiteY7" fmla="*/ 30956 h 59786"/>
                <a:gd name="connsiteX8" fmla="*/ 102394 w 330994"/>
                <a:gd name="connsiteY8" fmla="*/ 35719 h 59786"/>
                <a:gd name="connsiteX9" fmla="*/ 109538 w 330994"/>
                <a:gd name="connsiteY9" fmla="*/ 40481 h 59786"/>
                <a:gd name="connsiteX10" fmla="*/ 114300 w 330994"/>
                <a:gd name="connsiteY10" fmla="*/ 47625 h 59786"/>
                <a:gd name="connsiteX11" fmla="*/ 135731 w 330994"/>
                <a:gd name="connsiteY11" fmla="*/ 59531 h 59786"/>
                <a:gd name="connsiteX12" fmla="*/ 190500 w 330994"/>
                <a:gd name="connsiteY12" fmla="*/ 57150 h 59786"/>
                <a:gd name="connsiteX13" fmla="*/ 200025 w 330994"/>
                <a:gd name="connsiteY13" fmla="*/ 54769 h 59786"/>
                <a:gd name="connsiteX14" fmla="*/ 202406 w 330994"/>
                <a:gd name="connsiteY14" fmla="*/ 45244 h 59786"/>
                <a:gd name="connsiteX15" fmla="*/ 204788 w 330994"/>
                <a:gd name="connsiteY15" fmla="*/ 38100 h 59786"/>
                <a:gd name="connsiteX16" fmla="*/ 209550 w 330994"/>
                <a:gd name="connsiteY16" fmla="*/ 30956 h 59786"/>
                <a:gd name="connsiteX17" fmla="*/ 219075 w 330994"/>
                <a:gd name="connsiteY17" fmla="*/ 7144 h 59786"/>
                <a:gd name="connsiteX18" fmla="*/ 233363 w 330994"/>
                <a:gd name="connsiteY18" fmla="*/ 0 h 59786"/>
                <a:gd name="connsiteX19" fmla="*/ 245269 w 330994"/>
                <a:gd name="connsiteY19" fmla="*/ 2381 h 59786"/>
                <a:gd name="connsiteX20" fmla="*/ 252413 w 330994"/>
                <a:gd name="connsiteY20" fmla="*/ 4763 h 59786"/>
                <a:gd name="connsiteX21" fmla="*/ 261938 w 330994"/>
                <a:gd name="connsiteY21" fmla="*/ 14288 h 59786"/>
                <a:gd name="connsiteX22" fmla="*/ 269081 w 330994"/>
                <a:gd name="connsiteY22" fmla="*/ 21431 h 59786"/>
                <a:gd name="connsiteX23" fmla="*/ 273844 w 330994"/>
                <a:gd name="connsiteY23" fmla="*/ 28575 h 59786"/>
                <a:gd name="connsiteX24" fmla="*/ 280988 w 330994"/>
                <a:gd name="connsiteY24" fmla="*/ 30956 h 59786"/>
                <a:gd name="connsiteX25" fmla="*/ 285750 w 330994"/>
                <a:gd name="connsiteY25" fmla="*/ 38100 h 59786"/>
                <a:gd name="connsiteX26" fmla="*/ 290513 w 330994"/>
                <a:gd name="connsiteY26" fmla="*/ 47625 h 59786"/>
                <a:gd name="connsiteX27" fmla="*/ 311944 w 330994"/>
                <a:gd name="connsiteY27" fmla="*/ 59531 h 59786"/>
                <a:gd name="connsiteX28" fmla="*/ 330994 w 330994"/>
                <a:gd name="connsiteY28" fmla="*/ 59531 h 5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0994" h="59786">
                  <a:moveTo>
                    <a:pt x="0" y="28575"/>
                  </a:moveTo>
                  <a:cubicBezTo>
                    <a:pt x="3969" y="26988"/>
                    <a:pt x="8154" y="25860"/>
                    <a:pt x="11906" y="23813"/>
                  </a:cubicBezTo>
                  <a:cubicBezTo>
                    <a:pt x="16931" y="21072"/>
                    <a:pt x="20641" y="15677"/>
                    <a:pt x="26194" y="14288"/>
                  </a:cubicBezTo>
                  <a:cubicBezTo>
                    <a:pt x="40589" y="10688"/>
                    <a:pt x="32614" y="12941"/>
                    <a:pt x="50006" y="7144"/>
                  </a:cubicBezTo>
                  <a:lnTo>
                    <a:pt x="64294" y="11906"/>
                  </a:lnTo>
                  <a:cubicBezTo>
                    <a:pt x="66675" y="12700"/>
                    <a:pt x="69193" y="13165"/>
                    <a:pt x="71438" y="14288"/>
                  </a:cubicBezTo>
                  <a:cubicBezTo>
                    <a:pt x="83523" y="20330"/>
                    <a:pt x="78010" y="17081"/>
                    <a:pt x="88106" y="23813"/>
                  </a:cubicBezTo>
                  <a:cubicBezTo>
                    <a:pt x="89694" y="26194"/>
                    <a:pt x="90670" y="29124"/>
                    <a:pt x="92869" y="30956"/>
                  </a:cubicBezTo>
                  <a:cubicBezTo>
                    <a:pt x="95596" y="33228"/>
                    <a:pt x="99312" y="33958"/>
                    <a:pt x="102394" y="35719"/>
                  </a:cubicBezTo>
                  <a:cubicBezTo>
                    <a:pt x="104879" y="37139"/>
                    <a:pt x="107157" y="38894"/>
                    <a:pt x="109538" y="40481"/>
                  </a:cubicBezTo>
                  <a:cubicBezTo>
                    <a:pt x="111125" y="42862"/>
                    <a:pt x="112146" y="45740"/>
                    <a:pt x="114300" y="47625"/>
                  </a:cubicBezTo>
                  <a:cubicBezTo>
                    <a:pt x="124377" y="56442"/>
                    <a:pt x="125920" y="56261"/>
                    <a:pt x="135731" y="59531"/>
                  </a:cubicBezTo>
                  <a:cubicBezTo>
                    <a:pt x="153987" y="58737"/>
                    <a:pt x="172276" y="58500"/>
                    <a:pt x="190500" y="57150"/>
                  </a:cubicBezTo>
                  <a:cubicBezTo>
                    <a:pt x="193764" y="56908"/>
                    <a:pt x="197711" y="57083"/>
                    <a:pt x="200025" y="54769"/>
                  </a:cubicBezTo>
                  <a:cubicBezTo>
                    <a:pt x="202339" y="52455"/>
                    <a:pt x="201507" y="48391"/>
                    <a:pt x="202406" y="45244"/>
                  </a:cubicBezTo>
                  <a:cubicBezTo>
                    <a:pt x="203096" y="42830"/>
                    <a:pt x="203665" y="40345"/>
                    <a:pt x="204788" y="38100"/>
                  </a:cubicBezTo>
                  <a:cubicBezTo>
                    <a:pt x="206068" y="35540"/>
                    <a:pt x="208388" y="33571"/>
                    <a:pt x="209550" y="30956"/>
                  </a:cubicBezTo>
                  <a:cubicBezTo>
                    <a:pt x="212086" y="25250"/>
                    <a:pt x="214437" y="12710"/>
                    <a:pt x="219075" y="7144"/>
                  </a:cubicBezTo>
                  <a:cubicBezTo>
                    <a:pt x="222626" y="2882"/>
                    <a:pt x="228486" y="1625"/>
                    <a:pt x="233363" y="0"/>
                  </a:cubicBezTo>
                  <a:cubicBezTo>
                    <a:pt x="237332" y="794"/>
                    <a:pt x="241343" y="1399"/>
                    <a:pt x="245269" y="2381"/>
                  </a:cubicBezTo>
                  <a:cubicBezTo>
                    <a:pt x="247704" y="2990"/>
                    <a:pt x="250638" y="2988"/>
                    <a:pt x="252413" y="4763"/>
                  </a:cubicBezTo>
                  <a:cubicBezTo>
                    <a:pt x="265114" y="17464"/>
                    <a:pt x="242886" y="7935"/>
                    <a:pt x="261938" y="14288"/>
                  </a:cubicBezTo>
                  <a:cubicBezTo>
                    <a:pt x="264319" y="16669"/>
                    <a:pt x="266925" y="18844"/>
                    <a:pt x="269081" y="21431"/>
                  </a:cubicBezTo>
                  <a:cubicBezTo>
                    <a:pt x="270913" y="23630"/>
                    <a:pt x="271609" y="26787"/>
                    <a:pt x="273844" y="28575"/>
                  </a:cubicBezTo>
                  <a:cubicBezTo>
                    <a:pt x="275804" y="30143"/>
                    <a:pt x="278607" y="30162"/>
                    <a:pt x="280988" y="30956"/>
                  </a:cubicBezTo>
                  <a:cubicBezTo>
                    <a:pt x="282575" y="33337"/>
                    <a:pt x="284330" y="35615"/>
                    <a:pt x="285750" y="38100"/>
                  </a:cubicBezTo>
                  <a:cubicBezTo>
                    <a:pt x="287511" y="41182"/>
                    <a:pt x="288003" y="45115"/>
                    <a:pt x="290513" y="47625"/>
                  </a:cubicBezTo>
                  <a:cubicBezTo>
                    <a:pt x="293240" y="50352"/>
                    <a:pt x="305355" y="58932"/>
                    <a:pt x="311944" y="59531"/>
                  </a:cubicBezTo>
                  <a:cubicBezTo>
                    <a:pt x="318268" y="60106"/>
                    <a:pt x="324644" y="59531"/>
                    <a:pt x="330994" y="59531"/>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9" name="Straight Arrow Connector 18"/>
            <p:cNvCxnSpPr/>
            <p:nvPr/>
          </p:nvCxnSpPr>
          <p:spPr>
            <a:xfrm>
              <a:off x="7366854" y="4862030"/>
              <a:ext cx="1" cy="17217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366635" y="5375594"/>
              <a:ext cx="1" cy="17217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7936072" y="3764434"/>
              <a:ext cx="1191108" cy="2115704"/>
            </a:xfrm>
            <a:prstGeom prst="arc">
              <a:avLst>
                <a:gd name="adj1" fmla="val 15307766"/>
                <a:gd name="adj2" fmla="val 6257798"/>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4"/>
          <p:cNvSpPr txBox="1"/>
          <p:nvPr/>
        </p:nvSpPr>
        <p:spPr>
          <a:xfrm>
            <a:off x="7695260" y="1656878"/>
            <a:ext cx="1040737" cy="90423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Data Qubits</a:t>
            </a:r>
          </a:p>
        </p:txBody>
      </p:sp>
      <p:sp>
        <p:nvSpPr>
          <p:cNvPr id="6" name="TextBox 5"/>
          <p:cNvSpPr txBox="1"/>
          <p:nvPr/>
        </p:nvSpPr>
        <p:spPr>
          <a:xfrm>
            <a:off x="10439362" y="1677165"/>
            <a:ext cx="1153693" cy="90423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Ancilla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Qubits</a:t>
            </a:r>
          </a:p>
        </p:txBody>
      </p:sp>
      <p:sp>
        <p:nvSpPr>
          <p:cNvPr id="119" name="Oval 118"/>
          <p:cNvSpPr/>
          <p:nvPr/>
        </p:nvSpPr>
        <p:spPr>
          <a:xfrm>
            <a:off x="10813473" y="5384079"/>
            <a:ext cx="254855" cy="2682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ectangle: Rounded Corners 124"/>
          <p:cNvSpPr/>
          <p:nvPr/>
        </p:nvSpPr>
        <p:spPr>
          <a:xfrm>
            <a:off x="0" y="6147849"/>
            <a:ext cx="12192000" cy="710151"/>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QECC is applied on all qubits continuously to preserve state</a:t>
            </a:r>
          </a:p>
        </p:txBody>
      </p:sp>
      <p:sp>
        <p:nvSpPr>
          <p:cNvPr id="127" name="Oval 126"/>
          <p:cNvSpPr/>
          <p:nvPr/>
        </p:nvSpPr>
        <p:spPr>
          <a:xfrm>
            <a:off x="8712879" y="5278460"/>
            <a:ext cx="207322" cy="25091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xmlns="" id="{E46DF6EF-171D-4C9C-BEE0-3009AA99C33A}"/>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39</a:t>
            </a:fld>
            <a:endParaRPr lang="en-US" dirty="0">
              <a:solidFill>
                <a:prstClr val="black">
                  <a:tint val="75000"/>
                </a:prstClr>
              </a:solidFill>
            </a:endParaRPr>
          </a:p>
        </p:txBody>
      </p:sp>
      <p:grpSp>
        <p:nvGrpSpPr>
          <p:cNvPr id="253" name="Group 252">
            <a:extLst>
              <a:ext uri="{FF2B5EF4-FFF2-40B4-BE49-F238E27FC236}">
                <a16:creationId xmlns:a16="http://schemas.microsoft.com/office/drawing/2014/main" xmlns="" id="{CC8AF3D8-3C3E-4910-B9FB-4A72E7D2BDF9}"/>
              </a:ext>
            </a:extLst>
          </p:cNvPr>
          <p:cNvGrpSpPr/>
          <p:nvPr/>
        </p:nvGrpSpPr>
        <p:grpSpPr>
          <a:xfrm>
            <a:off x="1175548" y="2129280"/>
            <a:ext cx="2946628" cy="3340819"/>
            <a:chOff x="1194055" y="2102981"/>
            <a:chExt cx="2946628" cy="3340819"/>
          </a:xfrm>
        </p:grpSpPr>
        <p:grpSp>
          <p:nvGrpSpPr>
            <p:cNvPr id="117" name="Group 116">
              <a:extLst>
                <a:ext uri="{FF2B5EF4-FFF2-40B4-BE49-F238E27FC236}">
                  <a16:creationId xmlns:a16="http://schemas.microsoft.com/office/drawing/2014/main" xmlns="" id="{1E6EA6BA-2D86-4F78-AB6A-12F7B3667CE7}"/>
                </a:ext>
              </a:extLst>
            </p:cNvPr>
            <p:cNvGrpSpPr/>
            <p:nvPr/>
          </p:nvGrpSpPr>
          <p:grpSpPr>
            <a:xfrm>
              <a:off x="1194055" y="2102981"/>
              <a:ext cx="2946628" cy="2274072"/>
              <a:chOff x="7292591" y="2333251"/>
              <a:chExt cx="2946628" cy="2274072"/>
            </a:xfrm>
          </p:grpSpPr>
          <p:grpSp>
            <p:nvGrpSpPr>
              <p:cNvPr id="118" name="Group 117">
                <a:extLst>
                  <a:ext uri="{FF2B5EF4-FFF2-40B4-BE49-F238E27FC236}">
                    <a16:creationId xmlns:a16="http://schemas.microsoft.com/office/drawing/2014/main" xmlns="" id="{9065E590-A399-4BE5-995C-C4B579BF6B7C}"/>
                  </a:ext>
                </a:extLst>
              </p:cNvPr>
              <p:cNvGrpSpPr/>
              <p:nvPr/>
            </p:nvGrpSpPr>
            <p:grpSpPr>
              <a:xfrm rot="2421560">
                <a:off x="7292591" y="2820724"/>
                <a:ext cx="1459842" cy="1232452"/>
                <a:chOff x="1065475" y="3490623"/>
                <a:chExt cx="1168842" cy="1232452"/>
              </a:xfrm>
            </p:grpSpPr>
            <p:sp>
              <p:nvSpPr>
                <p:cNvPr id="236" name="Oval 235">
                  <a:extLst>
                    <a:ext uri="{FF2B5EF4-FFF2-40B4-BE49-F238E27FC236}">
                      <a16:creationId xmlns:a16="http://schemas.microsoft.com/office/drawing/2014/main" xmlns="" id="{A0559924-DC66-4380-97CF-3394D6279B00}"/>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xmlns="" id="{38B56CF7-6B01-485B-8C5E-60BEEF1925EB}"/>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xmlns="" id="{64209B42-DE17-46A5-B028-89E7BBDAD977}"/>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xmlns="" id="{C9E1DC2C-4819-46C5-93BE-347D772FD8DE}"/>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xmlns="" id="{EA42E72F-683A-40BA-9554-05304D6E4AD1}"/>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xmlns="" id="{C94986E4-517D-439F-B982-0C466624D8AB}"/>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xmlns="" id="{5739521F-4C21-48BF-9FF1-794F9C2CFE85}"/>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xmlns="" id="{6B9C5580-FE33-4439-960D-9914DBE5F554}"/>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xmlns="" id="{DFABBC28-5CAD-4E53-BE10-E99531B2E60C}"/>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xmlns="" id="{176FD4C1-2DDB-4D40-B701-3584BED8D054}"/>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xmlns="" id="{34845DA3-EF5D-403F-8F5C-25E7AF5337BF}"/>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xmlns="" id="{60025602-F106-468F-A7B4-02675079F437}"/>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xmlns="" id="{C6A80E13-FEFF-4FF5-B2FF-F43EBD5921EF}"/>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xmlns="" id="{77971D99-2C5A-4A1C-B3B5-A586BD6D9937}"/>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xmlns="" id="{7D4018A4-1727-450D-A55C-4D787D2356F2}"/>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xmlns="" id="{4DAEAA14-455C-4162-B5E2-CD6C91AD6CD2}"/>
                  </a:ext>
                </a:extLst>
              </p:cNvPr>
              <p:cNvGrpSpPr/>
              <p:nvPr/>
            </p:nvGrpSpPr>
            <p:grpSpPr>
              <a:xfrm rot="2421560">
                <a:off x="7742228" y="2856503"/>
                <a:ext cx="1459842" cy="1232452"/>
                <a:chOff x="1065475" y="3490623"/>
                <a:chExt cx="1168842" cy="1232452"/>
              </a:xfrm>
            </p:grpSpPr>
            <p:sp>
              <p:nvSpPr>
                <p:cNvPr id="221" name="Oval 220">
                  <a:extLst>
                    <a:ext uri="{FF2B5EF4-FFF2-40B4-BE49-F238E27FC236}">
                      <a16:creationId xmlns:a16="http://schemas.microsoft.com/office/drawing/2014/main" xmlns="" id="{0B486884-833F-4C13-BEDE-73316062AB9E}"/>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xmlns="" id="{FCBDBD7F-641D-4861-8169-E271C0E70433}"/>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xmlns="" id="{FF87CDEF-3B3C-4252-97C0-ED3923FCF65A}"/>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xmlns="" id="{8B607AE2-773D-46FA-B6EF-3EAA52192E84}"/>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xmlns="" id="{78CCEC52-2240-4EC0-AA7B-CC4D89B6B818}"/>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xmlns="" id="{2B085C34-F335-461B-B4CA-24A43295DE54}"/>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xmlns="" id="{3ACCE953-1A5E-4983-A134-BA4D170545A2}"/>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xmlns="" id="{D66942D4-5C1A-401D-9DFC-0B5B1301CB3E}"/>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xmlns="" id="{02E17C4D-0AC3-4211-8DAF-BE9870BF618E}"/>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xmlns="" id="{CBA3B6A1-AD2E-4A1F-96CE-B2CEBD521082}"/>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xmlns="" id="{8605159B-FAA4-4F0A-BB11-599F4ED7B5A7}"/>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xmlns="" id="{D8026B16-B782-4622-9B06-97C083F9FA27}"/>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xmlns="" id="{538F1904-FDDD-458D-81A4-65C1C409B124}"/>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xmlns="" id="{18CE346D-87DA-4F47-A654-0218169C1943}"/>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xmlns="" id="{5EF7C187-AAB6-49A1-9A1E-EC7244EB99D3}"/>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xmlns="" id="{B969E5B7-D7DB-4766-9BD5-4BAC02FAAEBA}"/>
                  </a:ext>
                </a:extLst>
              </p:cNvPr>
              <p:cNvGrpSpPr/>
              <p:nvPr/>
            </p:nvGrpSpPr>
            <p:grpSpPr>
              <a:xfrm rot="2421560">
                <a:off x="8271038" y="2853424"/>
                <a:ext cx="1459842" cy="1232452"/>
                <a:chOff x="1065475" y="3490623"/>
                <a:chExt cx="1168842" cy="1232452"/>
              </a:xfrm>
            </p:grpSpPr>
            <p:sp>
              <p:nvSpPr>
                <p:cNvPr id="206" name="Oval 205">
                  <a:extLst>
                    <a:ext uri="{FF2B5EF4-FFF2-40B4-BE49-F238E27FC236}">
                      <a16:creationId xmlns:a16="http://schemas.microsoft.com/office/drawing/2014/main" xmlns="" id="{6EF64E41-2C7C-4F77-ABBB-08C7463B9380}"/>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xmlns="" id="{E3727ADC-C6AA-4219-870C-4AB69786469A}"/>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xmlns="" id="{90AE8842-67B1-46A3-A694-C0705649BA65}"/>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xmlns="" id="{C99CCD92-7ED4-42AA-88D7-559293D9F576}"/>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xmlns="" id="{88ECE48D-C432-4B2A-85AE-A8B4F8EB9A91}"/>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xmlns="" id="{F7E15F01-19C2-4785-9441-D4934B81FFA2}"/>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xmlns="" id="{95D0C75B-DA92-4A54-ACE4-CA89A77681D1}"/>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xmlns="" id="{36D00FF7-104D-4F46-9791-27346D775095}"/>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xmlns="" id="{9C809320-73B3-4946-9BBD-0D2A3B3F8E6C}"/>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xmlns="" id="{F6E49DC8-4765-4BD2-9460-29D4E081DF41}"/>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xmlns="" id="{685FAFB4-4380-489A-8136-0E6B3246F3FC}"/>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xmlns="" id="{FBDF4C8F-800D-42B0-ACB8-428B06757F00}"/>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xmlns="" id="{F3DAA632-C91B-4C9A-90CC-9BB5614ED04E}"/>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xmlns="" id="{2811BFF3-F9B1-4E88-BCB6-C6B0DF512B51}"/>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xmlns="" id="{B31D751F-0AB0-499F-8B18-ACC733C8DE0B}"/>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xmlns="" id="{472DC4A4-F348-467C-A4E8-EA15CD9D3F76}"/>
                  </a:ext>
                </a:extLst>
              </p:cNvPr>
              <p:cNvGrpSpPr/>
              <p:nvPr/>
            </p:nvGrpSpPr>
            <p:grpSpPr>
              <a:xfrm rot="2421560">
                <a:off x="8776332" y="2849438"/>
                <a:ext cx="1459842" cy="1232452"/>
                <a:chOff x="1065475" y="3490623"/>
                <a:chExt cx="1168842" cy="1232452"/>
              </a:xfrm>
            </p:grpSpPr>
            <p:sp>
              <p:nvSpPr>
                <p:cNvPr id="191" name="Oval 190">
                  <a:extLst>
                    <a:ext uri="{FF2B5EF4-FFF2-40B4-BE49-F238E27FC236}">
                      <a16:creationId xmlns:a16="http://schemas.microsoft.com/office/drawing/2014/main" xmlns="" id="{ECE4B8E2-3E54-4DDE-8270-5FECB2CD1E40}"/>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xmlns="" id="{3E728A2A-7DCE-4F14-83CB-8F3687DCE7AD}"/>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xmlns="" id="{FF605DE5-581F-4178-987E-3CD3C5CBB659}"/>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xmlns="" id="{E321A297-0DC9-4DFD-B61E-715C255F3537}"/>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xmlns="" id="{64B056C8-2A0A-4D90-997E-B35B3A7E1616}"/>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xmlns="" id="{CF287390-C5B1-4EFC-8738-316E57307949}"/>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xmlns="" id="{194A7677-F59E-4563-98BD-CE8BFF199861}"/>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xmlns="" id="{CCF48D35-0D32-46D3-962F-87F23E21A79F}"/>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xmlns="" id="{1431ED3F-B4B6-42A7-B00D-E0DD8A3C51CF}"/>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xmlns="" id="{086B4CC2-18E8-480E-965D-E96C1D0CB3A4}"/>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xmlns="" id="{77CBBD1F-C694-41F0-B2CA-C95D48B1B23C}"/>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xmlns="" id="{49CF8767-C845-41BF-A971-1546E4D68E2D}"/>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xmlns="" id="{D973416B-3F29-4FFD-95DE-ABF5AF8C92CB}"/>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xmlns="" id="{A6CBBAF9-0864-4765-A28C-BA46B2A838E3}"/>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xmlns="" id="{13EED960-3E6B-4968-9A3A-C0C79A481389}"/>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Rectangle 122">
                <a:extLst>
                  <a:ext uri="{FF2B5EF4-FFF2-40B4-BE49-F238E27FC236}">
                    <a16:creationId xmlns:a16="http://schemas.microsoft.com/office/drawing/2014/main" xmlns="" id="{7C91D4C0-CFC8-43C9-9D74-0908BA77C56C}"/>
                  </a:ext>
                </a:extLst>
              </p:cNvPr>
              <p:cNvSpPr/>
              <p:nvPr/>
            </p:nvSpPr>
            <p:spPr>
              <a:xfrm rot="3792640">
                <a:off x="7622017" y="2172242"/>
                <a:ext cx="2274072" cy="2596089"/>
              </a:xfrm>
              <a:prstGeom prst="rect">
                <a:avLst/>
              </a:prstGeom>
              <a:noFill/>
              <a:ln w="19050">
                <a:solidFill>
                  <a:schemeClr val="tx1"/>
                </a:solidFill>
                <a:prstDash val="dash"/>
              </a:ln>
              <a:scene3d>
                <a:camera prst="orthographicFront">
                  <a:rot lat="1732754" lon="20568464" rev="19890046"/>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xmlns="" id="{9E82DBE7-88DF-4989-B383-3C476666EAC7}"/>
                  </a:ext>
                </a:extLst>
              </p:cNvPr>
              <p:cNvGrpSpPr/>
              <p:nvPr/>
            </p:nvGrpSpPr>
            <p:grpSpPr>
              <a:xfrm rot="2421560">
                <a:off x="7295636" y="2814742"/>
                <a:ext cx="1459842" cy="1232452"/>
                <a:chOff x="1065475" y="3490623"/>
                <a:chExt cx="1168842" cy="1232452"/>
              </a:xfrm>
            </p:grpSpPr>
            <p:sp>
              <p:nvSpPr>
                <p:cNvPr id="176" name="Oval 175">
                  <a:extLst>
                    <a:ext uri="{FF2B5EF4-FFF2-40B4-BE49-F238E27FC236}">
                      <a16:creationId xmlns:a16="http://schemas.microsoft.com/office/drawing/2014/main" xmlns="" id="{9BD39128-6D5A-4071-9AE0-4E3F9F9BA3AA}"/>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xmlns="" id="{5F95F686-37BF-4CFF-BED2-5D45BC0C7A4B}"/>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xmlns="" id="{6FB5668A-06A0-4349-B56E-B2DF3CC80C79}"/>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1EDDE810-647A-445A-ACA4-D1196F134FAD}"/>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xmlns="" id="{62B26780-8DDF-4CD1-9DCC-B33419C8C4F5}"/>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xmlns="" id="{C1ACE39E-4ADA-4CBC-B771-F51E7DC72369}"/>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xmlns="" id="{1265C5BD-E704-4272-824C-869F589591FC}"/>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xmlns="" id="{4D766309-A9ED-4F2A-A62C-D6535DC6C428}"/>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6700A4F1-93BC-4E4C-A4C6-B65677951320}"/>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53023856-C360-4594-BF1D-1013F2B13A12}"/>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xmlns="" id="{439A5057-2A80-4198-83B1-37C26BDE8F74}"/>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xmlns="" id="{13207B78-73D0-41C1-A96B-4B8C2F4508B1}"/>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xmlns="" id="{28CEB801-D1A8-44AD-8B84-AE42E7CB60E6}"/>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xmlns="" id="{058A3850-C6C1-4332-9740-1B4BB5DE1C67}"/>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xmlns="" id="{33A6BA03-2459-4A8F-9F60-2231FD5E2691}"/>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xmlns="" id="{D8A2D680-79E6-4CC3-930B-99B518866935}"/>
                  </a:ext>
                </a:extLst>
              </p:cNvPr>
              <p:cNvGrpSpPr/>
              <p:nvPr/>
            </p:nvGrpSpPr>
            <p:grpSpPr>
              <a:xfrm rot="2421560">
                <a:off x="7745273" y="2850521"/>
                <a:ext cx="1459842" cy="1232452"/>
                <a:chOff x="1065475" y="3490623"/>
                <a:chExt cx="1168842" cy="1232452"/>
              </a:xfrm>
            </p:grpSpPr>
            <p:sp>
              <p:nvSpPr>
                <p:cNvPr id="161" name="Oval 160">
                  <a:extLst>
                    <a:ext uri="{FF2B5EF4-FFF2-40B4-BE49-F238E27FC236}">
                      <a16:creationId xmlns:a16="http://schemas.microsoft.com/office/drawing/2014/main" xmlns="" id="{FCBA2B0A-B3E9-4DE8-A360-208B8DA28923}"/>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xmlns="" id="{D6F3C812-24E1-4315-98FE-BEEB1E24375E}"/>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6A3BE95E-1910-4DCE-BB03-0688E94CF0DD}"/>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F014F040-2429-4658-807A-E6F561FCA53A}"/>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xmlns="" id="{96A35F58-F4E5-4BC6-B505-ECBC6D515C78}"/>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xmlns="" id="{D5721707-417E-412C-AC5F-3CCCD22C4C90}"/>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8D38E06E-A281-4F32-B2B6-870A5D111260}"/>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67503B8B-9710-4646-90CD-8218C3B1BD96}"/>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xmlns="" id="{43975A84-3651-4285-9E8C-58BE9B5B38A7}"/>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xmlns="" id="{F578F58E-7034-4C16-B757-73614BECD6DD}"/>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1B681E6D-80A6-44A7-8C6E-896E02DC818E}"/>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DB501720-FA56-4189-9252-B579CB365D94}"/>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xmlns="" id="{7029DF26-75CD-4550-B5D4-705540ECCFCE}"/>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xmlns="" id="{456203D7-542E-4DBF-B688-3A457B017FA2}"/>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2536156C-573C-4F14-8424-935E7EB68650}"/>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xmlns="" id="{9062B5F7-BF62-4B64-92E6-8D3F9627729E}"/>
                  </a:ext>
                </a:extLst>
              </p:cNvPr>
              <p:cNvGrpSpPr/>
              <p:nvPr/>
            </p:nvGrpSpPr>
            <p:grpSpPr>
              <a:xfrm rot="2421560">
                <a:off x="8274083" y="2847442"/>
                <a:ext cx="1459842" cy="1232452"/>
                <a:chOff x="1065475" y="3490623"/>
                <a:chExt cx="1168842" cy="1232452"/>
              </a:xfrm>
            </p:grpSpPr>
            <p:sp>
              <p:nvSpPr>
                <p:cNvPr id="146" name="Oval 145">
                  <a:extLst>
                    <a:ext uri="{FF2B5EF4-FFF2-40B4-BE49-F238E27FC236}">
                      <a16:creationId xmlns:a16="http://schemas.microsoft.com/office/drawing/2014/main" xmlns="" id="{DD16B82B-A4B3-4BD4-8A42-EFF8006DBAB4}"/>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FD69BC3A-CF68-40B5-AE6C-62F87FD86FD8}"/>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CCDE9E16-A49C-41EB-AA09-DE9F7F47CF83}"/>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C4F898B0-D290-4541-87CB-8A0A61AE83D8}"/>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xmlns="" id="{959660DB-BC60-4EA3-A144-E4678D49B468}"/>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479A910B-02DF-4F15-A9BF-7CD81B7AE189}"/>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347B79B2-8808-42D9-B637-1A6D33833C3B}"/>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3A202D2A-CCCB-43B1-BA4D-D6A0AB935FCF}"/>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B7F3CFC0-ACC3-44DE-977C-A73C08CB8821}"/>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51EB1261-A097-42EF-9139-AB47EDF771FC}"/>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E7D95FD4-AA28-4EA5-9E69-3C83BCB0D61B}"/>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67067A31-9CA9-44FA-8D7F-EC1F23F14D51}"/>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19EAE838-0296-4154-BACA-FACD477E90BC}"/>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75EDF707-9C04-4EC7-821C-C73BCE7BA62A}"/>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0D69A73C-3CAE-44B1-B4B5-468A248F7B21}"/>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xmlns="" id="{9EB3DAE7-BEE6-45F6-8D9A-FE1E8567561A}"/>
                  </a:ext>
                </a:extLst>
              </p:cNvPr>
              <p:cNvGrpSpPr/>
              <p:nvPr/>
            </p:nvGrpSpPr>
            <p:grpSpPr>
              <a:xfrm rot="2421560">
                <a:off x="8779377" y="2843456"/>
                <a:ext cx="1459842" cy="1232452"/>
                <a:chOff x="1065475" y="3490623"/>
                <a:chExt cx="1168842" cy="1232452"/>
              </a:xfrm>
            </p:grpSpPr>
            <p:sp>
              <p:nvSpPr>
                <p:cNvPr id="131" name="Oval 130">
                  <a:extLst>
                    <a:ext uri="{FF2B5EF4-FFF2-40B4-BE49-F238E27FC236}">
                      <a16:creationId xmlns:a16="http://schemas.microsoft.com/office/drawing/2014/main" xmlns="" id="{16DF07F2-8CD7-439D-BD48-B25A83D1C63F}"/>
                    </a:ext>
                  </a:extLst>
                </p:cNvPr>
                <p:cNvSpPr/>
                <p:nvPr/>
              </p:nvSpPr>
              <p:spPr>
                <a:xfrm>
                  <a:off x="1065475" y="3490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xmlns="" id="{6F64173F-9B06-4AD3-A661-FF478403689F}"/>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xmlns="" id="{B36E7104-C3E5-49E8-8398-B8DCD18FFE6D}"/>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xmlns="" id="{5D4BD5E3-D02A-4AD9-BF89-3D6894E96737}"/>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xmlns="" id="{3C260674-AC3F-4AF5-81AB-0185C78DEFBE}"/>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xmlns="" id="{B7DB1E84-1ABB-40C8-AD1A-D14A3B16ED6F}"/>
                    </a:ext>
                  </a:extLst>
                </p:cNvPr>
                <p:cNvSpPr/>
                <p:nvPr/>
              </p:nvSpPr>
              <p:spPr>
                <a:xfrm>
                  <a:off x="1217875" y="3643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xmlns="" id="{9F7E2D9C-4A00-4041-B886-13666D0423BD}"/>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xmlns="" id="{888B0672-F366-4080-B82C-7EDE2C952423}"/>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xmlns="" id="{784E30EB-BEC8-4F43-84E6-4764A4D9349D}"/>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xmlns="" id="{E5B825D8-34D2-4199-B7D6-5A85DEE1EB17}"/>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xmlns="" id="{5A7B8B3E-B326-4CE3-939B-7A742840C6CA}"/>
                    </a:ext>
                  </a:extLst>
                </p:cNvPr>
                <p:cNvSpPr/>
                <p:nvPr/>
              </p:nvSpPr>
              <p:spPr>
                <a:xfrm>
                  <a:off x="1370275" y="37954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xmlns="" id="{086F0D1C-A141-4EC0-BCB5-12638E293F8F}"/>
                    </a:ext>
                  </a:extLst>
                </p:cNvPr>
                <p:cNvSpPr/>
                <p:nvPr/>
              </p:nvSpPr>
              <p:spPr>
                <a:xfrm>
                  <a:off x="1522675" y="39478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xmlns="" id="{DFF9F240-C97E-452D-B6C2-2DB961385134}"/>
                    </a:ext>
                  </a:extLst>
                </p:cNvPr>
                <p:cNvSpPr/>
                <p:nvPr/>
              </p:nvSpPr>
              <p:spPr>
                <a:xfrm>
                  <a:off x="1675075" y="41002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xmlns="" id="{66CB3ABD-62C0-491A-968D-3A67A37E3FB5}"/>
                    </a:ext>
                  </a:extLst>
                </p:cNvPr>
                <p:cNvSpPr/>
                <p:nvPr/>
              </p:nvSpPr>
              <p:spPr>
                <a:xfrm>
                  <a:off x="1827475" y="42526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xmlns="" id="{A1EE9A14-87F2-433E-8D50-785F24CC52EF}"/>
                    </a:ext>
                  </a:extLst>
                </p:cNvPr>
                <p:cNvSpPr/>
                <p:nvPr/>
              </p:nvSpPr>
              <p:spPr>
                <a:xfrm>
                  <a:off x="1979875" y="4405023"/>
                  <a:ext cx="254442" cy="318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51" name="TextBox 250">
              <a:extLst>
                <a:ext uri="{FF2B5EF4-FFF2-40B4-BE49-F238E27FC236}">
                  <a16:creationId xmlns:a16="http://schemas.microsoft.com/office/drawing/2014/main" xmlns="" id="{E5796089-A1EF-4444-AD20-93AE084832FA}"/>
                </a:ext>
              </a:extLst>
            </p:cNvPr>
            <p:cNvSpPr txBox="1"/>
            <p:nvPr/>
          </p:nvSpPr>
          <p:spPr>
            <a:xfrm>
              <a:off x="1733371" y="4612803"/>
              <a:ext cx="2152705" cy="830997"/>
            </a:xfrm>
            <a:prstGeom prst="rect">
              <a:avLst/>
            </a:prstGeom>
            <a:noFill/>
          </p:spPr>
          <p:txBody>
            <a:bodyPr wrap="none" rtlCol="0">
              <a:spAutoFit/>
            </a:bodyPr>
            <a:lstStyle/>
            <a:p>
              <a:pPr algn="ctr"/>
              <a:r>
                <a:rPr lang="en-US" sz="2400" dirty="0"/>
                <a:t>Fault-Tolerant </a:t>
              </a:r>
            </a:p>
            <a:p>
              <a:pPr algn="ctr"/>
              <a:r>
                <a:rPr lang="en-US" sz="2400" dirty="0"/>
                <a:t>Logical Qubit</a:t>
              </a:r>
            </a:p>
          </p:txBody>
        </p:sp>
      </p:grpSp>
      <p:sp>
        <p:nvSpPr>
          <p:cNvPr id="252" name="Arrow: Left 251">
            <a:extLst>
              <a:ext uri="{FF2B5EF4-FFF2-40B4-BE49-F238E27FC236}">
                <a16:creationId xmlns:a16="http://schemas.microsoft.com/office/drawing/2014/main" xmlns="" id="{AE625B47-FE28-48E2-A17F-F0CFDC234060}"/>
              </a:ext>
            </a:extLst>
          </p:cNvPr>
          <p:cNvSpPr/>
          <p:nvPr/>
        </p:nvSpPr>
        <p:spPr>
          <a:xfrm rot="10800000">
            <a:off x="5011067" y="3092292"/>
            <a:ext cx="1750876" cy="881589"/>
          </a:xfrm>
          <a:prstGeom prst="lef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4867377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repeatCount="2000" accel="50000" decel="50000" fill="hold" grpId="0" nodeType="clickEffect">
                                  <p:stCondLst>
                                    <p:cond delay="0"/>
                                  </p:stCondLst>
                                  <p:childTnLst>
                                    <p:animMotion origin="layout" path="M 4.16667E-6 3.7037E-7 C 0.04388 3.7037E-7 0.07968 -0.10185 0.07968 -0.22708 C 0.07968 -0.35232 0.04388 -0.45394 4.16667E-6 -0.45394 C -0.04401 -0.45394 -0.07956 -0.35232 -0.07956 -0.22708 C -0.07956 -0.10185 -0.04401 3.7037E-7 4.16667E-6 3.7037E-7 Z " pathEditMode="relative" rAng="0" ptsTypes="AAAAA">
                                      <p:cBhvr>
                                        <p:cTn id="6" dur="1000" fill="hold"/>
                                        <p:tgtEl>
                                          <p:spTgt spid="119"/>
                                        </p:tgtEl>
                                        <p:attrNameLst>
                                          <p:attrName>ppt_x</p:attrName>
                                          <p:attrName>ppt_y</p:attrName>
                                        </p:attrNameLst>
                                      </p:cBhvr>
                                      <p:rCtr x="0" y="-227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118C52-8DCA-47A8-B525-C4C641A625CF}"/>
              </a:ext>
            </a:extLst>
          </p:cNvPr>
          <p:cNvSpPr>
            <a:spLocks noGrp="1"/>
          </p:cNvSpPr>
          <p:nvPr>
            <p:ph type="title"/>
          </p:nvPr>
        </p:nvSpPr>
        <p:spPr>
          <a:xfrm>
            <a:off x="609600" y="196814"/>
            <a:ext cx="10647680" cy="1143000"/>
          </a:xfrm>
        </p:spPr>
        <p:txBody>
          <a:bodyPr>
            <a:normAutofit/>
          </a:bodyPr>
          <a:lstStyle/>
          <a:p>
            <a:r>
              <a:rPr lang="en-US" sz="4400" dirty="0"/>
              <a:t>At the Beginning of Computer Engineering </a:t>
            </a:r>
            <a:endParaRPr lang="en-US" sz="3200" dirty="0"/>
          </a:p>
        </p:txBody>
      </p:sp>
      <p:sp>
        <p:nvSpPr>
          <p:cNvPr id="3" name="Slide Number Placeholder 2">
            <a:extLst>
              <a:ext uri="{FF2B5EF4-FFF2-40B4-BE49-F238E27FC236}">
                <a16:creationId xmlns:a16="http://schemas.microsoft.com/office/drawing/2014/main" xmlns="" id="{B92FF80C-8578-459B-B9CC-4D6795E52289}"/>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4</a:t>
            </a:fld>
            <a:endParaRPr lang="en-US" dirty="0">
              <a:solidFill>
                <a:prstClr val="black">
                  <a:tint val="75000"/>
                </a:prstClr>
              </a:solidFill>
            </a:endParaRPr>
          </a:p>
        </p:txBody>
      </p:sp>
      <p:grpSp>
        <p:nvGrpSpPr>
          <p:cNvPr id="8" name="Group 7">
            <a:extLst>
              <a:ext uri="{FF2B5EF4-FFF2-40B4-BE49-F238E27FC236}">
                <a16:creationId xmlns:a16="http://schemas.microsoft.com/office/drawing/2014/main" xmlns="" id="{D2191ED4-7BE6-40E5-99B8-64BB304A3DAA}"/>
              </a:ext>
            </a:extLst>
          </p:cNvPr>
          <p:cNvGrpSpPr/>
          <p:nvPr/>
        </p:nvGrpSpPr>
        <p:grpSpPr>
          <a:xfrm>
            <a:off x="2053822" y="2074888"/>
            <a:ext cx="3536546" cy="4386803"/>
            <a:chOff x="1360037" y="2085224"/>
            <a:chExt cx="3536546" cy="4386803"/>
          </a:xfrm>
        </p:grpSpPr>
        <p:pic>
          <p:nvPicPr>
            <p:cNvPr id="4" name="Picture 3">
              <a:extLst>
                <a:ext uri="{FF2B5EF4-FFF2-40B4-BE49-F238E27FC236}">
                  <a16:creationId xmlns:a16="http://schemas.microsoft.com/office/drawing/2014/main" xmlns="" id="{6561BE8D-0503-47CF-855B-C6A5EDE5E821}"/>
                </a:ext>
              </a:extLst>
            </p:cNvPr>
            <p:cNvPicPr>
              <a:picLocks noChangeAspect="1"/>
            </p:cNvPicPr>
            <p:nvPr/>
          </p:nvPicPr>
          <p:blipFill>
            <a:blip r:embed="rId3"/>
            <a:stretch>
              <a:fillRect/>
            </a:stretch>
          </p:blipFill>
          <p:spPr>
            <a:xfrm>
              <a:off x="1582616" y="2085224"/>
              <a:ext cx="3313967" cy="3371465"/>
            </a:xfrm>
            <a:prstGeom prst="rect">
              <a:avLst/>
            </a:prstGeom>
          </p:spPr>
        </p:pic>
        <p:sp>
          <p:nvSpPr>
            <p:cNvPr id="5" name="TextBox 4">
              <a:extLst>
                <a:ext uri="{FF2B5EF4-FFF2-40B4-BE49-F238E27FC236}">
                  <a16:creationId xmlns:a16="http://schemas.microsoft.com/office/drawing/2014/main" xmlns="" id="{AFCF2C40-FD4C-48A4-9D00-08042A9671AC}"/>
                </a:ext>
              </a:extLst>
            </p:cNvPr>
            <p:cNvSpPr txBox="1"/>
            <p:nvPr/>
          </p:nvSpPr>
          <p:spPr>
            <a:xfrm>
              <a:off x="1360037" y="5641030"/>
              <a:ext cx="3536546" cy="830997"/>
            </a:xfrm>
            <a:prstGeom prst="rect">
              <a:avLst/>
            </a:prstGeom>
            <a:noFill/>
          </p:spPr>
          <p:txBody>
            <a:bodyPr wrap="none" rtlCol="0">
              <a:spAutoFit/>
            </a:bodyPr>
            <a:lstStyle/>
            <a:p>
              <a:r>
                <a:rPr lang="en-US" sz="2400" dirty="0"/>
                <a:t>Left: J. William Mauchly </a:t>
              </a:r>
            </a:p>
            <a:p>
              <a:r>
                <a:rPr lang="en-US" sz="2400" dirty="0"/>
                <a:t>Right: J. Presper Eckert</a:t>
              </a:r>
            </a:p>
          </p:txBody>
        </p:sp>
      </p:grpSp>
      <p:grpSp>
        <p:nvGrpSpPr>
          <p:cNvPr id="7" name="Group 6">
            <a:extLst>
              <a:ext uri="{FF2B5EF4-FFF2-40B4-BE49-F238E27FC236}">
                <a16:creationId xmlns:a16="http://schemas.microsoft.com/office/drawing/2014/main" xmlns="" id="{CC1CF457-D03D-4496-B7C7-918BF88B639B}"/>
              </a:ext>
            </a:extLst>
          </p:cNvPr>
          <p:cNvGrpSpPr/>
          <p:nvPr/>
        </p:nvGrpSpPr>
        <p:grpSpPr>
          <a:xfrm>
            <a:off x="6419421" y="2075664"/>
            <a:ext cx="3465436" cy="4232914"/>
            <a:chOff x="6454974" y="2085224"/>
            <a:chExt cx="3465436" cy="4232914"/>
          </a:xfrm>
        </p:grpSpPr>
        <p:pic>
          <p:nvPicPr>
            <p:cNvPr id="1026" name="Picture 2" descr="JohnvonNeumann-LosAlamos.gif">
              <a:extLst>
                <a:ext uri="{FF2B5EF4-FFF2-40B4-BE49-F238E27FC236}">
                  <a16:creationId xmlns:a16="http://schemas.microsoft.com/office/drawing/2014/main" xmlns="" id="{BEAF17A9-8CD4-4553-93EC-60837F635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100" y="2085224"/>
              <a:ext cx="2731184" cy="35629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4AC2437E-87F1-409D-A0E9-D9C866E8BECF}"/>
                </a:ext>
              </a:extLst>
            </p:cNvPr>
            <p:cNvSpPr txBox="1"/>
            <p:nvPr/>
          </p:nvSpPr>
          <p:spPr>
            <a:xfrm>
              <a:off x="6454974" y="5794918"/>
              <a:ext cx="3465436" cy="523220"/>
            </a:xfrm>
            <a:prstGeom prst="rect">
              <a:avLst/>
            </a:prstGeom>
            <a:noFill/>
          </p:spPr>
          <p:txBody>
            <a:bodyPr wrap="none" rtlCol="0">
              <a:spAutoFit/>
            </a:bodyPr>
            <a:lstStyle/>
            <a:p>
              <a:r>
                <a:rPr lang="en-US" sz="2800" dirty="0"/>
                <a:t>John Von-Neumann </a:t>
              </a:r>
            </a:p>
          </p:txBody>
        </p:sp>
      </p:grpSp>
    </p:spTree>
    <p:extLst>
      <p:ext uri="{BB962C8B-B14F-4D97-AF65-F5344CB8AC3E}">
        <p14:creationId xmlns:p14="http://schemas.microsoft.com/office/powerpoint/2010/main" val="4149988535"/>
      </p:ext>
    </p:extLst>
  </p:cSld>
  <p:clrMapOvr>
    <a:masterClrMapping/>
  </p:clrMapOvr>
  <p:transition xmlns:p14="http://schemas.microsoft.com/office/powerpoint/2010/mai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4" y="64722"/>
            <a:ext cx="11847868" cy="1143000"/>
          </a:xfrm>
        </p:spPr>
        <p:txBody>
          <a:bodyPr>
            <a:noAutofit/>
          </a:bodyPr>
          <a:lstStyle/>
          <a:p>
            <a:r>
              <a:rPr lang="en-US" sz="4400" dirty="0"/>
              <a:t/>
            </a:r>
            <a:br>
              <a:rPr lang="en-US" sz="4400" dirty="0"/>
            </a:br>
            <a:r>
              <a:rPr lang="en-US" sz="4400" dirty="0"/>
              <a:t>Cryogenic Control Processor</a:t>
            </a:r>
            <a:br>
              <a:rPr lang="en-US" sz="4400" dirty="0"/>
            </a:br>
            <a:endParaRPr lang="en-US" sz="4400" dirty="0"/>
          </a:p>
        </p:txBody>
      </p:sp>
      <p:sp>
        <p:nvSpPr>
          <p:cNvPr id="4" name="Title 1"/>
          <p:cNvSpPr txBox="1">
            <a:spLocks/>
          </p:cNvSpPr>
          <p:nvPr/>
        </p:nvSpPr>
        <p:spPr>
          <a:xfrm>
            <a:off x="920750" y="-1199338"/>
            <a:ext cx="8229600" cy="114300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endParaRPr lang="en-US" dirty="0"/>
          </a:p>
        </p:txBody>
      </p:sp>
      <p:sp>
        <p:nvSpPr>
          <p:cNvPr id="7" name="Rectangle: Rounded Corners 6"/>
          <p:cNvSpPr/>
          <p:nvPr/>
        </p:nvSpPr>
        <p:spPr>
          <a:xfrm>
            <a:off x="0" y="6147849"/>
            <a:ext cx="12192000" cy="710151"/>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endParaRPr>
          </a:p>
          <a:p>
            <a:pPr lvl="0" algn="ctr">
              <a:defRPr/>
            </a:pPr>
            <a:r>
              <a:rPr lang="en-US" sz="2800" b="1" kern="0" dirty="0">
                <a:solidFill>
                  <a:schemeClr val="tx1"/>
                </a:solidFill>
              </a:rPr>
              <a:t>Cryogenic Control Processor is essential for scalable Quantum Computer </a:t>
            </a:r>
          </a:p>
          <a:p>
            <a:pPr lvl="0" algn="ctr">
              <a:defRPr/>
            </a:pPr>
            <a:r>
              <a:rPr lang="en-US" b="1" kern="0" dirty="0">
                <a:solidFill>
                  <a:schemeClr val="tx1"/>
                </a:solidFill>
              </a:rPr>
              <a:t>(Ref: Cryogenic Control Architecture for Large-Scale Quantum Computing by  </a:t>
            </a:r>
            <a:r>
              <a:rPr lang="en-US" b="1" kern="0" dirty="0" err="1">
                <a:solidFill>
                  <a:schemeClr val="tx1"/>
                </a:solidFill>
              </a:rPr>
              <a:t>Hornibrook</a:t>
            </a:r>
            <a:r>
              <a:rPr lang="en-US" b="1" kern="0" dirty="0">
                <a:solidFill>
                  <a:schemeClr val="tx1"/>
                </a:solidFill>
              </a:rPr>
              <a:t> et. al)</a:t>
            </a:r>
          </a:p>
          <a:p>
            <a:pPr algn="ctr"/>
            <a:endParaRPr lang="en-US" b="1" dirty="0">
              <a:solidFill>
                <a:schemeClr val="bg1"/>
              </a:solidFill>
            </a:endParaRPr>
          </a:p>
        </p:txBody>
      </p:sp>
      <p:grpSp>
        <p:nvGrpSpPr>
          <p:cNvPr id="110" name="Group 109"/>
          <p:cNvGrpSpPr/>
          <p:nvPr/>
        </p:nvGrpSpPr>
        <p:grpSpPr>
          <a:xfrm>
            <a:off x="422467" y="1887254"/>
            <a:ext cx="6867551" cy="3682092"/>
            <a:chOff x="-12190561" y="4882768"/>
            <a:chExt cx="9772650" cy="4981288"/>
          </a:xfrm>
        </p:grpSpPr>
        <p:sp>
          <p:nvSpPr>
            <p:cNvPr id="6" name="Rectangle 5"/>
            <p:cNvSpPr/>
            <p:nvPr/>
          </p:nvSpPr>
          <p:spPr>
            <a:xfrm>
              <a:off x="-12190561" y="4882768"/>
              <a:ext cx="9772650" cy="48958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9141654" y="5164080"/>
              <a:ext cx="2946418" cy="1229843"/>
            </a:xfrm>
            <a:prstGeom prst="rect">
              <a:avLst/>
            </a:prstGeom>
            <a:solidFill>
              <a:schemeClr val="tx1">
                <a:lumMod val="75000"/>
                <a:lumOff val="2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Control Processor</a:t>
              </a:r>
            </a:p>
          </p:txBody>
        </p:sp>
        <p:grpSp>
          <p:nvGrpSpPr>
            <p:cNvPr id="81" name="Group 80"/>
            <p:cNvGrpSpPr/>
            <p:nvPr/>
          </p:nvGrpSpPr>
          <p:grpSpPr>
            <a:xfrm>
              <a:off x="-8648155" y="6347372"/>
              <a:ext cx="2135224" cy="2306451"/>
              <a:chOff x="-2044395" y="5836143"/>
              <a:chExt cx="2292366" cy="287211"/>
            </a:xfrm>
          </p:grpSpPr>
          <p:cxnSp>
            <p:nvCxnSpPr>
              <p:cNvPr id="82" name="Straight Arrow Connector 81"/>
              <p:cNvCxnSpPr/>
              <p:nvPr/>
            </p:nvCxnSpPr>
            <p:spPr>
              <a:xfrm>
                <a:off x="247971" y="5836143"/>
                <a:ext cx="0" cy="287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573584" y="5836144"/>
                <a:ext cx="0" cy="287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1290650" y="5836144"/>
                <a:ext cx="0" cy="287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044395" y="5836145"/>
                <a:ext cx="0" cy="287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965597" y="8653807"/>
              <a:ext cx="2770375" cy="541774"/>
              <a:chOff x="5028342" y="4896038"/>
              <a:chExt cx="1763202" cy="349250"/>
            </a:xfrm>
          </p:grpSpPr>
          <p:sp>
            <p:nvSpPr>
              <p:cNvPr id="87" name="Oval 86"/>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1" name="Rectangle 90"/>
            <p:cNvSpPr/>
            <p:nvPr/>
          </p:nvSpPr>
          <p:spPr>
            <a:xfrm>
              <a:off x="-9093664" y="9211273"/>
              <a:ext cx="3173452" cy="579152"/>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Qubits</a:t>
              </a:r>
            </a:p>
          </p:txBody>
        </p:sp>
        <p:sp>
          <p:nvSpPr>
            <p:cNvPr id="92" name="TextBox 91"/>
            <p:cNvSpPr txBox="1"/>
            <p:nvPr/>
          </p:nvSpPr>
          <p:spPr>
            <a:xfrm>
              <a:off x="-5908072" y="9156222"/>
              <a:ext cx="1599509" cy="707834"/>
            </a:xfrm>
            <a:prstGeom prst="rect">
              <a:avLst/>
            </a:prstGeom>
            <a:noFill/>
          </p:spPr>
          <p:txBody>
            <a:bodyPr wrap="none" rtlCol="0">
              <a:spAutoFit/>
            </a:bodyPr>
            <a:lstStyle/>
            <a:p>
              <a:r>
                <a:rPr lang="en-US" sz="2800" dirty="0"/>
                <a:t>20mK</a:t>
              </a:r>
            </a:p>
          </p:txBody>
        </p:sp>
        <p:sp>
          <p:nvSpPr>
            <p:cNvPr id="93" name="TextBox 92"/>
            <p:cNvSpPr txBox="1"/>
            <p:nvPr/>
          </p:nvSpPr>
          <p:spPr>
            <a:xfrm>
              <a:off x="-6078322" y="5394529"/>
              <a:ext cx="1496311" cy="707834"/>
            </a:xfrm>
            <a:prstGeom prst="rect">
              <a:avLst/>
            </a:prstGeom>
            <a:noFill/>
          </p:spPr>
          <p:txBody>
            <a:bodyPr wrap="square" rtlCol="0">
              <a:spAutoFit/>
            </a:bodyPr>
            <a:lstStyle/>
            <a:p>
              <a:r>
                <a:rPr lang="en-US" sz="2800" dirty="0"/>
                <a:t>300K</a:t>
              </a:r>
              <a:endParaRPr lang="en-US" dirty="0"/>
            </a:p>
          </p:txBody>
        </p:sp>
      </p:grpSp>
      <p:grpSp>
        <p:nvGrpSpPr>
          <p:cNvPr id="12" name="Group 11"/>
          <p:cNvGrpSpPr/>
          <p:nvPr/>
        </p:nvGrpSpPr>
        <p:grpSpPr>
          <a:xfrm>
            <a:off x="2026294" y="4553688"/>
            <a:ext cx="3065527" cy="525077"/>
            <a:chOff x="913484" y="5446411"/>
            <a:chExt cx="3065527" cy="525077"/>
          </a:xfrm>
        </p:grpSpPr>
        <p:grpSp>
          <p:nvGrpSpPr>
            <p:cNvPr id="11" name="Group 10"/>
            <p:cNvGrpSpPr/>
            <p:nvPr/>
          </p:nvGrpSpPr>
          <p:grpSpPr>
            <a:xfrm>
              <a:off x="2448145" y="5446411"/>
              <a:ext cx="1530866" cy="516386"/>
              <a:chOff x="1963373" y="5284242"/>
              <a:chExt cx="1777884" cy="718452"/>
            </a:xfrm>
          </p:grpSpPr>
          <p:sp>
            <p:nvSpPr>
              <p:cNvPr id="10" name="Rectangle 9"/>
              <p:cNvSpPr/>
              <p:nvPr/>
            </p:nvSpPr>
            <p:spPr>
              <a:xfrm>
                <a:off x="1963373" y="5284242"/>
                <a:ext cx="1777884" cy="718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p:cNvGrpSpPr/>
              <p:nvPr/>
            </p:nvGrpSpPr>
            <p:grpSpPr>
              <a:xfrm>
                <a:off x="2065342" y="5341157"/>
                <a:ext cx="1675914" cy="592452"/>
                <a:chOff x="-8229118" y="798040"/>
                <a:chExt cx="3075175" cy="846574"/>
              </a:xfrm>
            </p:grpSpPr>
            <p:grpSp>
              <p:nvGrpSpPr>
                <p:cNvPr id="57" name="Group 56"/>
                <p:cNvGrpSpPr/>
                <p:nvPr/>
              </p:nvGrpSpPr>
              <p:grpSpPr>
                <a:xfrm>
                  <a:off x="-8229118" y="798040"/>
                  <a:ext cx="2770375" cy="541774"/>
                  <a:chOff x="5028342" y="4896038"/>
                  <a:chExt cx="1763202" cy="349250"/>
                </a:xfrm>
              </p:grpSpPr>
              <p:sp>
                <p:nvSpPr>
                  <p:cNvPr id="58" name="Oval 57"/>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8076718" y="950440"/>
                  <a:ext cx="2770375" cy="541774"/>
                  <a:chOff x="5028342" y="4896038"/>
                  <a:chExt cx="1763202" cy="349250"/>
                </a:xfrm>
              </p:grpSpPr>
              <p:sp>
                <p:nvSpPr>
                  <p:cNvPr id="63" name="Oval 62"/>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7924318" y="1102840"/>
                  <a:ext cx="2770375" cy="541774"/>
                  <a:chOff x="5028342" y="4896038"/>
                  <a:chExt cx="1763202" cy="349250"/>
                </a:xfrm>
              </p:grpSpPr>
              <p:sp>
                <p:nvSpPr>
                  <p:cNvPr id="68" name="Oval 67"/>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15" name="Group 114"/>
            <p:cNvGrpSpPr/>
            <p:nvPr/>
          </p:nvGrpSpPr>
          <p:grpSpPr>
            <a:xfrm>
              <a:off x="913484" y="5455102"/>
              <a:ext cx="1530866" cy="516386"/>
              <a:chOff x="1963373" y="5284242"/>
              <a:chExt cx="1777884" cy="718452"/>
            </a:xfrm>
          </p:grpSpPr>
          <p:sp>
            <p:nvSpPr>
              <p:cNvPr id="128" name="Rectangle 127"/>
              <p:cNvSpPr/>
              <p:nvPr/>
            </p:nvSpPr>
            <p:spPr>
              <a:xfrm>
                <a:off x="1963373" y="5284242"/>
                <a:ext cx="1777884" cy="718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9" name="Group 148"/>
              <p:cNvGrpSpPr/>
              <p:nvPr/>
            </p:nvGrpSpPr>
            <p:grpSpPr>
              <a:xfrm>
                <a:off x="2065342" y="5341157"/>
                <a:ext cx="1675914" cy="592452"/>
                <a:chOff x="-8229118" y="798040"/>
                <a:chExt cx="3075175" cy="846574"/>
              </a:xfrm>
            </p:grpSpPr>
            <p:grpSp>
              <p:nvGrpSpPr>
                <p:cNvPr id="150" name="Group 149"/>
                <p:cNvGrpSpPr/>
                <p:nvPr/>
              </p:nvGrpSpPr>
              <p:grpSpPr>
                <a:xfrm>
                  <a:off x="-8229118" y="798040"/>
                  <a:ext cx="2770375" cy="541774"/>
                  <a:chOff x="5028342" y="4896038"/>
                  <a:chExt cx="1763202" cy="349250"/>
                </a:xfrm>
              </p:grpSpPr>
              <p:sp>
                <p:nvSpPr>
                  <p:cNvPr id="164" name="Oval 163"/>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8076718" y="950440"/>
                  <a:ext cx="2770375" cy="541774"/>
                  <a:chOff x="5028342" y="4896038"/>
                  <a:chExt cx="1763202" cy="349250"/>
                </a:xfrm>
              </p:grpSpPr>
              <p:sp>
                <p:nvSpPr>
                  <p:cNvPr id="160" name="Oval 159"/>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7924318" y="1102840"/>
                  <a:ext cx="2770375" cy="541774"/>
                  <a:chOff x="5028342" y="4896038"/>
                  <a:chExt cx="1763202" cy="349250"/>
                </a:xfrm>
              </p:grpSpPr>
              <p:sp>
                <p:nvSpPr>
                  <p:cNvPr id="153" name="Oval 152"/>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79" name="Group 78"/>
          <p:cNvGrpSpPr/>
          <p:nvPr/>
        </p:nvGrpSpPr>
        <p:grpSpPr>
          <a:xfrm>
            <a:off x="144137" y="3228510"/>
            <a:ext cx="5409402" cy="1854425"/>
            <a:chOff x="-9484609" y="14277592"/>
            <a:chExt cx="5409402" cy="2158233"/>
          </a:xfrm>
        </p:grpSpPr>
        <p:grpSp>
          <p:nvGrpSpPr>
            <p:cNvPr id="77" name="Group 76"/>
            <p:cNvGrpSpPr/>
            <p:nvPr/>
          </p:nvGrpSpPr>
          <p:grpSpPr>
            <a:xfrm>
              <a:off x="-9484609" y="14277592"/>
              <a:ext cx="4808354" cy="2158233"/>
              <a:chOff x="-9656804" y="14238996"/>
              <a:chExt cx="4808354" cy="2158233"/>
            </a:xfrm>
          </p:grpSpPr>
          <p:sp>
            <p:nvSpPr>
              <p:cNvPr id="74" name="Multiplication Sign 73"/>
              <p:cNvSpPr/>
              <p:nvPr/>
            </p:nvSpPr>
            <p:spPr>
              <a:xfrm>
                <a:off x="-6574597" y="15648003"/>
                <a:ext cx="922261" cy="749226"/>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ication Sign 74"/>
              <p:cNvSpPr/>
              <p:nvPr/>
            </p:nvSpPr>
            <p:spPr>
              <a:xfrm>
                <a:off x="-7535001" y="15648002"/>
                <a:ext cx="922261" cy="749226"/>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ication Sign 75"/>
              <p:cNvSpPr/>
              <p:nvPr/>
            </p:nvSpPr>
            <p:spPr>
              <a:xfrm>
                <a:off x="-5770711" y="15648001"/>
                <a:ext cx="922261" cy="749228"/>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3" name="Picture 72"/>
              <p:cNvPicPr>
                <a:picLocks noChangeAspect="1"/>
              </p:cNvPicPr>
              <p:nvPr/>
            </p:nvPicPr>
            <p:blipFill>
              <a:blip r:embed="rId4"/>
              <a:stretch>
                <a:fillRect/>
              </a:stretch>
            </p:blipFill>
            <p:spPr>
              <a:xfrm>
                <a:off x="-9656804" y="14238996"/>
                <a:ext cx="1996944" cy="1410272"/>
              </a:xfrm>
              <a:prstGeom prst="rect">
                <a:avLst/>
              </a:prstGeom>
            </p:spPr>
          </p:pic>
        </p:grpSp>
        <p:sp>
          <p:nvSpPr>
            <p:cNvPr id="78" name="TextBox 77"/>
            <p:cNvSpPr txBox="1"/>
            <p:nvPr/>
          </p:nvSpPr>
          <p:spPr>
            <a:xfrm>
              <a:off x="-7508001" y="14490408"/>
              <a:ext cx="3432794" cy="967138"/>
            </a:xfrm>
            <a:prstGeom prst="rect">
              <a:avLst/>
            </a:prstGeom>
            <a:solidFill>
              <a:schemeClr val="accent2">
                <a:lumMod val="40000"/>
                <a:lumOff val="60000"/>
              </a:schemeClr>
            </a:solidFill>
          </p:spPr>
          <p:txBody>
            <a:bodyPr wrap="square" rtlCol="0">
              <a:spAutoFit/>
            </a:bodyPr>
            <a:lstStyle/>
            <a:p>
              <a:pPr algn="ctr"/>
              <a:r>
                <a:rPr lang="en-US" sz="2400" dirty="0"/>
                <a:t>Metal Wires</a:t>
              </a:r>
            </a:p>
            <a:p>
              <a:pPr algn="ctr"/>
              <a:r>
                <a:rPr lang="en-US" sz="2400" dirty="0">
                  <a:sym typeface="Wingdings" panose="05000000000000000000" pitchFamily="2" charset="2"/>
                </a:rPr>
                <a:t> </a:t>
              </a:r>
              <a:r>
                <a:rPr lang="en-US" sz="2400" dirty="0"/>
                <a:t>Thermal Leakage </a:t>
              </a:r>
            </a:p>
          </p:txBody>
        </p:sp>
      </p:grpSp>
      <p:grpSp>
        <p:nvGrpSpPr>
          <p:cNvPr id="15" name="Group 14">
            <a:extLst>
              <a:ext uri="{FF2B5EF4-FFF2-40B4-BE49-F238E27FC236}">
                <a16:creationId xmlns:a16="http://schemas.microsoft.com/office/drawing/2014/main" xmlns="" id="{3E368C00-38C8-4020-AE33-B3F182D8C23C}"/>
              </a:ext>
            </a:extLst>
          </p:cNvPr>
          <p:cNvGrpSpPr/>
          <p:nvPr/>
        </p:nvGrpSpPr>
        <p:grpSpPr>
          <a:xfrm>
            <a:off x="6153541" y="1991027"/>
            <a:ext cx="5725639" cy="3700663"/>
            <a:chOff x="6417026" y="2455053"/>
            <a:chExt cx="5725639" cy="3700663"/>
          </a:xfrm>
        </p:grpSpPr>
        <p:sp>
          <p:nvSpPr>
            <p:cNvPr id="157" name="Rectangle 156"/>
            <p:cNvSpPr/>
            <p:nvPr/>
          </p:nvSpPr>
          <p:spPr>
            <a:xfrm>
              <a:off x="6417026" y="2455053"/>
              <a:ext cx="5725639" cy="3700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8069280" y="2913071"/>
              <a:ext cx="586380" cy="2229515"/>
              <a:chOff x="-2044395" y="5836143"/>
              <a:chExt cx="2169366" cy="287211"/>
            </a:xfrm>
          </p:grpSpPr>
          <p:cxnSp>
            <p:nvCxnSpPr>
              <p:cNvPr id="34" name="Straight Arrow Connector 33"/>
              <p:cNvCxnSpPr/>
              <p:nvPr/>
            </p:nvCxnSpPr>
            <p:spPr>
              <a:xfrm>
                <a:off x="124971" y="5836143"/>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98151"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321273"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044395" y="5836145"/>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7650052" y="5602816"/>
              <a:ext cx="3150769" cy="413089"/>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Qubits</a:t>
              </a:r>
            </a:p>
          </p:txBody>
        </p:sp>
        <p:sp>
          <p:nvSpPr>
            <p:cNvPr id="45" name="TextBox 44"/>
            <p:cNvSpPr txBox="1"/>
            <p:nvPr/>
          </p:nvSpPr>
          <p:spPr>
            <a:xfrm>
              <a:off x="10927286" y="5460040"/>
              <a:ext cx="776931" cy="602002"/>
            </a:xfrm>
            <a:prstGeom prst="rect">
              <a:avLst/>
            </a:prstGeom>
            <a:noFill/>
          </p:spPr>
          <p:txBody>
            <a:bodyPr wrap="none" rtlCol="0">
              <a:spAutoFit/>
            </a:bodyPr>
            <a:lstStyle/>
            <a:p>
              <a:r>
                <a:rPr lang="en-US" sz="2800" dirty="0"/>
                <a:t>20mK</a:t>
              </a:r>
            </a:p>
          </p:txBody>
        </p:sp>
        <p:grpSp>
          <p:nvGrpSpPr>
            <p:cNvPr id="117" name="Group 116"/>
            <p:cNvGrpSpPr/>
            <p:nvPr/>
          </p:nvGrpSpPr>
          <p:grpSpPr>
            <a:xfrm>
              <a:off x="8851120" y="2913072"/>
              <a:ext cx="586380" cy="2229498"/>
              <a:chOff x="-2112257" y="5836143"/>
              <a:chExt cx="2288670" cy="287211"/>
            </a:xfrm>
          </p:grpSpPr>
          <p:cxnSp>
            <p:nvCxnSpPr>
              <p:cNvPr id="118" name="Straight Arrow Connector 117"/>
              <p:cNvCxnSpPr/>
              <p:nvPr/>
            </p:nvCxnSpPr>
            <p:spPr>
              <a:xfrm>
                <a:off x="176413" y="5836143"/>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586477"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1349367"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2112257" y="5836145"/>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xmlns="" id="{E49A5701-3884-4AC1-AA54-76BC3D416F3B}"/>
                </a:ext>
              </a:extLst>
            </p:cNvPr>
            <p:cNvGrpSpPr/>
            <p:nvPr/>
          </p:nvGrpSpPr>
          <p:grpSpPr>
            <a:xfrm>
              <a:off x="9183085" y="5240700"/>
              <a:ext cx="1617736" cy="313419"/>
              <a:chOff x="8156103" y="4785693"/>
              <a:chExt cx="2121687" cy="726346"/>
            </a:xfrm>
          </p:grpSpPr>
          <p:grpSp>
            <p:nvGrpSpPr>
              <p:cNvPr id="219" name="Group 218">
                <a:extLst>
                  <a:ext uri="{FF2B5EF4-FFF2-40B4-BE49-F238E27FC236}">
                    <a16:creationId xmlns:a16="http://schemas.microsoft.com/office/drawing/2014/main" xmlns="" id="{4D127ECE-09C4-4BBD-A03D-67247C38D79C}"/>
                  </a:ext>
                </a:extLst>
              </p:cNvPr>
              <p:cNvGrpSpPr/>
              <p:nvPr/>
            </p:nvGrpSpPr>
            <p:grpSpPr>
              <a:xfrm>
                <a:off x="8156103" y="4785693"/>
                <a:ext cx="873707" cy="375652"/>
                <a:chOff x="5028342" y="4896038"/>
                <a:chExt cx="1763202" cy="349250"/>
              </a:xfrm>
            </p:grpSpPr>
            <p:sp>
              <p:nvSpPr>
                <p:cNvPr id="245" name="Oval 244">
                  <a:extLst>
                    <a:ext uri="{FF2B5EF4-FFF2-40B4-BE49-F238E27FC236}">
                      <a16:creationId xmlns:a16="http://schemas.microsoft.com/office/drawing/2014/main" xmlns="" id="{B2B2DAF1-3B2B-4169-88F5-D6E1AF123633}"/>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xmlns="" id="{DA347F66-B91E-489B-AC5B-D61F00C60C11}"/>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xmlns="" id="{7FD18258-51E6-44DE-9BBF-8588B11B6379}"/>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xmlns="" id="{31410C8D-0DA3-4061-B0F9-A02DCFA9A82E}"/>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0" name="Group 219">
                <a:extLst>
                  <a:ext uri="{FF2B5EF4-FFF2-40B4-BE49-F238E27FC236}">
                    <a16:creationId xmlns:a16="http://schemas.microsoft.com/office/drawing/2014/main" xmlns="" id="{A870BC7D-19F3-4474-A1D5-666F59D3B125}"/>
                  </a:ext>
                </a:extLst>
              </p:cNvPr>
              <p:cNvGrpSpPr/>
              <p:nvPr/>
            </p:nvGrpSpPr>
            <p:grpSpPr>
              <a:xfrm>
                <a:off x="9146466" y="4785693"/>
                <a:ext cx="873707" cy="375652"/>
                <a:chOff x="5028342" y="4896038"/>
                <a:chExt cx="1763202" cy="349250"/>
              </a:xfrm>
            </p:grpSpPr>
            <p:sp>
              <p:nvSpPr>
                <p:cNvPr id="241" name="Oval 240">
                  <a:extLst>
                    <a:ext uri="{FF2B5EF4-FFF2-40B4-BE49-F238E27FC236}">
                      <a16:creationId xmlns:a16="http://schemas.microsoft.com/office/drawing/2014/main" xmlns="" id="{635DF506-12A1-4FD9-9F25-0BAE628F3FA7}"/>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xmlns="" id="{8B51ED1E-C353-455A-A7D6-8FC54E3614CD}"/>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xmlns="" id="{6689B1BA-5AB3-444F-B422-DB73B925D2D4}"/>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xmlns="" id="{5FC3D304-B042-46B7-A2DA-E9E1F230E99D}"/>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xmlns="" id="{004A825F-2218-4271-BBF7-14313B447EDB}"/>
                  </a:ext>
                </a:extLst>
              </p:cNvPr>
              <p:cNvGrpSpPr/>
              <p:nvPr/>
            </p:nvGrpSpPr>
            <p:grpSpPr>
              <a:xfrm>
                <a:off x="8284912" y="4961040"/>
                <a:ext cx="873707" cy="375652"/>
                <a:chOff x="5028342" y="4896038"/>
                <a:chExt cx="1763202" cy="349250"/>
              </a:xfrm>
            </p:grpSpPr>
            <p:sp>
              <p:nvSpPr>
                <p:cNvPr id="237" name="Oval 236">
                  <a:extLst>
                    <a:ext uri="{FF2B5EF4-FFF2-40B4-BE49-F238E27FC236}">
                      <a16:creationId xmlns:a16="http://schemas.microsoft.com/office/drawing/2014/main" xmlns="" id="{78A89123-B2FC-498F-8F0C-91F0AA05AD33}"/>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xmlns="" id="{DFA0AFBA-10DD-4048-9759-1A2E8B9977F3}"/>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xmlns="" id="{745D1ADF-F722-4F26-A89C-87C8FBB9FA9B}"/>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xmlns="" id="{66589D1F-F5EE-4E10-865F-0D6ED90B04B9}"/>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2" name="Group 221">
                <a:extLst>
                  <a:ext uri="{FF2B5EF4-FFF2-40B4-BE49-F238E27FC236}">
                    <a16:creationId xmlns:a16="http://schemas.microsoft.com/office/drawing/2014/main" xmlns="" id="{AE448F1E-BC92-422A-BC14-F0C632E8B2DF}"/>
                  </a:ext>
                </a:extLst>
              </p:cNvPr>
              <p:cNvGrpSpPr/>
              <p:nvPr/>
            </p:nvGrpSpPr>
            <p:grpSpPr>
              <a:xfrm>
                <a:off x="9275275" y="4961040"/>
                <a:ext cx="873707" cy="375652"/>
                <a:chOff x="5028342" y="4896038"/>
                <a:chExt cx="1763202" cy="349250"/>
              </a:xfrm>
            </p:grpSpPr>
            <p:sp>
              <p:nvSpPr>
                <p:cNvPr id="233" name="Oval 232">
                  <a:extLst>
                    <a:ext uri="{FF2B5EF4-FFF2-40B4-BE49-F238E27FC236}">
                      <a16:creationId xmlns:a16="http://schemas.microsoft.com/office/drawing/2014/main" xmlns="" id="{680BA81F-053D-43BB-A022-49E47733F87E}"/>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xmlns="" id="{96CB8286-2FEC-4810-8936-6D63BAC1DD86}"/>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xmlns="" id="{859A0145-6877-4649-ABD9-819525FAEE89}"/>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xmlns="" id="{D5E495F2-4F6A-4616-93F5-7DDF67594BE1}"/>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xmlns="" id="{D62A8D32-8069-4495-ACBA-BC697443539E}"/>
                  </a:ext>
                </a:extLst>
              </p:cNvPr>
              <p:cNvGrpSpPr/>
              <p:nvPr/>
            </p:nvGrpSpPr>
            <p:grpSpPr>
              <a:xfrm>
                <a:off x="8413720" y="5136387"/>
                <a:ext cx="873707" cy="375652"/>
                <a:chOff x="5028342" y="4896038"/>
                <a:chExt cx="1763202" cy="349250"/>
              </a:xfrm>
            </p:grpSpPr>
            <p:sp>
              <p:nvSpPr>
                <p:cNvPr id="229" name="Oval 228">
                  <a:extLst>
                    <a:ext uri="{FF2B5EF4-FFF2-40B4-BE49-F238E27FC236}">
                      <a16:creationId xmlns:a16="http://schemas.microsoft.com/office/drawing/2014/main" xmlns="" id="{3333E033-E670-4E26-A7BC-FEBF463A8C4A}"/>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xmlns="" id="{6271DFF4-082F-4CE6-B5E2-1E2BDC617CBC}"/>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xmlns="" id="{D002E4DB-C81C-4051-BD5D-5FC115B11E4C}"/>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xmlns="" id="{49F0D321-B73A-4FD5-8D4E-DE3D6FF4CCD7}"/>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xmlns="" id="{5075E876-96C8-4FC1-ABE6-A94617A8D5DC}"/>
                  </a:ext>
                </a:extLst>
              </p:cNvPr>
              <p:cNvGrpSpPr/>
              <p:nvPr/>
            </p:nvGrpSpPr>
            <p:grpSpPr>
              <a:xfrm>
                <a:off x="9404083" y="5136387"/>
                <a:ext cx="873707" cy="375652"/>
                <a:chOff x="5028342" y="4896038"/>
                <a:chExt cx="1763202" cy="349250"/>
              </a:xfrm>
            </p:grpSpPr>
            <p:sp>
              <p:nvSpPr>
                <p:cNvPr id="225" name="Oval 224">
                  <a:extLst>
                    <a:ext uri="{FF2B5EF4-FFF2-40B4-BE49-F238E27FC236}">
                      <a16:creationId xmlns:a16="http://schemas.microsoft.com/office/drawing/2014/main" xmlns="" id="{572E405E-8036-4058-9A18-1F8D85D5AD7A}"/>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xmlns="" id="{8808725E-471E-428B-9EEE-5AAB5D1F82CC}"/>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xmlns="" id="{CF0BF586-49FB-41EE-9741-303EACDEF5AE}"/>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xmlns="" id="{81B329CA-3744-4756-B1BC-CAE654D4D901}"/>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9" name="Group 248">
              <a:extLst>
                <a:ext uri="{FF2B5EF4-FFF2-40B4-BE49-F238E27FC236}">
                  <a16:creationId xmlns:a16="http://schemas.microsoft.com/office/drawing/2014/main" xmlns="" id="{0BA26240-F706-4193-B252-79ABEDDA0FC8}"/>
                </a:ext>
              </a:extLst>
            </p:cNvPr>
            <p:cNvGrpSpPr/>
            <p:nvPr/>
          </p:nvGrpSpPr>
          <p:grpSpPr>
            <a:xfrm>
              <a:off x="7650052" y="5218250"/>
              <a:ext cx="1617736" cy="313419"/>
              <a:chOff x="8156103" y="4785693"/>
              <a:chExt cx="2121687" cy="726346"/>
            </a:xfrm>
          </p:grpSpPr>
          <p:grpSp>
            <p:nvGrpSpPr>
              <p:cNvPr id="250" name="Group 249">
                <a:extLst>
                  <a:ext uri="{FF2B5EF4-FFF2-40B4-BE49-F238E27FC236}">
                    <a16:creationId xmlns:a16="http://schemas.microsoft.com/office/drawing/2014/main" xmlns="" id="{7BAF1737-D49D-4C27-B6BB-2C796DBECE29}"/>
                  </a:ext>
                </a:extLst>
              </p:cNvPr>
              <p:cNvGrpSpPr/>
              <p:nvPr/>
            </p:nvGrpSpPr>
            <p:grpSpPr>
              <a:xfrm>
                <a:off x="8156103" y="4785693"/>
                <a:ext cx="873707" cy="375652"/>
                <a:chOff x="5028342" y="4896038"/>
                <a:chExt cx="1763202" cy="349250"/>
              </a:xfrm>
            </p:grpSpPr>
            <p:sp>
              <p:nvSpPr>
                <p:cNvPr id="276" name="Oval 275">
                  <a:extLst>
                    <a:ext uri="{FF2B5EF4-FFF2-40B4-BE49-F238E27FC236}">
                      <a16:creationId xmlns:a16="http://schemas.microsoft.com/office/drawing/2014/main" xmlns="" id="{D570641C-0603-414B-B00B-127058A9598B}"/>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xmlns="" id="{2AD0F57A-4E00-4C85-9E9E-DF2F79E4F268}"/>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xmlns="" id="{074B9504-4C78-4A76-898C-CEE3A706311D}"/>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xmlns="" id="{2CC5433A-71F5-49F6-B7A9-E347B44494BB}"/>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xmlns="" id="{751FF299-0CAA-4282-855B-9BC551E09AE5}"/>
                  </a:ext>
                </a:extLst>
              </p:cNvPr>
              <p:cNvGrpSpPr/>
              <p:nvPr/>
            </p:nvGrpSpPr>
            <p:grpSpPr>
              <a:xfrm>
                <a:off x="9146466" y="4785693"/>
                <a:ext cx="873707" cy="375652"/>
                <a:chOff x="5028342" y="4896038"/>
                <a:chExt cx="1763202" cy="349250"/>
              </a:xfrm>
            </p:grpSpPr>
            <p:sp>
              <p:nvSpPr>
                <p:cNvPr id="272" name="Oval 271">
                  <a:extLst>
                    <a:ext uri="{FF2B5EF4-FFF2-40B4-BE49-F238E27FC236}">
                      <a16:creationId xmlns:a16="http://schemas.microsoft.com/office/drawing/2014/main" xmlns="" id="{AF782FC9-2155-44CE-A734-F0C5D8146BDF}"/>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xmlns="" id="{1C8444A0-8D97-491D-8D5E-0A7A73062ACB}"/>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xmlns="" id="{1CAA04B1-98CA-4004-99A4-C9E2356DB521}"/>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xmlns="" id="{A0C970CE-403B-4611-8C1F-727F5D2864D8}"/>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xmlns="" id="{1EA3B10F-9FB7-431E-A104-277E46A4A2FD}"/>
                  </a:ext>
                </a:extLst>
              </p:cNvPr>
              <p:cNvGrpSpPr/>
              <p:nvPr/>
            </p:nvGrpSpPr>
            <p:grpSpPr>
              <a:xfrm>
                <a:off x="8284912" y="4961040"/>
                <a:ext cx="873707" cy="375652"/>
                <a:chOff x="5028342" y="4896038"/>
                <a:chExt cx="1763202" cy="349250"/>
              </a:xfrm>
            </p:grpSpPr>
            <p:sp>
              <p:nvSpPr>
                <p:cNvPr id="268" name="Oval 267">
                  <a:extLst>
                    <a:ext uri="{FF2B5EF4-FFF2-40B4-BE49-F238E27FC236}">
                      <a16:creationId xmlns:a16="http://schemas.microsoft.com/office/drawing/2014/main" xmlns="" id="{01F7000D-1B23-432C-AC7A-91DBCC010FA3}"/>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xmlns="" id="{916025A7-9560-4384-9F3A-692B1901647B}"/>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xmlns="" id="{512A2D0A-9549-47B7-9610-F58AF8BE5DD1}"/>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xmlns="" id="{650902AF-C500-44D1-8833-5EEFFC742313}"/>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xmlns="" id="{F8169B1D-7EAD-4674-867D-CE3996910B81}"/>
                  </a:ext>
                </a:extLst>
              </p:cNvPr>
              <p:cNvGrpSpPr/>
              <p:nvPr/>
            </p:nvGrpSpPr>
            <p:grpSpPr>
              <a:xfrm>
                <a:off x="9275275" y="4961040"/>
                <a:ext cx="873707" cy="375652"/>
                <a:chOff x="5028342" y="4896038"/>
                <a:chExt cx="1763202" cy="349250"/>
              </a:xfrm>
            </p:grpSpPr>
            <p:sp>
              <p:nvSpPr>
                <p:cNvPr id="264" name="Oval 263">
                  <a:extLst>
                    <a:ext uri="{FF2B5EF4-FFF2-40B4-BE49-F238E27FC236}">
                      <a16:creationId xmlns:a16="http://schemas.microsoft.com/office/drawing/2014/main" xmlns="" id="{3EA6611A-DE36-40B8-BA38-67BBB3745F4E}"/>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xmlns="" id="{33FA92F2-B0F7-4F29-92FE-596937739287}"/>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xmlns="" id="{E5F90064-B6CE-4518-9FD5-A423D8CC2AE6}"/>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xmlns="" id="{3B239165-03F3-4049-AF62-3FA7A848DBA1}"/>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xmlns="" id="{D20F15F2-4571-4AB7-B953-2E1ECC0493F1}"/>
                  </a:ext>
                </a:extLst>
              </p:cNvPr>
              <p:cNvGrpSpPr/>
              <p:nvPr/>
            </p:nvGrpSpPr>
            <p:grpSpPr>
              <a:xfrm>
                <a:off x="8413720" y="5136387"/>
                <a:ext cx="873707" cy="375652"/>
                <a:chOff x="5028342" y="4896038"/>
                <a:chExt cx="1763202" cy="349250"/>
              </a:xfrm>
            </p:grpSpPr>
            <p:sp>
              <p:nvSpPr>
                <p:cNvPr id="260" name="Oval 259">
                  <a:extLst>
                    <a:ext uri="{FF2B5EF4-FFF2-40B4-BE49-F238E27FC236}">
                      <a16:creationId xmlns:a16="http://schemas.microsoft.com/office/drawing/2014/main" xmlns="" id="{15265313-FD77-449D-A011-4F5E324A6EFD}"/>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xmlns="" id="{49F411D1-BF58-43B5-A0EA-A9774E3BE693}"/>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xmlns="" id="{2912CDE6-8112-48B0-B436-DA5D351C6F6C}"/>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xmlns="" id="{2350851C-D9D6-494B-BC0E-8759F0071C8A}"/>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xmlns="" id="{A6232F2C-5832-486F-9D88-1350E2F7CFA8}"/>
                  </a:ext>
                </a:extLst>
              </p:cNvPr>
              <p:cNvGrpSpPr/>
              <p:nvPr/>
            </p:nvGrpSpPr>
            <p:grpSpPr>
              <a:xfrm>
                <a:off x="9404083" y="5136387"/>
                <a:ext cx="873707" cy="375652"/>
                <a:chOff x="5028342" y="4896038"/>
                <a:chExt cx="1763202" cy="349250"/>
              </a:xfrm>
            </p:grpSpPr>
            <p:sp>
              <p:nvSpPr>
                <p:cNvPr id="256" name="Oval 255">
                  <a:extLst>
                    <a:ext uri="{FF2B5EF4-FFF2-40B4-BE49-F238E27FC236}">
                      <a16:creationId xmlns:a16="http://schemas.microsoft.com/office/drawing/2014/main" xmlns="" id="{8CE45152-BF8E-4AB7-95B4-6F0A2727AC40}"/>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xmlns="" id="{DB9A362A-A317-4232-A0CD-CA24720F8679}"/>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xmlns="" id="{BB9D6171-EBDE-46F9-95CA-45478C6B62DB}"/>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xmlns="" id="{5A19E809-EE68-49FA-A3C7-150ECDAA2F2A}"/>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80" name="Group 279">
              <a:extLst>
                <a:ext uri="{FF2B5EF4-FFF2-40B4-BE49-F238E27FC236}">
                  <a16:creationId xmlns:a16="http://schemas.microsoft.com/office/drawing/2014/main" xmlns="" id="{74FABD5E-537B-4136-9505-03D7F1DFEDFB}"/>
                </a:ext>
              </a:extLst>
            </p:cNvPr>
            <p:cNvGrpSpPr/>
            <p:nvPr/>
          </p:nvGrpSpPr>
          <p:grpSpPr>
            <a:xfrm>
              <a:off x="9632960" y="2910926"/>
              <a:ext cx="586377" cy="2229515"/>
              <a:chOff x="-1921382" y="5836143"/>
              <a:chExt cx="2169353" cy="287211"/>
            </a:xfrm>
          </p:grpSpPr>
          <p:cxnSp>
            <p:nvCxnSpPr>
              <p:cNvPr id="281" name="Straight Arrow Connector 280">
                <a:extLst>
                  <a:ext uri="{FF2B5EF4-FFF2-40B4-BE49-F238E27FC236}">
                    <a16:creationId xmlns:a16="http://schemas.microsoft.com/office/drawing/2014/main" xmlns="" id="{978D196F-E292-49C2-B1FC-ECF2F04B8BFF}"/>
                  </a:ext>
                </a:extLst>
              </p:cNvPr>
              <p:cNvCxnSpPr/>
              <p:nvPr/>
            </p:nvCxnSpPr>
            <p:spPr>
              <a:xfrm>
                <a:off x="247971" y="5836143"/>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xmlns="" id="{4316FDEA-0B18-4BD6-98CD-D3BD4D52D1F3}"/>
                  </a:ext>
                </a:extLst>
              </p:cNvPr>
              <p:cNvCxnSpPr/>
              <p:nvPr/>
            </p:nvCxnSpPr>
            <p:spPr>
              <a:xfrm>
                <a:off x="-475139"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xmlns="" id="{39AA2C06-01EB-49CD-AF54-824041228CF2}"/>
                  </a:ext>
                </a:extLst>
              </p:cNvPr>
              <p:cNvCxnSpPr/>
              <p:nvPr/>
            </p:nvCxnSpPr>
            <p:spPr>
              <a:xfrm>
                <a:off x="-1198261"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xmlns="" id="{013D6806-3F46-46F5-855D-EAB10A099E1F}"/>
                  </a:ext>
                </a:extLst>
              </p:cNvPr>
              <p:cNvCxnSpPr/>
              <p:nvPr/>
            </p:nvCxnSpPr>
            <p:spPr>
              <a:xfrm>
                <a:off x="-1921382" y="5836145"/>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a:xfrm>
              <a:off x="7892147" y="2488661"/>
              <a:ext cx="2490315" cy="948612"/>
            </a:xfrm>
            <a:prstGeom prst="rect">
              <a:avLst/>
            </a:prstGeom>
            <a:solidFill>
              <a:schemeClr val="tx1">
                <a:lumMod val="85000"/>
                <a:lumOff val="1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Control Processor</a:t>
              </a:r>
            </a:p>
          </p:txBody>
        </p:sp>
      </p:grpSp>
      <p:sp>
        <p:nvSpPr>
          <p:cNvPr id="3" name="Rectangle 2"/>
          <p:cNvSpPr/>
          <p:nvPr/>
        </p:nvSpPr>
        <p:spPr>
          <a:xfrm>
            <a:off x="7112633" y="3324768"/>
            <a:ext cx="3650101" cy="99095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Superconducting  wires </a:t>
            </a:r>
          </a:p>
          <a:p>
            <a:pPr algn="ctr"/>
            <a:r>
              <a:rPr lang="en-US" sz="2800" dirty="0">
                <a:sym typeface="Wingdings" panose="05000000000000000000" pitchFamily="2" charset="2"/>
              </a:rPr>
              <a:t></a:t>
            </a:r>
            <a:r>
              <a:rPr lang="en-US" sz="2800" dirty="0"/>
              <a:t> </a:t>
            </a:r>
            <a:r>
              <a:rPr lang="en-US" sz="2800" dirty="0">
                <a:sym typeface="Wingdings" panose="05000000000000000000" pitchFamily="2" charset="2"/>
              </a:rPr>
              <a:t>Low Leakage</a:t>
            </a:r>
            <a:endParaRPr lang="en-US" sz="2800" dirty="0"/>
          </a:p>
        </p:txBody>
      </p:sp>
      <p:sp>
        <p:nvSpPr>
          <p:cNvPr id="46" name="TextBox 45"/>
          <p:cNvSpPr txBox="1"/>
          <p:nvPr/>
        </p:nvSpPr>
        <p:spPr>
          <a:xfrm>
            <a:off x="10663630" y="1946796"/>
            <a:ext cx="644728" cy="523220"/>
          </a:xfrm>
          <a:prstGeom prst="rect">
            <a:avLst/>
          </a:prstGeom>
          <a:noFill/>
          <a:ln w="76200">
            <a:solidFill>
              <a:schemeClr val="tx2">
                <a:lumMod val="60000"/>
                <a:lumOff val="40000"/>
              </a:schemeClr>
            </a:solidFill>
          </a:ln>
        </p:spPr>
        <p:txBody>
          <a:bodyPr wrap="none" rtlCol="0">
            <a:spAutoFit/>
          </a:bodyPr>
          <a:lstStyle/>
          <a:p>
            <a:r>
              <a:rPr lang="en-US" sz="2800" b="1" dirty="0"/>
              <a:t>4K</a:t>
            </a:r>
            <a:endParaRPr lang="en-US" b="1" dirty="0"/>
          </a:p>
        </p:txBody>
      </p:sp>
      <p:sp>
        <p:nvSpPr>
          <p:cNvPr id="5" name="Slide Number Placeholder 4">
            <a:extLst>
              <a:ext uri="{FF2B5EF4-FFF2-40B4-BE49-F238E27FC236}">
                <a16:creationId xmlns:a16="http://schemas.microsoft.com/office/drawing/2014/main" xmlns="" id="{C832706C-DCAD-4237-BD38-152CBCFB741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40</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1651418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4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0" y="1492774"/>
            <a:ext cx="12192000" cy="1963681"/>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b="1" dirty="0">
              <a:solidFill>
                <a:prstClr val="black"/>
              </a:solidFill>
            </a:endParaRPr>
          </a:p>
          <a:p>
            <a:pPr algn="ctr"/>
            <a:r>
              <a:rPr lang="en-US" sz="4000" b="1" dirty="0">
                <a:solidFill>
                  <a:prstClr val="black"/>
                </a:solidFill>
              </a:rPr>
              <a:t>Taming the Instruction Bandwidth of Quantum Computers</a:t>
            </a:r>
          </a:p>
          <a:p>
            <a:pPr algn="ctr"/>
            <a:endParaRPr lang="en-US" sz="4000" b="1" dirty="0">
              <a:solidFill>
                <a:prstClr val="black"/>
              </a:solidFill>
            </a:endParaRPr>
          </a:p>
          <a:p>
            <a:endParaRPr lang="en-US" sz="2800" b="1" dirty="0">
              <a:solidFill>
                <a:srgbClr val="FFC000"/>
              </a:solidFill>
            </a:endParaRPr>
          </a:p>
        </p:txBody>
      </p:sp>
      <p:sp>
        <p:nvSpPr>
          <p:cNvPr id="3" name="Rectangle 2">
            <a:extLst>
              <a:ext uri="{FF2B5EF4-FFF2-40B4-BE49-F238E27FC236}">
                <a16:creationId xmlns:a16="http://schemas.microsoft.com/office/drawing/2014/main" xmlns="" id="{21DBA1A8-16F7-4E06-8B97-66D5FC340CC7}"/>
              </a:ext>
            </a:extLst>
          </p:cNvPr>
          <p:cNvSpPr/>
          <p:nvPr/>
        </p:nvSpPr>
        <p:spPr>
          <a:xfrm>
            <a:off x="3288372" y="3604736"/>
            <a:ext cx="6096000" cy="1938992"/>
          </a:xfrm>
          <a:prstGeom prst="rect">
            <a:avLst/>
          </a:prstGeom>
        </p:spPr>
        <p:txBody>
          <a:bodyPr wrap="square">
            <a:spAutoFit/>
          </a:bodyPr>
          <a:lstStyle/>
          <a:p>
            <a:pPr algn="ctr"/>
            <a:r>
              <a:rPr lang="en-US" sz="2400" dirty="0">
                <a:latin typeface="+mj-lt"/>
              </a:rPr>
              <a:t>Swamit Tannu</a:t>
            </a:r>
          </a:p>
          <a:p>
            <a:pPr algn="ctr"/>
            <a:r>
              <a:rPr lang="en-US" sz="2400" dirty="0">
                <a:latin typeface="+mj-lt"/>
              </a:rPr>
              <a:t>Zach Myers </a:t>
            </a:r>
          </a:p>
          <a:p>
            <a:pPr algn="ctr"/>
            <a:r>
              <a:rPr lang="en-US" sz="2400" dirty="0">
                <a:latin typeface="+mj-lt"/>
              </a:rPr>
              <a:t>Prashant Nair</a:t>
            </a:r>
          </a:p>
          <a:p>
            <a:pPr algn="ctr"/>
            <a:r>
              <a:rPr lang="en-US" sz="2400" dirty="0">
                <a:latin typeface="+mj-lt"/>
              </a:rPr>
              <a:t>Douglas Carmean</a:t>
            </a:r>
            <a:endParaRPr lang="en-US" sz="2400" baseline="30000" dirty="0">
              <a:latin typeface="+mj-lt"/>
            </a:endParaRPr>
          </a:p>
          <a:p>
            <a:pPr algn="ctr"/>
            <a:r>
              <a:rPr lang="en-US" sz="2400" dirty="0">
                <a:latin typeface="+mj-lt"/>
              </a:rPr>
              <a:t>Moinuddin Qureshi</a:t>
            </a:r>
          </a:p>
        </p:txBody>
      </p:sp>
      <p:grpSp>
        <p:nvGrpSpPr>
          <p:cNvPr id="17" name="Group 16">
            <a:extLst>
              <a:ext uri="{FF2B5EF4-FFF2-40B4-BE49-F238E27FC236}">
                <a16:creationId xmlns:a16="http://schemas.microsoft.com/office/drawing/2014/main" xmlns="" id="{BEC5A32D-B440-4FBB-B80E-C68406E4F6A2}"/>
              </a:ext>
            </a:extLst>
          </p:cNvPr>
          <p:cNvGrpSpPr/>
          <p:nvPr/>
        </p:nvGrpSpPr>
        <p:grpSpPr>
          <a:xfrm>
            <a:off x="3626446" y="5692010"/>
            <a:ext cx="5351485" cy="1049271"/>
            <a:chOff x="2241182" y="5765276"/>
            <a:chExt cx="5351485" cy="1049271"/>
          </a:xfrm>
        </p:grpSpPr>
        <p:pic>
          <p:nvPicPr>
            <p:cNvPr id="15" name="Picture 14">
              <a:extLst>
                <a:ext uri="{FF2B5EF4-FFF2-40B4-BE49-F238E27FC236}">
                  <a16:creationId xmlns:a16="http://schemas.microsoft.com/office/drawing/2014/main" xmlns="" id="{17480F78-E11B-4F9C-93A1-E64CD27C7302}"/>
                </a:ext>
              </a:extLst>
            </p:cNvPr>
            <p:cNvPicPr>
              <a:picLocks noChangeAspect="1"/>
            </p:cNvPicPr>
            <p:nvPr/>
          </p:nvPicPr>
          <p:blipFill>
            <a:blip r:embed="rId3"/>
            <a:stretch>
              <a:fillRect/>
            </a:stretch>
          </p:blipFill>
          <p:spPr>
            <a:xfrm>
              <a:off x="5206871" y="6035174"/>
              <a:ext cx="2385796" cy="509475"/>
            </a:xfrm>
            <a:prstGeom prst="rect">
              <a:avLst/>
            </a:prstGeom>
          </p:spPr>
        </p:pic>
        <p:pic>
          <p:nvPicPr>
            <p:cNvPr id="16" name="Picture 15">
              <a:extLst>
                <a:ext uri="{FF2B5EF4-FFF2-40B4-BE49-F238E27FC236}">
                  <a16:creationId xmlns:a16="http://schemas.microsoft.com/office/drawing/2014/main" xmlns="" id="{BFF263CD-B400-45EB-9DDA-7764F9FC0A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1182" y="5765276"/>
              <a:ext cx="2248438" cy="1049271"/>
            </a:xfrm>
            <a:prstGeom prst="rect">
              <a:avLst/>
            </a:prstGeom>
          </p:spPr>
        </p:pic>
      </p:grpSp>
      <p:sp>
        <p:nvSpPr>
          <p:cNvPr id="2" name="Slide Number Placeholder 1">
            <a:extLst>
              <a:ext uri="{FF2B5EF4-FFF2-40B4-BE49-F238E27FC236}">
                <a16:creationId xmlns:a16="http://schemas.microsoft.com/office/drawing/2014/main" xmlns="" id="{CF8A03EE-38E2-4E75-A4B1-56464D24E67B}"/>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41</a:t>
            </a:fld>
            <a:endParaRPr lang="en-US" dirty="0">
              <a:solidFill>
                <a:prstClr val="black">
                  <a:tint val="75000"/>
                </a:prstClr>
              </a:solidFill>
            </a:endParaRPr>
          </a:p>
        </p:txBody>
      </p:sp>
      <p:sp>
        <p:nvSpPr>
          <p:cNvPr id="5" name="TextBox 4">
            <a:extLst>
              <a:ext uri="{FF2B5EF4-FFF2-40B4-BE49-F238E27FC236}">
                <a16:creationId xmlns:a16="http://schemas.microsoft.com/office/drawing/2014/main" xmlns="" id="{D5E4D68F-6D75-4ED5-A458-78EDEA22CE67}"/>
              </a:ext>
            </a:extLst>
          </p:cNvPr>
          <p:cNvSpPr txBox="1"/>
          <p:nvPr/>
        </p:nvSpPr>
        <p:spPr>
          <a:xfrm>
            <a:off x="5567881" y="2976598"/>
            <a:ext cx="1620957" cy="369332"/>
          </a:xfrm>
          <a:prstGeom prst="rect">
            <a:avLst/>
          </a:prstGeom>
          <a:noFill/>
        </p:spPr>
        <p:txBody>
          <a:bodyPr wrap="none" rtlCol="0">
            <a:spAutoFit/>
          </a:bodyPr>
          <a:lstStyle/>
          <a:p>
            <a:r>
              <a:rPr lang="en-US" b="1" dirty="0"/>
              <a:t>(MICRO – 50)</a:t>
            </a:r>
          </a:p>
        </p:txBody>
      </p:sp>
    </p:spTree>
    <p:extLst>
      <p:ext uri="{BB962C8B-B14F-4D97-AF65-F5344CB8AC3E}">
        <p14:creationId xmlns:p14="http://schemas.microsoft.com/office/powerpoint/2010/main" val="2691381883"/>
      </p:ext>
    </p:extLst>
  </p:cSld>
  <p:clrMapOvr>
    <a:masterClrMapping/>
  </p:clrMapOvr>
  <p:transition xmlns:p14="http://schemas.microsoft.com/office/powerpoint/2010/mai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a:extLst>
              <a:ext uri="{FF2B5EF4-FFF2-40B4-BE49-F238E27FC236}">
                <a16:creationId xmlns:a16="http://schemas.microsoft.com/office/drawing/2014/main" xmlns="" id="{F145B9E4-AA08-4512-A41E-9F8FC5460D59}"/>
              </a:ext>
            </a:extLst>
          </p:cNvPr>
          <p:cNvGrpSpPr/>
          <p:nvPr/>
        </p:nvGrpSpPr>
        <p:grpSpPr>
          <a:xfrm>
            <a:off x="5178368" y="3671960"/>
            <a:ext cx="2269078" cy="234176"/>
            <a:chOff x="7387878" y="4293128"/>
            <a:chExt cx="2785758" cy="234176"/>
          </a:xfrm>
          <a:solidFill>
            <a:schemeClr val="accent1">
              <a:lumMod val="40000"/>
              <a:lumOff val="60000"/>
            </a:schemeClr>
          </a:solidFill>
        </p:grpSpPr>
        <p:sp>
          <p:nvSpPr>
            <p:cNvPr id="151" name="Rectangle 150">
              <a:extLst>
                <a:ext uri="{FF2B5EF4-FFF2-40B4-BE49-F238E27FC236}">
                  <a16:creationId xmlns:a16="http://schemas.microsoft.com/office/drawing/2014/main" xmlns="" id="{4097D90C-309F-4F9C-8580-590DDFA9A385}"/>
                </a:ext>
              </a:extLst>
            </p:cNvPr>
            <p:cNvSpPr/>
            <p:nvPr/>
          </p:nvSpPr>
          <p:spPr>
            <a:xfrm>
              <a:off x="73878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xmlns="" id="{14B36EF9-B0E3-4C64-A6FC-A112AD146A87}"/>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xmlns="" id="{C5E2E610-19F7-4221-B0E3-7C0BB0A70F05}"/>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xmlns="" id="{9DCFD30D-66C9-498B-AD77-0C0230AD3B5F}"/>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xmlns="" id="{46111398-41D8-44EF-8417-A6169642AACC}"/>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xmlns="" id="{9919DED7-D1A3-434D-BC6A-04E02EC92DBF}"/>
                </a:ext>
              </a:extLst>
            </p:cNvPr>
            <p:cNvSpPr/>
            <p:nvPr/>
          </p:nvSpPr>
          <p:spPr>
            <a:xfrm>
              <a:off x="943482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xmlns="" id="{232BD7F3-ACA6-4F89-AD3C-939F425F0EE1}"/>
                </a:ext>
              </a:extLst>
            </p:cNvPr>
            <p:cNvSpPr/>
            <p:nvPr/>
          </p:nvSpPr>
          <p:spPr>
            <a:xfrm>
              <a:off x="984027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xmlns="" id="{986EACCD-772C-42B5-8DE0-4B8AC4EDF181}"/>
              </a:ext>
            </a:extLst>
          </p:cNvPr>
          <p:cNvSpPr/>
          <p:nvPr/>
        </p:nvSpPr>
        <p:spPr>
          <a:xfrm>
            <a:off x="5738225" y="3020050"/>
            <a:ext cx="198617" cy="156519"/>
          </a:xfrm>
          <a:prstGeom prst="rect">
            <a:avLst/>
          </a:prstGeom>
          <a:solidFill>
            <a:srgbClr val="6699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F23F938-4C67-45AE-B695-8D7B209A104E}"/>
              </a:ext>
            </a:extLst>
          </p:cNvPr>
          <p:cNvGrpSpPr/>
          <p:nvPr/>
        </p:nvGrpSpPr>
        <p:grpSpPr>
          <a:xfrm>
            <a:off x="5025968" y="3519560"/>
            <a:ext cx="2269078" cy="234176"/>
            <a:chOff x="7387878" y="4293128"/>
            <a:chExt cx="2785758" cy="234176"/>
          </a:xfrm>
          <a:solidFill>
            <a:schemeClr val="accent1">
              <a:lumMod val="40000"/>
              <a:lumOff val="60000"/>
            </a:schemeClr>
          </a:solidFill>
        </p:grpSpPr>
        <p:sp>
          <p:nvSpPr>
            <p:cNvPr id="63" name="Rectangle 62">
              <a:extLst>
                <a:ext uri="{FF2B5EF4-FFF2-40B4-BE49-F238E27FC236}">
                  <a16:creationId xmlns:a16="http://schemas.microsoft.com/office/drawing/2014/main" xmlns="" id="{53518D48-0CF4-4965-8E04-F1D3F3020CED}"/>
                </a:ext>
              </a:extLst>
            </p:cNvPr>
            <p:cNvSpPr/>
            <p:nvPr/>
          </p:nvSpPr>
          <p:spPr>
            <a:xfrm>
              <a:off x="73878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xmlns="" id="{344037EC-7779-4EC2-A7A6-1D1B6AF873A9}"/>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xmlns="" id="{85500FDA-C744-4423-AE66-439CA2273637}"/>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xmlns="" id="{C38CB5DE-C815-4C7D-B0F8-8AF62B16A450}"/>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xmlns="" id="{EED00B31-B8F0-49A9-9764-85FED794DB0C}"/>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xmlns="" id="{33FAD6D2-9DD5-4FC6-BE13-2FF0CB9EEF8F}"/>
                </a:ext>
              </a:extLst>
            </p:cNvPr>
            <p:cNvSpPr/>
            <p:nvPr/>
          </p:nvSpPr>
          <p:spPr>
            <a:xfrm>
              <a:off x="943482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xmlns="" id="{C3DBD6B5-DDE0-4C45-81C3-A6C935B14A1E}"/>
                </a:ext>
              </a:extLst>
            </p:cNvPr>
            <p:cNvSpPr/>
            <p:nvPr/>
          </p:nvSpPr>
          <p:spPr>
            <a:xfrm>
              <a:off x="984027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xmlns="" id="{5010BB72-7706-44B4-856F-AE1ADF7782CF}"/>
              </a:ext>
            </a:extLst>
          </p:cNvPr>
          <p:cNvSpPr/>
          <p:nvPr/>
        </p:nvSpPr>
        <p:spPr>
          <a:xfrm>
            <a:off x="6214533" y="3040276"/>
            <a:ext cx="198617" cy="156519"/>
          </a:xfrm>
          <a:prstGeom prst="rect">
            <a:avLst/>
          </a:prstGeom>
          <a:solidFill>
            <a:srgbClr val="6699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xmlns="" id="{37831B0B-2D41-45E7-9286-72F8BAF67EE0}"/>
              </a:ext>
            </a:extLst>
          </p:cNvPr>
          <p:cNvGrpSpPr/>
          <p:nvPr/>
        </p:nvGrpSpPr>
        <p:grpSpPr>
          <a:xfrm>
            <a:off x="5348207" y="3214940"/>
            <a:ext cx="1608572" cy="234176"/>
            <a:chOff x="7387878" y="4293128"/>
            <a:chExt cx="1974852" cy="234176"/>
          </a:xfrm>
          <a:solidFill>
            <a:schemeClr val="tx2">
              <a:lumMod val="40000"/>
              <a:lumOff val="60000"/>
            </a:schemeClr>
          </a:solidFill>
        </p:grpSpPr>
        <p:sp>
          <p:nvSpPr>
            <p:cNvPr id="131" name="Rectangle 130">
              <a:extLst>
                <a:ext uri="{FF2B5EF4-FFF2-40B4-BE49-F238E27FC236}">
                  <a16:creationId xmlns:a16="http://schemas.microsoft.com/office/drawing/2014/main" xmlns="" id="{3576B23D-FEC5-4A1F-9746-D74CB22E76EF}"/>
                </a:ext>
              </a:extLst>
            </p:cNvPr>
            <p:cNvSpPr/>
            <p:nvPr/>
          </p:nvSpPr>
          <p:spPr>
            <a:xfrm>
              <a:off x="73878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xmlns="" id="{F0D17604-1AC0-450D-900A-7FC9BACAF9D7}"/>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xmlns="" id="{0F7C44AE-DF98-4290-ACEC-F51EEF014EFC}"/>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xmlns="" id="{0537771F-89A7-46BB-9E68-C04DF25DD10F}"/>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xmlns="" id="{51ED3A6E-FB75-4D29-AF96-727B96BBE00C}"/>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xmlns="" id="{999E9023-FB5A-4047-B342-F33F39A0BE2E}"/>
              </a:ext>
            </a:extLst>
          </p:cNvPr>
          <p:cNvGrpSpPr/>
          <p:nvPr/>
        </p:nvGrpSpPr>
        <p:grpSpPr>
          <a:xfrm>
            <a:off x="5228669" y="2966309"/>
            <a:ext cx="1608572" cy="234176"/>
            <a:chOff x="7793331" y="4293128"/>
            <a:chExt cx="1974852" cy="234176"/>
          </a:xfrm>
          <a:solidFill>
            <a:schemeClr val="accent1">
              <a:lumMod val="40000"/>
              <a:lumOff val="60000"/>
            </a:schemeClr>
          </a:solidFill>
        </p:grpSpPr>
        <p:sp>
          <p:nvSpPr>
            <p:cNvPr id="140" name="Rectangle 139">
              <a:extLst>
                <a:ext uri="{FF2B5EF4-FFF2-40B4-BE49-F238E27FC236}">
                  <a16:creationId xmlns:a16="http://schemas.microsoft.com/office/drawing/2014/main" xmlns="" id="{02F1E977-589E-4F40-8FB3-12FD598966B0}"/>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xmlns="" id="{129D85A0-BA16-41C0-8C0D-E9BB58E4C8B7}"/>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xmlns="" id="{68CDDCED-7223-4EC0-B946-76BDF6D73F49}"/>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xmlns="" id="{12598FA0-518D-4A1A-8FEC-1935EA1B0752}"/>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xmlns="" id="{045192C2-6A2D-46B3-92C0-9D01391F8EC6}"/>
                </a:ext>
              </a:extLst>
            </p:cNvPr>
            <p:cNvSpPr/>
            <p:nvPr/>
          </p:nvSpPr>
          <p:spPr>
            <a:xfrm>
              <a:off x="943482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xmlns="" id="{72C36B6D-0B6E-4523-9255-659990791344}"/>
                </a:ext>
              </a:extLst>
            </p:cNvPr>
            <p:cNvSpPr/>
            <p:nvPr/>
          </p:nvSpPr>
          <p:spPr>
            <a:xfrm>
              <a:off x="817574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xmlns="" id="{E1A621CF-FD62-4757-B26F-86A46308CE06}"/>
                </a:ext>
              </a:extLst>
            </p:cNvPr>
            <p:cNvSpPr/>
            <p:nvPr/>
          </p:nvSpPr>
          <p:spPr>
            <a:xfrm>
              <a:off x="9006326"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xmlns="" id="{D3C417DA-C0DC-4429-89FD-7B2E211C7A07}"/>
                </a:ext>
              </a:extLst>
            </p:cNvPr>
            <p:cNvSpPr/>
            <p:nvPr/>
          </p:nvSpPr>
          <p:spPr>
            <a:xfrm>
              <a:off x="94117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901" y="0"/>
            <a:ext cx="8128000" cy="1143000"/>
          </a:xfrm>
        </p:spPr>
        <p:txBody>
          <a:bodyPr>
            <a:noAutofit/>
          </a:bodyPr>
          <a:lstStyle/>
          <a:p>
            <a:r>
              <a:rPr lang="en-US" sz="4400" dirty="0"/>
              <a:t>QECC aware Control Architecture</a:t>
            </a:r>
          </a:p>
        </p:txBody>
      </p:sp>
      <p:sp>
        <p:nvSpPr>
          <p:cNvPr id="3" name="Slide Number Placeholder 2">
            <a:extLst>
              <a:ext uri="{FF2B5EF4-FFF2-40B4-BE49-F238E27FC236}">
                <a16:creationId xmlns:a16="http://schemas.microsoft.com/office/drawing/2014/main" xmlns="" id="{A810FCB0-1C8C-4A58-B816-6A712B31E45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42</a:t>
            </a:fld>
            <a:endParaRPr lang="en-US" dirty="0">
              <a:solidFill>
                <a:prstClr val="black">
                  <a:tint val="75000"/>
                </a:prstClr>
              </a:solidFill>
            </a:endParaRPr>
          </a:p>
        </p:txBody>
      </p:sp>
      <p:sp>
        <p:nvSpPr>
          <p:cNvPr id="69" name="Rectangle 68">
            <a:extLst>
              <a:ext uri="{FF2B5EF4-FFF2-40B4-BE49-F238E27FC236}">
                <a16:creationId xmlns:a16="http://schemas.microsoft.com/office/drawing/2014/main" xmlns="" id="{684BE6A6-F23A-4BC1-B33B-8C7E274EA335}"/>
              </a:ext>
            </a:extLst>
          </p:cNvPr>
          <p:cNvSpPr/>
          <p:nvPr/>
        </p:nvSpPr>
        <p:spPr>
          <a:xfrm>
            <a:off x="5109792" y="5144651"/>
            <a:ext cx="2532698" cy="653943"/>
          </a:xfrm>
          <a:prstGeom prst="rect">
            <a:avLst/>
          </a:prstGeom>
          <a:solidFill>
            <a:srgbClr val="66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Qubits</a:t>
            </a:r>
            <a:r>
              <a:rPr lang="en-US" dirty="0"/>
              <a:t> </a:t>
            </a:r>
          </a:p>
        </p:txBody>
      </p:sp>
      <p:sp>
        <p:nvSpPr>
          <p:cNvPr id="125" name="Rectangle 124">
            <a:extLst>
              <a:ext uri="{FF2B5EF4-FFF2-40B4-BE49-F238E27FC236}">
                <a16:creationId xmlns:a16="http://schemas.microsoft.com/office/drawing/2014/main" xmlns="" id="{BE604071-29AC-4D54-8EE0-E544FFC4A7DD}"/>
              </a:ext>
            </a:extLst>
          </p:cNvPr>
          <p:cNvSpPr/>
          <p:nvPr/>
        </p:nvSpPr>
        <p:spPr>
          <a:xfrm>
            <a:off x="2767270" y="5141386"/>
            <a:ext cx="2347053" cy="653943"/>
          </a:xfrm>
          <a:prstGeom prst="rect">
            <a:avLst/>
          </a:prstGeom>
          <a:solidFill>
            <a:srgbClr val="66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26" name="Rectangle 125">
            <a:extLst>
              <a:ext uri="{FF2B5EF4-FFF2-40B4-BE49-F238E27FC236}">
                <a16:creationId xmlns:a16="http://schemas.microsoft.com/office/drawing/2014/main" xmlns="" id="{31933A9F-5AD4-417B-99F8-074A76B6441B}"/>
              </a:ext>
            </a:extLst>
          </p:cNvPr>
          <p:cNvSpPr/>
          <p:nvPr/>
        </p:nvSpPr>
        <p:spPr>
          <a:xfrm>
            <a:off x="7642490" y="5136765"/>
            <a:ext cx="2235462" cy="665094"/>
          </a:xfrm>
          <a:prstGeom prst="rect">
            <a:avLst/>
          </a:prstGeom>
          <a:solidFill>
            <a:srgbClr val="66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28" name="Rectangle 127">
            <a:extLst>
              <a:ext uri="{FF2B5EF4-FFF2-40B4-BE49-F238E27FC236}">
                <a16:creationId xmlns:a16="http://schemas.microsoft.com/office/drawing/2014/main" xmlns="" id="{D1EAC4AD-C4D5-4A45-95C4-16370D3EF8E2}"/>
              </a:ext>
            </a:extLst>
          </p:cNvPr>
          <p:cNvSpPr/>
          <p:nvPr/>
        </p:nvSpPr>
        <p:spPr>
          <a:xfrm>
            <a:off x="2232152" y="4889376"/>
            <a:ext cx="2436800" cy="10377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29" name="Rectangle 128">
            <a:extLst>
              <a:ext uri="{FF2B5EF4-FFF2-40B4-BE49-F238E27FC236}">
                <a16:creationId xmlns:a16="http://schemas.microsoft.com/office/drawing/2014/main" xmlns="" id="{84A8DC75-B55C-44B7-90DD-00A615CE2348}"/>
              </a:ext>
            </a:extLst>
          </p:cNvPr>
          <p:cNvSpPr/>
          <p:nvPr/>
        </p:nvSpPr>
        <p:spPr>
          <a:xfrm>
            <a:off x="8136901" y="5002157"/>
            <a:ext cx="2510593" cy="10377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67" name="Rectangle 66">
            <a:extLst>
              <a:ext uri="{FF2B5EF4-FFF2-40B4-BE49-F238E27FC236}">
                <a16:creationId xmlns:a16="http://schemas.microsoft.com/office/drawing/2014/main" xmlns="" id="{CA359F46-EACE-41F4-8CEE-B42F39F34A4A}"/>
              </a:ext>
            </a:extLst>
          </p:cNvPr>
          <p:cNvSpPr/>
          <p:nvPr/>
        </p:nvSpPr>
        <p:spPr>
          <a:xfrm>
            <a:off x="4702405" y="2673946"/>
            <a:ext cx="3467949" cy="1360768"/>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Control Processor</a:t>
            </a:r>
            <a:endParaRPr lang="en-US" dirty="0">
              <a:solidFill>
                <a:schemeClr val="tx1"/>
              </a:solidFill>
            </a:endParaRPr>
          </a:p>
        </p:txBody>
      </p:sp>
      <p:sp>
        <p:nvSpPr>
          <p:cNvPr id="11" name="Explosion: 8 Points 10">
            <a:extLst>
              <a:ext uri="{FF2B5EF4-FFF2-40B4-BE49-F238E27FC236}">
                <a16:creationId xmlns:a16="http://schemas.microsoft.com/office/drawing/2014/main" xmlns="" id="{9920F604-40F9-4589-894D-5B0F58FC7D95}"/>
              </a:ext>
            </a:extLst>
          </p:cNvPr>
          <p:cNvSpPr/>
          <p:nvPr/>
        </p:nvSpPr>
        <p:spPr>
          <a:xfrm>
            <a:off x="131007" y="1255781"/>
            <a:ext cx="4731005" cy="3002912"/>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rgbClr val="FF0000"/>
                </a:solidFill>
              </a:rPr>
              <a:t>Uncorrectable Errors !!</a:t>
            </a:r>
            <a:endParaRPr lang="en-US" b="1" dirty="0">
              <a:solidFill>
                <a:srgbClr val="FF0000"/>
              </a:solidFill>
            </a:endParaRPr>
          </a:p>
        </p:txBody>
      </p:sp>
      <p:sp>
        <p:nvSpPr>
          <p:cNvPr id="44" name="Rectangle: Rounded Corners 43">
            <a:extLst>
              <a:ext uri="{FF2B5EF4-FFF2-40B4-BE49-F238E27FC236}">
                <a16:creationId xmlns:a16="http://schemas.microsoft.com/office/drawing/2014/main" xmlns="" id="{F415B993-76FF-47F0-9D5B-3BAD4236B2EE}"/>
              </a:ext>
            </a:extLst>
          </p:cNvPr>
          <p:cNvSpPr/>
          <p:nvPr/>
        </p:nvSpPr>
        <p:spPr>
          <a:xfrm>
            <a:off x="0" y="6325664"/>
            <a:ext cx="12192000" cy="523221"/>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800" b="1" dirty="0">
                <a:solidFill>
                  <a:prstClr val="black"/>
                </a:solidFill>
                <a:latin typeface="Calibri"/>
              </a:rPr>
              <a:t>FTQC </a:t>
            </a:r>
            <a:r>
              <a:rPr lang="en-US" sz="2800" b="1" dirty="0">
                <a:solidFill>
                  <a:prstClr val="black"/>
                </a:solidFill>
                <a:latin typeface="Calibri"/>
                <a:sym typeface="Wingdings" panose="05000000000000000000" pitchFamily="2" charset="2"/>
              </a:rPr>
              <a:t> </a:t>
            </a:r>
            <a:r>
              <a:rPr lang="en-US" sz="2800" b="1" dirty="0">
                <a:solidFill>
                  <a:prstClr val="black"/>
                </a:solidFill>
                <a:latin typeface="Calibri"/>
              </a:rPr>
              <a:t>QEC </a:t>
            </a:r>
            <a:r>
              <a:rPr lang="en-US" sz="2800" b="1" dirty="0" err="1">
                <a:solidFill>
                  <a:prstClr val="black"/>
                </a:solidFill>
                <a:latin typeface="Calibri"/>
              </a:rPr>
              <a:t>i</a:t>
            </a:r>
            <a:r>
              <a:rPr lang="en-US" sz="2800" b="1" noProof="0" dirty="0" err="1">
                <a:solidFill>
                  <a:prstClr val="black"/>
                </a:solidFill>
                <a:latin typeface="Calibri"/>
              </a:rPr>
              <a:t>nstruction</a:t>
            </a:r>
            <a:r>
              <a:rPr lang="en-US" sz="2800" b="1" noProof="0" dirty="0">
                <a:solidFill>
                  <a:prstClr val="black"/>
                </a:solidFill>
                <a:latin typeface="Calibri"/>
              </a:rPr>
              <a:t> supply needs to scale linearly with number of qubits </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12304750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4000" accel="50000" decel="50000" fill="hold" nodeType="clickEffect">
                                  <p:stCondLst>
                                    <p:cond delay="0"/>
                                  </p:stCondLst>
                                  <p:childTnLst>
                                    <p:animMotion origin="layout" path="M 0.01146 -0.00324 L 0.01185 0.24028 " pathEditMode="relative" rAng="0" ptsTypes="AA">
                                      <p:cBhvr>
                                        <p:cTn id="6" dur="1000" fill="hold"/>
                                        <p:tgtEl>
                                          <p:spTgt spid="10"/>
                                        </p:tgtEl>
                                        <p:attrNameLst>
                                          <p:attrName>ppt_x</p:attrName>
                                          <p:attrName>ppt_y</p:attrName>
                                        </p:attrNameLst>
                                      </p:cBhvr>
                                      <p:rCtr x="13" y="12176"/>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repeatCount="4000" accel="50000" decel="50000" fill="hold" nodeType="clickEffect">
                                  <p:stCondLst>
                                    <p:cond delay="0"/>
                                  </p:stCondLst>
                                  <p:childTnLst>
                                    <p:animMotion origin="layout" path="M 2.70833E-6 3.7037E-7 L 0.20065 0.30116 " pathEditMode="relative" rAng="0" ptsTypes="AA">
                                      <p:cBhvr>
                                        <p:cTn id="18" dur="1000" fill="hold"/>
                                        <p:tgtEl>
                                          <p:spTgt spid="130"/>
                                        </p:tgtEl>
                                        <p:attrNameLst>
                                          <p:attrName>ppt_x</p:attrName>
                                          <p:attrName>ppt_y</p:attrName>
                                        </p:attrNameLst>
                                      </p:cBhvr>
                                      <p:rCtr x="10026" y="15046"/>
                                    </p:animMotion>
                                  </p:childTnLst>
                                  <p:subTnLst>
                                    <p:set>
                                      <p:cBhvr override="childStyle">
                                        <p:cTn dur="1" fill="hold" display="0" masterRel="sameClick" afterEffect="1">
                                          <p:stCondLst>
                                            <p:cond evt="end" delay="0">
                                              <p:tn val="17"/>
                                            </p:cond>
                                          </p:stCondLst>
                                        </p:cTn>
                                        <p:tgtEl>
                                          <p:spTgt spid="130"/>
                                        </p:tgtEl>
                                        <p:attrNameLst>
                                          <p:attrName>style.visibility</p:attrName>
                                        </p:attrNameLst>
                                      </p:cBhvr>
                                      <p:to>
                                        <p:strVal val="hidden"/>
                                      </p:to>
                                    </p:set>
                                  </p:subTnLst>
                                </p:cTn>
                              </p:par>
                              <p:par>
                                <p:cTn id="19" presetID="42" presetClass="path" presetSubtype="0" repeatCount="4000" accel="50000" decel="50000" fill="hold" nodeType="withEffect">
                                  <p:stCondLst>
                                    <p:cond delay="0"/>
                                  </p:stCondLst>
                                  <p:childTnLst>
                                    <p:animMotion origin="layout" path="M -1.66667E-6 2.96296E-6 L -0.2039 0.3375 " pathEditMode="relative" rAng="0" ptsTypes="AA">
                                      <p:cBhvr>
                                        <p:cTn id="20" dur="1000" fill="hold"/>
                                        <p:tgtEl>
                                          <p:spTgt spid="138"/>
                                        </p:tgtEl>
                                        <p:attrNameLst>
                                          <p:attrName>ppt_x</p:attrName>
                                          <p:attrName>ppt_y</p:attrName>
                                        </p:attrNameLst>
                                      </p:cBhvr>
                                      <p:rCtr x="-10195" y="16875"/>
                                    </p:animMotion>
                                  </p:childTnLst>
                                  <p:subTnLst>
                                    <p:set>
                                      <p:cBhvr override="childStyle">
                                        <p:cTn dur="1" fill="hold" display="0" masterRel="sameClick" afterEffect="1">
                                          <p:stCondLst>
                                            <p:cond evt="end" delay="0">
                                              <p:tn val="19"/>
                                            </p:cond>
                                          </p:stCondLst>
                                        </p:cTn>
                                        <p:tgtEl>
                                          <p:spTgt spid="138"/>
                                        </p:tgtEl>
                                        <p:attrNameLst>
                                          <p:attrName>style.visibility</p:attrName>
                                        </p:attrNameLst>
                                      </p:cBhvr>
                                      <p:to>
                                        <p:strVal val="hidden"/>
                                      </p:to>
                                    </p:set>
                                  </p:subTnLst>
                                </p:cTn>
                              </p:par>
                              <p:par>
                                <p:cTn id="21" presetID="42" presetClass="path" presetSubtype="0" repeatCount="4000" accel="50000" decel="50000" fill="hold" nodeType="withEffect">
                                  <p:stCondLst>
                                    <p:cond delay="0"/>
                                  </p:stCondLst>
                                  <p:childTnLst>
                                    <p:animMotion origin="layout" path="M 0.01146 -0.00324 L 0.01328 0.21805 " pathEditMode="relative" rAng="0" ptsTypes="AA">
                                      <p:cBhvr>
                                        <p:cTn id="22" dur="1000" fill="hold"/>
                                        <p:tgtEl>
                                          <p:spTgt spid="150"/>
                                        </p:tgtEl>
                                        <p:attrNameLst>
                                          <p:attrName>ppt_x</p:attrName>
                                          <p:attrName>ppt_y</p:attrName>
                                        </p:attrNameLst>
                                      </p:cBhvr>
                                      <p:rCtr x="91" y="11065"/>
                                    </p:animMotion>
                                  </p:childTnLst>
                                  <p:subTnLst>
                                    <p:set>
                                      <p:cBhvr override="childStyle">
                                        <p:cTn dur="1" fill="hold" display="0" masterRel="sameClick" afterEffect="1">
                                          <p:stCondLst>
                                            <p:cond evt="end" delay="0">
                                              <p:tn val="21"/>
                                            </p:cond>
                                          </p:stCondLst>
                                        </p:cTn>
                                        <p:tgtEl>
                                          <p:spTgt spid="15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500" fill="hold"/>
                                        <p:tgtEl>
                                          <p:spTgt spid="69"/>
                                        </p:tgtEl>
                                        <p:attrNameLst>
                                          <p:attrName>fillcolor</p:attrName>
                                        </p:attrNameLst>
                                      </p:cBhvr>
                                      <p:to>
                                        <a:srgbClr val="D99694"/>
                                      </p:to>
                                    </p:animClr>
                                    <p:set>
                                      <p:cBhvr>
                                        <p:cTn id="27" dur="500" fill="hold"/>
                                        <p:tgtEl>
                                          <p:spTgt spid="69"/>
                                        </p:tgtEl>
                                        <p:attrNameLst>
                                          <p:attrName>fill.type</p:attrName>
                                        </p:attrNameLst>
                                      </p:cBhvr>
                                      <p:to>
                                        <p:strVal val="solid"/>
                                      </p:to>
                                    </p:set>
                                    <p:set>
                                      <p:cBhvr>
                                        <p:cTn id="28" dur="500" fill="hold"/>
                                        <p:tgtEl>
                                          <p:spTgt spid="69"/>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125"/>
                                        </p:tgtEl>
                                        <p:attrNameLst>
                                          <p:attrName>fillcolor</p:attrName>
                                        </p:attrNameLst>
                                      </p:cBhvr>
                                      <p:to>
                                        <a:srgbClr val="D99694"/>
                                      </p:to>
                                    </p:animClr>
                                    <p:set>
                                      <p:cBhvr>
                                        <p:cTn id="33" dur="500" fill="hold"/>
                                        <p:tgtEl>
                                          <p:spTgt spid="125"/>
                                        </p:tgtEl>
                                        <p:attrNameLst>
                                          <p:attrName>fill.type</p:attrName>
                                        </p:attrNameLst>
                                      </p:cBhvr>
                                      <p:to>
                                        <p:strVal val="solid"/>
                                      </p:to>
                                    </p:set>
                                    <p:set>
                                      <p:cBhvr>
                                        <p:cTn id="34" dur="500" fill="hold"/>
                                        <p:tgtEl>
                                          <p:spTgt spid="125"/>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mph" presetSubtype="2" fill="hold" nodeType="clickEffect">
                                  <p:stCondLst>
                                    <p:cond delay="0"/>
                                  </p:stCondLst>
                                  <p:childTnLst>
                                    <p:animClr clrSpc="rgb" dir="cw">
                                      <p:cBhvr>
                                        <p:cTn id="38" dur="500" fill="hold"/>
                                        <p:tgtEl>
                                          <p:spTgt spid="126"/>
                                        </p:tgtEl>
                                        <p:attrNameLst>
                                          <p:attrName>fillcolor</p:attrName>
                                        </p:attrNameLst>
                                      </p:cBhvr>
                                      <p:to>
                                        <a:srgbClr val="D99694"/>
                                      </p:to>
                                    </p:animClr>
                                    <p:set>
                                      <p:cBhvr>
                                        <p:cTn id="39" dur="500" fill="hold"/>
                                        <p:tgtEl>
                                          <p:spTgt spid="126"/>
                                        </p:tgtEl>
                                        <p:attrNameLst>
                                          <p:attrName>fill.type</p:attrName>
                                        </p:attrNameLst>
                                      </p:cBhvr>
                                      <p:to>
                                        <p:strVal val="solid"/>
                                      </p:to>
                                    </p:set>
                                    <p:set>
                                      <p:cBhvr>
                                        <p:cTn id="40" dur="500" fill="hold"/>
                                        <p:tgtEl>
                                          <p:spTgt spid="126"/>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1" grpId="0" animBg="1"/>
      <p:bldP spid="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497"/>
            <a:ext cx="11912837" cy="1143000"/>
          </a:xfrm>
        </p:spPr>
        <p:txBody>
          <a:bodyPr>
            <a:noAutofit/>
          </a:bodyPr>
          <a:lstStyle/>
          <a:p>
            <a:r>
              <a:rPr lang="en-US" sz="4400" dirty="0"/>
              <a:t>Programmable Quantum Error Correction </a:t>
            </a:r>
          </a:p>
        </p:txBody>
      </p:sp>
      <p:sp>
        <p:nvSpPr>
          <p:cNvPr id="126" name="Content Placeholder 36"/>
          <p:cNvSpPr txBox="1">
            <a:spLocks/>
          </p:cNvSpPr>
          <p:nvPr/>
        </p:nvSpPr>
        <p:spPr>
          <a:xfrm>
            <a:off x="92646" y="1596101"/>
            <a:ext cx="5135106" cy="5181295"/>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700" dirty="0">
                <a:solidFill>
                  <a:prstClr val="black"/>
                </a:solidFill>
                <a:latin typeface="Calibri"/>
              </a:rPr>
              <a:t>Different QECC Designed</a:t>
            </a:r>
          </a:p>
          <a:p>
            <a:pPr marL="0" marR="0" lvl="0" indent="0" algn="l" defTabSz="342900" rtl="0" eaLnBrk="1" fontAlgn="auto" latinLnBrk="0" hangingPunct="1">
              <a:lnSpc>
                <a:spcPct val="100000"/>
              </a:lnSpc>
              <a:spcBef>
                <a:spcPct val="20000"/>
              </a:spcBef>
              <a:spcAft>
                <a:spcPts val="0"/>
              </a:spcAft>
              <a:buSzTx/>
              <a:buNone/>
              <a:tabLst/>
              <a:defRPr/>
            </a:pPr>
            <a:endParaRPr lang="en-US" sz="2700" dirty="0">
              <a:solidFill>
                <a:prstClr val="black"/>
              </a:solidFill>
              <a:latin typeface="Calibri"/>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700" dirty="0">
                <a:solidFill>
                  <a:prstClr val="black"/>
                </a:solidFill>
                <a:latin typeface="Calibri"/>
              </a:rPr>
              <a:t> N</a:t>
            </a:r>
            <a:r>
              <a:rPr kumimoji="0" lang="en-US" sz="2700" b="0" i="0" u="none" strike="noStrike" kern="1200" cap="none" spc="0" normalizeH="0" baseline="0" noProof="0" dirty="0" err="1">
                <a:ln>
                  <a:noFill/>
                </a:ln>
                <a:solidFill>
                  <a:prstClr val="black"/>
                </a:solidFill>
                <a:effectLst/>
                <a:uLnTx/>
                <a:uFillTx/>
                <a:latin typeface="Calibri"/>
                <a:ea typeface="+mn-ea"/>
                <a:cs typeface="+mn-cs"/>
              </a:rPr>
              <a:t>ew</a:t>
            </a:r>
            <a:r>
              <a:rPr kumimoji="0" lang="en-US" sz="2700" b="0" i="0" u="none" strike="noStrike" kern="1200" cap="none" spc="0" normalizeH="0" baseline="0" noProof="0" dirty="0">
                <a:ln>
                  <a:noFill/>
                </a:ln>
                <a:solidFill>
                  <a:prstClr val="black"/>
                </a:solidFill>
                <a:effectLst/>
                <a:uLnTx/>
                <a:uFillTx/>
                <a:latin typeface="Calibri"/>
                <a:ea typeface="+mn-ea"/>
                <a:cs typeface="+mn-cs"/>
              </a:rPr>
              <a:t> error correction codes </a:t>
            </a:r>
            <a:r>
              <a:rPr lang="en-US" sz="2700" dirty="0">
                <a:solidFill>
                  <a:prstClr val="black"/>
                </a:solidFill>
                <a:latin typeface="Calibri"/>
              </a:rPr>
              <a:t> </a:t>
            </a:r>
            <a:r>
              <a:rPr kumimoji="0" lang="en-US" sz="27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a:t>
            </a:r>
            <a:r>
              <a:rPr kumimoji="0" lang="en-US" sz="2700" b="0" i="0" u="none" strike="noStrike" kern="1200" cap="none" spc="0" normalizeH="0" baseline="0" noProof="0" dirty="0">
                <a:ln>
                  <a:noFill/>
                </a:ln>
                <a:solidFill>
                  <a:prstClr val="black"/>
                </a:solidFill>
                <a:effectLst/>
                <a:uLnTx/>
                <a:uFillTx/>
                <a:latin typeface="Calibri"/>
                <a:ea typeface="+mn-ea"/>
                <a:cs typeface="+mn-cs"/>
              </a:rPr>
              <a:t>QECC needs to be </a:t>
            </a:r>
            <a:r>
              <a:rPr kumimoji="0" lang="en-US" sz="2700" b="1" i="0" u="none" strike="noStrike" kern="1200" cap="none" spc="0" normalizeH="0" baseline="0" noProof="0" dirty="0">
                <a:ln>
                  <a:noFill/>
                </a:ln>
                <a:solidFill>
                  <a:prstClr val="black"/>
                </a:solidFill>
                <a:effectLst/>
                <a:uLnTx/>
                <a:uFillTx/>
                <a:latin typeface="Calibri"/>
                <a:ea typeface="+mn-ea"/>
                <a:cs typeface="+mn-cs"/>
              </a:rPr>
              <a:t>programmable</a:t>
            </a:r>
          </a:p>
          <a:p>
            <a:pPr marL="0" marR="0" lvl="0" indent="0" algn="l" defTabSz="342900" rtl="0" eaLnBrk="1" fontAlgn="auto" latinLnBrk="0" hangingPunct="1">
              <a:lnSpc>
                <a:spcPct val="100000"/>
              </a:lnSpc>
              <a:spcBef>
                <a:spcPct val="20000"/>
              </a:spcBef>
              <a:spcAft>
                <a:spcPts val="0"/>
              </a:spcAft>
              <a:buSzTx/>
              <a:buNone/>
              <a:tabLst/>
              <a:defRPr/>
            </a:pPr>
            <a:endParaRPr lang="en-US" sz="2700" dirty="0">
              <a:solidFill>
                <a:prstClr val="black"/>
              </a:solidFill>
              <a:latin typeface="Calibri"/>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700" dirty="0">
                <a:solidFill>
                  <a:prstClr val="black"/>
                </a:solidFill>
                <a:latin typeface="Calibri"/>
              </a:rPr>
              <a:t> S</a:t>
            </a:r>
            <a:r>
              <a:rPr kumimoji="0" lang="en-US" sz="2700" b="0" i="0" u="none" strike="noStrike" kern="1200" cap="none" spc="0" normalizeH="0" baseline="0" noProof="0" dirty="0" err="1">
                <a:ln>
                  <a:noFill/>
                </a:ln>
                <a:solidFill>
                  <a:prstClr val="black"/>
                </a:solidFill>
                <a:effectLst/>
                <a:uLnTx/>
                <a:uFillTx/>
                <a:latin typeface="Calibri"/>
                <a:ea typeface="+mn-ea"/>
                <a:cs typeface="+mn-cs"/>
              </a:rPr>
              <a:t>oftware</a:t>
            </a:r>
            <a:r>
              <a:rPr kumimoji="0" lang="en-US" sz="27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managed QECC  Compiler inserts QECC instructions in regular instruction stream</a:t>
            </a:r>
            <a:r>
              <a:rPr kumimoji="0" lang="en-US" sz="2700" b="0" i="0" u="none" strike="noStrike" kern="1200" cap="none" spc="0" normalizeH="0" baseline="0" noProof="0" dirty="0">
                <a:ln>
                  <a:noFill/>
                </a:ln>
                <a:solidFill>
                  <a:prstClr val="black"/>
                </a:solidFill>
                <a:effectLst/>
                <a:uLnTx/>
                <a:uFillTx/>
                <a:latin typeface="Calibri"/>
                <a:ea typeface="+mn-ea"/>
                <a:cs typeface="+mn-cs"/>
              </a:rPr>
              <a:t> </a:t>
            </a: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xmlns="" id="{F0CDCE15-BA7D-4C41-ABE9-14963BE6794D}"/>
              </a:ext>
            </a:extLst>
          </p:cNvPr>
          <p:cNvGrpSpPr/>
          <p:nvPr/>
        </p:nvGrpSpPr>
        <p:grpSpPr>
          <a:xfrm>
            <a:off x="6125499" y="-532674"/>
            <a:ext cx="5931487" cy="6860520"/>
            <a:chOff x="6504719" y="1062829"/>
            <a:chExt cx="4075648" cy="5730330"/>
          </a:xfrm>
        </p:grpSpPr>
        <p:cxnSp>
          <p:nvCxnSpPr>
            <p:cNvPr id="113" name="Straight Arrow Connector 112">
              <a:extLst>
                <a:ext uri="{FF2B5EF4-FFF2-40B4-BE49-F238E27FC236}">
                  <a16:creationId xmlns:a16="http://schemas.microsoft.com/office/drawing/2014/main" xmlns="" id="{8D98CBFF-B5FD-4014-A7DA-3DFD8E1F4087}"/>
                </a:ext>
              </a:extLst>
            </p:cNvPr>
            <p:cNvCxnSpPr>
              <a:cxnSpLocks/>
            </p:cNvCxnSpPr>
            <p:nvPr/>
          </p:nvCxnSpPr>
          <p:spPr>
            <a:xfrm flipV="1">
              <a:off x="7071553" y="2708753"/>
              <a:ext cx="0" cy="348841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xmlns="" id="{D9DD14C9-2FE0-4078-80C0-16FBC9780459}"/>
                </a:ext>
              </a:extLst>
            </p:cNvPr>
            <p:cNvCxnSpPr>
              <a:cxnSpLocks/>
            </p:cNvCxnSpPr>
            <p:nvPr/>
          </p:nvCxnSpPr>
          <p:spPr>
            <a:xfrm flipV="1">
              <a:off x="7071553" y="6197169"/>
              <a:ext cx="3508814"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xmlns="" id="{112D0B7B-065F-42ED-8F2E-3728F1C4AA3A}"/>
                </a:ext>
              </a:extLst>
            </p:cNvPr>
            <p:cNvGrpSpPr/>
            <p:nvPr/>
          </p:nvGrpSpPr>
          <p:grpSpPr>
            <a:xfrm>
              <a:off x="6504719" y="1062829"/>
              <a:ext cx="3876313" cy="5730330"/>
              <a:chOff x="6504719" y="1062829"/>
              <a:chExt cx="3876313" cy="5730330"/>
            </a:xfrm>
          </p:grpSpPr>
          <p:cxnSp>
            <p:nvCxnSpPr>
              <p:cNvPr id="131" name="Straight Connector 130">
                <a:extLst>
                  <a:ext uri="{FF2B5EF4-FFF2-40B4-BE49-F238E27FC236}">
                    <a16:creationId xmlns:a16="http://schemas.microsoft.com/office/drawing/2014/main" xmlns="" id="{A79250CE-8CD5-4871-9AE0-9521948D5820}"/>
                  </a:ext>
                </a:extLst>
              </p:cNvPr>
              <p:cNvCxnSpPr>
                <a:cxnSpLocks/>
              </p:cNvCxnSpPr>
              <p:nvPr/>
            </p:nvCxnSpPr>
            <p:spPr>
              <a:xfrm flipV="1">
                <a:off x="7071553" y="3509179"/>
                <a:ext cx="3309479" cy="90759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xmlns="" id="{F3C5F9CF-02C7-4946-AAA7-3A3F4A3305A3}"/>
                  </a:ext>
                </a:extLst>
              </p:cNvPr>
              <p:cNvGrpSpPr/>
              <p:nvPr/>
            </p:nvGrpSpPr>
            <p:grpSpPr>
              <a:xfrm>
                <a:off x="6504719" y="1062829"/>
                <a:ext cx="2922289" cy="5730330"/>
                <a:chOff x="6504719" y="1062829"/>
                <a:chExt cx="2922289" cy="5730330"/>
              </a:xfrm>
            </p:grpSpPr>
            <p:sp>
              <p:nvSpPr>
                <p:cNvPr id="135" name="Arc 134">
                  <a:extLst>
                    <a:ext uri="{FF2B5EF4-FFF2-40B4-BE49-F238E27FC236}">
                      <a16:creationId xmlns:a16="http://schemas.microsoft.com/office/drawing/2014/main" xmlns="" id="{85997DDC-8BF8-4DFD-85F6-65FB2AF87147}"/>
                    </a:ext>
                  </a:extLst>
                </p:cNvPr>
                <p:cNvSpPr/>
                <p:nvPr/>
              </p:nvSpPr>
              <p:spPr>
                <a:xfrm rot="5400000">
                  <a:off x="5553618" y="2436219"/>
                  <a:ext cx="5134341" cy="2387562"/>
                </a:xfrm>
                <a:prstGeom prst="arc">
                  <a:avLst>
                    <a:gd name="adj1" fmla="val 14971255"/>
                    <a:gd name="adj2" fmla="val 0"/>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TextBox 137">
                  <a:extLst>
                    <a:ext uri="{FF2B5EF4-FFF2-40B4-BE49-F238E27FC236}">
                      <a16:creationId xmlns:a16="http://schemas.microsoft.com/office/drawing/2014/main" xmlns="" id="{E5C49C58-D79C-4899-93EF-CE625F6FBA6F}"/>
                    </a:ext>
                  </a:extLst>
                </p:cNvPr>
                <p:cNvSpPr txBox="1"/>
                <p:nvPr/>
              </p:nvSpPr>
              <p:spPr>
                <a:xfrm rot="16200000">
                  <a:off x="6249393" y="4290346"/>
                  <a:ext cx="997056" cy="486403"/>
                </a:xfrm>
                <a:prstGeom prst="rect">
                  <a:avLst/>
                </a:prstGeom>
                <a:noFill/>
                <a:ln w="57150">
                  <a:noFill/>
                </a:ln>
              </p:spPr>
              <p:txBody>
                <a:bodyPr wrap="none" rtlCol="0">
                  <a:spAutoFit/>
                </a:bodyPr>
                <a:lstStyle/>
                <a:p>
                  <a:r>
                    <a:rPr lang="en-US" sz="4000" dirty="0"/>
                    <a:t>Cost</a:t>
                  </a:r>
                  <a:endParaRPr lang="en-US" sz="3200" dirty="0"/>
                </a:p>
              </p:txBody>
            </p:sp>
            <p:sp>
              <p:nvSpPr>
                <p:cNvPr id="137" name="TextBox 136">
                  <a:extLst>
                    <a:ext uri="{FF2B5EF4-FFF2-40B4-BE49-F238E27FC236}">
                      <a16:creationId xmlns:a16="http://schemas.microsoft.com/office/drawing/2014/main" xmlns="" id="{CF88E5FD-BA9C-4715-A5B1-6B5173F66CFA}"/>
                    </a:ext>
                  </a:extLst>
                </p:cNvPr>
                <p:cNvSpPr txBox="1"/>
                <p:nvPr/>
              </p:nvSpPr>
              <p:spPr>
                <a:xfrm>
                  <a:off x="7837385" y="6273225"/>
                  <a:ext cx="1589623" cy="519934"/>
                </a:xfrm>
                <a:prstGeom prst="rect">
                  <a:avLst/>
                </a:prstGeom>
                <a:noFill/>
                <a:ln w="57150">
                  <a:noFill/>
                </a:ln>
              </p:spPr>
              <p:txBody>
                <a:bodyPr wrap="none" rtlCol="0">
                  <a:spAutoFit/>
                </a:bodyPr>
                <a:lstStyle/>
                <a:p>
                  <a:r>
                    <a:rPr lang="en-US" sz="3600" dirty="0"/>
                    <a:t>Error Rate</a:t>
                  </a:r>
                </a:p>
              </p:txBody>
            </p:sp>
          </p:grpSp>
        </p:grpSp>
      </p:grpSp>
      <p:sp>
        <p:nvSpPr>
          <p:cNvPr id="140" name="TextBox 139">
            <a:extLst>
              <a:ext uri="{FF2B5EF4-FFF2-40B4-BE49-F238E27FC236}">
                <a16:creationId xmlns:a16="http://schemas.microsoft.com/office/drawing/2014/main" xmlns="" id="{FEB9F119-2E87-4520-8BF6-E90DD54354DB}"/>
              </a:ext>
            </a:extLst>
          </p:cNvPr>
          <p:cNvSpPr txBox="1"/>
          <p:nvPr/>
        </p:nvSpPr>
        <p:spPr>
          <a:xfrm>
            <a:off x="7509775" y="4474731"/>
            <a:ext cx="3688126" cy="1077218"/>
          </a:xfrm>
          <a:prstGeom prst="rect">
            <a:avLst/>
          </a:prstGeom>
          <a:solidFill>
            <a:schemeClr val="accent4">
              <a:lumMod val="40000"/>
              <a:lumOff val="60000"/>
            </a:schemeClr>
          </a:solidFill>
          <a:ln w="38100">
            <a:solidFill>
              <a:schemeClr val="tx1"/>
            </a:solidFill>
          </a:ln>
        </p:spPr>
        <p:txBody>
          <a:bodyPr wrap="square" rtlCol="0">
            <a:spAutoFit/>
          </a:bodyPr>
          <a:lstStyle/>
          <a:p>
            <a:pPr algn="ctr"/>
            <a:r>
              <a:rPr lang="en-US" sz="3200" dirty="0">
                <a:latin typeface="+mn-lt"/>
              </a:rPr>
              <a:t>Concatenation </a:t>
            </a:r>
          </a:p>
          <a:p>
            <a:pPr algn="ctr"/>
            <a:r>
              <a:rPr lang="en-US" sz="3200" dirty="0">
                <a:latin typeface="+mn-lt"/>
              </a:rPr>
              <a:t>Code </a:t>
            </a:r>
          </a:p>
        </p:txBody>
      </p:sp>
      <p:sp>
        <p:nvSpPr>
          <p:cNvPr id="3" name="Slide Number Placeholder 2">
            <a:extLst>
              <a:ext uri="{FF2B5EF4-FFF2-40B4-BE49-F238E27FC236}">
                <a16:creationId xmlns:a16="http://schemas.microsoft.com/office/drawing/2014/main" xmlns="" id="{3B62BBFF-E4DB-4F7B-87E3-0644B4D32752}"/>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43</a:t>
            </a:fld>
            <a:endParaRPr lang="en-US" dirty="0">
              <a:solidFill>
                <a:prstClr val="black">
                  <a:tint val="75000"/>
                </a:prstClr>
              </a:solidFill>
            </a:endParaRPr>
          </a:p>
        </p:txBody>
      </p:sp>
      <p:sp>
        <p:nvSpPr>
          <p:cNvPr id="21" name="TextBox 20">
            <a:extLst>
              <a:ext uri="{FF2B5EF4-FFF2-40B4-BE49-F238E27FC236}">
                <a16:creationId xmlns:a16="http://schemas.microsoft.com/office/drawing/2014/main" xmlns="" id="{4B2948E4-0083-4C75-A93A-174827F50C46}"/>
              </a:ext>
            </a:extLst>
          </p:cNvPr>
          <p:cNvSpPr txBox="1"/>
          <p:nvPr/>
        </p:nvSpPr>
        <p:spPr>
          <a:xfrm>
            <a:off x="7521365" y="2155977"/>
            <a:ext cx="1779306" cy="1077218"/>
          </a:xfrm>
          <a:prstGeom prst="rect">
            <a:avLst/>
          </a:prstGeom>
          <a:solidFill>
            <a:schemeClr val="tx2">
              <a:lumMod val="40000"/>
              <a:lumOff val="60000"/>
            </a:schemeClr>
          </a:solidFill>
          <a:ln w="38100">
            <a:solidFill>
              <a:schemeClr val="tx1"/>
            </a:solidFill>
          </a:ln>
        </p:spPr>
        <p:txBody>
          <a:bodyPr wrap="square" rtlCol="0">
            <a:spAutoFit/>
          </a:bodyPr>
          <a:lstStyle/>
          <a:p>
            <a:pPr algn="ctr"/>
            <a:r>
              <a:rPr lang="en-US" sz="3200" dirty="0">
                <a:latin typeface="+mn-lt"/>
              </a:rPr>
              <a:t>Surface</a:t>
            </a:r>
          </a:p>
          <a:p>
            <a:pPr algn="ctr"/>
            <a:r>
              <a:rPr lang="en-US" sz="3200" dirty="0">
                <a:latin typeface="+mn-lt"/>
              </a:rPr>
              <a:t> Code</a:t>
            </a:r>
          </a:p>
        </p:txBody>
      </p:sp>
      <p:sp>
        <p:nvSpPr>
          <p:cNvPr id="13" name="TextBox 12">
            <a:extLst>
              <a:ext uri="{FF2B5EF4-FFF2-40B4-BE49-F238E27FC236}">
                <a16:creationId xmlns:a16="http://schemas.microsoft.com/office/drawing/2014/main" xmlns="" id="{ED7AB724-3373-4837-866D-A2F0FA976AD2}"/>
              </a:ext>
            </a:extLst>
          </p:cNvPr>
          <p:cNvSpPr txBox="1"/>
          <p:nvPr/>
        </p:nvSpPr>
        <p:spPr>
          <a:xfrm>
            <a:off x="6096000" y="1646358"/>
            <a:ext cx="6155852" cy="523220"/>
          </a:xfrm>
          <a:prstGeom prst="rect">
            <a:avLst/>
          </a:prstGeom>
          <a:solidFill>
            <a:schemeClr val="bg2">
              <a:lumMod val="90000"/>
            </a:schemeClr>
          </a:solidFill>
        </p:spPr>
        <p:txBody>
          <a:bodyPr wrap="none" rtlCol="0">
            <a:spAutoFit/>
          </a:bodyPr>
          <a:lstStyle/>
          <a:p>
            <a:r>
              <a:rPr lang="en-US" sz="2800" b="1" dirty="0"/>
              <a:t>Different Error Correction Designs </a:t>
            </a:r>
          </a:p>
        </p:txBody>
      </p:sp>
      <p:sp>
        <p:nvSpPr>
          <p:cNvPr id="22" name="Rectangle: Rounded Corners 21">
            <a:extLst>
              <a:ext uri="{FF2B5EF4-FFF2-40B4-BE49-F238E27FC236}">
                <a16:creationId xmlns:a16="http://schemas.microsoft.com/office/drawing/2014/main" xmlns="" id="{8A4F81A4-8E37-418A-9A45-4D54818BE154}"/>
              </a:ext>
            </a:extLst>
          </p:cNvPr>
          <p:cNvSpPr/>
          <p:nvPr/>
        </p:nvSpPr>
        <p:spPr>
          <a:xfrm>
            <a:off x="0" y="6325664"/>
            <a:ext cx="12192000" cy="523221"/>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Programmable</a:t>
            </a:r>
            <a:r>
              <a:rPr kumimoji="0" lang="en-US" sz="2800" b="1" i="0" u="none" strike="noStrike" kern="1200" cap="none" spc="0" normalizeH="0" noProof="0" dirty="0">
                <a:ln>
                  <a:noFill/>
                </a:ln>
                <a:solidFill>
                  <a:prstClr val="black"/>
                </a:solidFill>
                <a:effectLst/>
                <a:uLnTx/>
                <a:uFillTx/>
                <a:latin typeface="Calibri"/>
                <a:ea typeface="+mn-ea"/>
                <a:cs typeface="+mn-cs"/>
              </a:rPr>
              <a:t> QEC is essential for leveraging trade-offs in QEC design </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41310458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E88AD2D8-9D67-4B7D-92BF-F7274D573D08}"/>
              </a:ext>
            </a:extLst>
          </p:cNvPr>
          <p:cNvGrpSpPr/>
          <p:nvPr/>
        </p:nvGrpSpPr>
        <p:grpSpPr>
          <a:xfrm>
            <a:off x="7401572" y="2668025"/>
            <a:ext cx="2667000" cy="2089138"/>
            <a:chOff x="1807425" y="1576870"/>
            <a:chExt cx="2667000" cy="2089138"/>
          </a:xfrm>
        </p:grpSpPr>
        <p:pic>
          <p:nvPicPr>
            <p:cNvPr id="2050" name="Picture 2" descr="Image result for Caution sign">
              <a:extLst>
                <a:ext uri="{FF2B5EF4-FFF2-40B4-BE49-F238E27FC236}">
                  <a16:creationId xmlns:a16="http://schemas.microsoft.com/office/drawing/2014/main" xmlns="" id="{32060C9A-9B70-443D-A452-D27B2A8AA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425" y="1576870"/>
              <a:ext cx="2667000" cy="20891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80BD7168-D9CE-4E1C-AEC6-986F093C42EB}"/>
                </a:ext>
              </a:extLst>
            </p:cNvPr>
            <p:cNvSpPr/>
            <p:nvPr/>
          </p:nvSpPr>
          <p:spPr>
            <a:xfrm>
              <a:off x="2120165" y="2485493"/>
              <a:ext cx="2099020" cy="1077218"/>
            </a:xfrm>
            <a:prstGeom prst="rect">
              <a:avLst/>
            </a:prstGeom>
          </p:spPr>
          <p:txBody>
            <a:bodyPr wrap="square">
              <a:spAutoFit/>
            </a:bodyPr>
            <a:lstStyle/>
            <a:p>
              <a:pPr algn="ctr"/>
              <a:r>
                <a:rPr lang="en-US" sz="3200" b="1" dirty="0">
                  <a:solidFill>
                    <a:prstClr val="black"/>
                  </a:solidFill>
                  <a:sym typeface="Wingdings" panose="05000000000000000000" pitchFamily="2" charset="2"/>
                </a:rPr>
                <a:t>Can’t use </a:t>
              </a:r>
            </a:p>
            <a:p>
              <a:pPr algn="ctr"/>
              <a:r>
                <a:rPr lang="en-US" sz="3200" b="1" dirty="0" err="1">
                  <a:solidFill>
                    <a:prstClr val="black"/>
                  </a:solidFill>
                  <a:sym typeface="Wingdings" panose="05000000000000000000" pitchFamily="2" charset="2"/>
                </a:rPr>
                <a:t>i</a:t>
              </a:r>
              <a:r>
                <a:rPr lang="en-US" sz="3200" b="1" dirty="0">
                  <a:solidFill>
                    <a:prstClr val="black"/>
                  </a:solidFill>
                  <a:sym typeface="Wingdings" panose="05000000000000000000" pitchFamily="2" charset="2"/>
                </a:rPr>
                <a:t>-cache</a:t>
              </a:r>
              <a:endParaRPr lang="en-US" sz="3200" b="1" dirty="0"/>
            </a:p>
          </p:txBody>
        </p:sp>
      </p:grpSp>
      <p:sp>
        <p:nvSpPr>
          <p:cNvPr id="3" name="Rectangle 2"/>
          <p:cNvSpPr/>
          <p:nvPr/>
        </p:nvSpPr>
        <p:spPr>
          <a:xfrm>
            <a:off x="0" y="1549557"/>
            <a:ext cx="5624713" cy="4582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1" y="-10703"/>
            <a:ext cx="12069055" cy="1143000"/>
          </a:xfrm>
        </p:spPr>
        <p:txBody>
          <a:bodyPr>
            <a:noAutofit/>
          </a:bodyPr>
          <a:lstStyle/>
          <a:p>
            <a:r>
              <a:rPr lang="en-US" sz="4000" dirty="0"/>
              <a:t>Problem: Instruction Bandwidth Bottleneck </a:t>
            </a:r>
          </a:p>
        </p:txBody>
      </p:sp>
      <p:sp>
        <p:nvSpPr>
          <p:cNvPr id="127" name="Content Placeholder 36"/>
          <p:cNvSpPr txBox="1">
            <a:spLocks/>
          </p:cNvSpPr>
          <p:nvPr/>
        </p:nvSpPr>
        <p:spPr>
          <a:xfrm>
            <a:off x="391049" y="1791841"/>
            <a:ext cx="4793688" cy="4153072"/>
          </a:xfrm>
          <a:prstGeom prst="rect">
            <a:avLst/>
          </a:prstGeom>
        </p:spPr>
        <p:txBody>
          <a:bodyPr>
            <a:normAutofit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lvl="0" fontAlgn="auto">
              <a:spcAft>
                <a:spcPts val="0"/>
              </a:spcAft>
              <a:buFont typeface="Wingdings" panose="05000000000000000000" pitchFamily="2" charset="2"/>
              <a:buChar char="v"/>
              <a:defRPr/>
            </a:pPr>
            <a:r>
              <a:rPr lang="en-US" sz="2800" dirty="0">
                <a:solidFill>
                  <a:prstClr val="black"/>
                </a:solidFill>
                <a:sym typeface="Wingdings" panose="05000000000000000000" pitchFamily="2" charset="2"/>
              </a:rPr>
              <a:t> Can’t use </a:t>
            </a:r>
            <a:r>
              <a:rPr lang="en-US" sz="2800" dirty="0" err="1">
                <a:solidFill>
                  <a:prstClr val="black"/>
                </a:solidFill>
                <a:sym typeface="Wingdings" panose="05000000000000000000" pitchFamily="2" charset="2"/>
              </a:rPr>
              <a:t>i</a:t>
            </a:r>
            <a:r>
              <a:rPr lang="en-US" sz="2800" dirty="0">
                <a:solidFill>
                  <a:prstClr val="black"/>
                </a:solidFill>
                <a:sym typeface="Wingdings" panose="05000000000000000000" pitchFamily="2" charset="2"/>
              </a:rPr>
              <a:t>-cache -- </a:t>
            </a:r>
            <a:r>
              <a:rPr lang="en-US" sz="2800" dirty="0">
                <a:solidFill>
                  <a:prstClr val="black"/>
                </a:solidFill>
                <a:latin typeface="Calibri"/>
                <a:sym typeface="Wingdings" panose="05000000000000000000" pitchFamily="2" charset="2"/>
              </a:rPr>
              <a:t>d</a:t>
            </a:r>
            <a:r>
              <a:rPr kumimoji="0" lang="en-US" sz="2800" b="0" i="0" u="none" strike="noStrike" kern="1200" cap="none" spc="0" normalizeH="0" baseline="0" noProof="0" dirty="0" err="1">
                <a:ln>
                  <a:noFill/>
                </a:ln>
                <a:solidFill>
                  <a:prstClr val="black"/>
                </a:solidFill>
                <a:effectLst/>
                <a:uLnTx/>
                <a:uFillTx/>
                <a:latin typeface="Calibri"/>
                <a:ea typeface="+mn-ea"/>
                <a:cs typeface="+mn-cs"/>
              </a:rPr>
              <a:t>elay</a:t>
            </a:r>
            <a:r>
              <a:rPr kumimoji="0" lang="en-US" sz="2800" b="0" i="0" u="none" strike="noStrike" kern="1200" cap="none" spc="0" normalizeH="0" baseline="0" noProof="0" dirty="0">
                <a:ln>
                  <a:noFill/>
                </a:ln>
                <a:solidFill>
                  <a:prstClr val="black"/>
                </a:solidFill>
                <a:effectLst/>
                <a:uLnTx/>
                <a:uFillTx/>
                <a:latin typeface="Calibri"/>
                <a:ea typeface="+mn-ea"/>
                <a:cs typeface="+mn-cs"/>
              </a:rPr>
              <a:t> in delivery of QECC instructions results in error </a:t>
            </a: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lang="en-US" sz="2800" dirty="0">
              <a:solidFill>
                <a:prstClr val="black"/>
              </a:solidFill>
              <a:latin typeface="Calibri"/>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SW-QECC + no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i</a:t>
            </a:r>
            <a:r>
              <a:rPr kumimoji="0" lang="en-US" sz="2800" b="0" i="0" u="none" strike="noStrike" kern="1200" cap="none" spc="0" normalizeH="0" baseline="0" noProof="0" dirty="0">
                <a:ln>
                  <a:noFill/>
                </a:ln>
                <a:solidFill>
                  <a:prstClr val="black"/>
                </a:solidFill>
                <a:effectLst/>
                <a:uLnTx/>
                <a:uFillTx/>
                <a:latin typeface="Calibri"/>
                <a:ea typeface="+mn-ea"/>
                <a:cs typeface="+mn-cs"/>
              </a:rPr>
              <a:t>-cache</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instruction bandwidth </a:t>
            </a:r>
            <a:r>
              <a:rPr kumimoji="0" lang="en-US" sz="2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must</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scale linearly </a:t>
            </a:r>
            <a:r>
              <a:rPr kumimoji="0" lang="en-US" sz="2800" b="0" i="0" u="none" strike="noStrike" kern="1200" cap="none" spc="0" normalizeH="0" baseline="0" noProof="0" dirty="0">
                <a:ln>
                  <a:noFill/>
                </a:ln>
                <a:solidFill>
                  <a:prstClr val="black"/>
                </a:solidFill>
                <a:effectLst/>
                <a:uLnTx/>
                <a:uFillTx/>
                <a:latin typeface="Calibri"/>
                <a:ea typeface="+mn-ea"/>
                <a:cs typeface="+mn-cs"/>
              </a:rPr>
              <a:t>with number of qubits</a:t>
            </a: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xmlns="" id="{1675CFDA-6140-4515-9782-B73A11C8B52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44</a:t>
            </a:fld>
            <a:endParaRPr lang="en-US" dirty="0">
              <a:solidFill>
                <a:prstClr val="black">
                  <a:tint val="75000"/>
                </a:prstClr>
              </a:solidFill>
            </a:endParaRPr>
          </a:p>
        </p:txBody>
      </p:sp>
      <p:grpSp>
        <p:nvGrpSpPr>
          <p:cNvPr id="12" name="Group 11">
            <a:extLst>
              <a:ext uri="{FF2B5EF4-FFF2-40B4-BE49-F238E27FC236}">
                <a16:creationId xmlns:a16="http://schemas.microsoft.com/office/drawing/2014/main" xmlns="" id="{CA30C9B2-8E74-4E85-9015-A26C8ED70125}"/>
              </a:ext>
            </a:extLst>
          </p:cNvPr>
          <p:cNvGrpSpPr/>
          <p:nvPr/>
        </p:nvGrpSpPr>
        <p:grpSpPr>
          <a:xfrm>
            <a:off x="5326963" y="1652806"/>
            <a:ext cx="6835059" cy="4637638"/>
            <a:chOff x="5359495" y="1500406"/>
            <a:chExt cx="6835059" cy="4637638"/>
          </a:xfrm>
        </p:grpSpPr>
        <p:sp>
          <p:nvSpPr>
            <p:cNvPr id="13" name="TextBox 12">
              <a:extLst>
                <a:ext uri="{FF2B5EF4-FFF2-40B4-BE49-F238E27FC236}">
                  <a16:creationId xmlns:a16="http://schemas.microsoft.com/office/drawing/2014/main" xmlns="" id="{DCC89F7A-40DA-4DAF-B3A4-CF30E0D00682}"/>
                </a:ext>
              </a:extLst>
            </p:cNvPr>
            <p:cNvSpPr txBox="1"/>
            <p:nvPr/>
          </p:nvSpPr>
          <p:spPr>
            <a:xfrm>
              <a:off x="8110489" y="1500406"/>
              <a:ext cx="2433743" cy="461665"/>
            </a:xfrm>
            <a:prstGeom prst="rect">
              <a:avLst/>
            </a:prstGeom>
            <a:noFill/>
          </p:spPr>
          <p:txBody>
            <a:bodyPr wrap="none" rtlCol="0">
              <a:spAutoFit/>
            </a:bodyPr>
            <a:lstStyle/>
            <a:p>
              <a:r>
                <a:rPr lang="en-US" sz="2400" dirty="0"/>
                <a:t>Shor’s Algorithm</a:t>
              </a:r>
            </a:p>
          </p:txBody>
        </p:sp>
        <p:grpSp>
          <p:nvGrpSpPr>
            <p:cNvPr id="14" name="Group 13">
              <a:extLst>
                <a:ext uri="{FF2B5EF4-FFF2-40B4-BE49-F238E27FC236}">
                  <a16:creationId xmlns:a16="http://schemas.microsoft.com/office/drawing/2014/main" xmlns="" id="{75CF5196-F1DD-41EE-8978-5B603A148660}"/>
                </a:ext>
              </a:extLst>
            </p:cNvPr>
            <p:cNvGrpSpPr/>
            <p:nvPr/>
          </p:nvGrpSpPr>
          <p:grpSpPr>
            <a:xfrm>
              <a:off x="5359495" y="1747673"/>
              <a:ext cx="6835059" cy="4390371"/>
              <a:chOff x="5359495" y="1747673"/>
              <a:chExt cx="6835059" cy="4390371"/>
            </a:xfrm>
          </p:grpSpPr>
          <p:pic>
            <p:nvPicPr>
              <p:cNvPr id="15" name="Picture 14">
                <a:extLst>
                  <a:ext uri="{FF2B5EF4-FFF2-40B4-BE49-F238E27FC236}">
                    <a16:creationId xmlns:a16="http://schemas.microsoft.com/office/drawing/2014/main" xmlns="" id="{53EB3C5E-1B1F-45DF-B223-3CA311A2F829}"/>
                  </a:ext>
                </a:extLst>
              </p:cNvPr>
              <p:cNvPicPr>
                <a:picLocks noChangeAspect="1"/>
              </p:cNvPicPr>
              <p:nvPr/>
            </p:nvPicPr>
            <p:blipFill rotWithShape="1">
              <a:blip r:embed="rId5"/>
              <a:srcRect l="11947" t="18540" b="11396"/>
              <a:stretch/>
            </p:blipFill>
            <p:spPr>
              <a:xfrm>
                <a:off x="5964245" y="1947933"/>
                <a:ext cx="6230309" cy="3900386"/>
              </a:xfrm>
              <a:prstGeom prst="rect">
                <a:avLst/>
              </a:prstGeom>
            </p:spPr>
          </p:pic>
          <p:sp>
            <p:nvSpPr>
              <p:cNvPr id="16" name="TextBox 15">
                <a:extLst>
                  <a:ext uri="{FF2B5EF4-FFF2-40B4-BE49-F238E27FC236}">
                    <a16:creationId xmlns:a16="http://schemas.microsoft.com/office/drawing/2014/main" xmlns="" id="{5943869D-1E57-434B-8A7A-CC4580A07F09}"/>
                  </a:ext>
                </a:extLst>
              </p:cNvPr>
              <p:cNvSpPr txBox="1"/>
              <p:nvPr/>
            </p:nvSpPr>
            <p:spPr>
              <a:xfrm rot="16200000">
                <a:off x="3658549" y="3448619"/>
                <a:ext cx="3863558" cy="461666"/>
              </a:xfrm>
              <a:prstGeom prst="rect">
                <a:avLst/>
              </a:prstGeom>
              <a:noFill/>
            </p:spPr>
            <p:txBody>
              <a:bodyPr wrap="none" rtlCol="0">
                <a:spAutoFit/>
              </a:bodyPr>
              <a:lstStyle/>
              <a:p>
                <a:pPr algn="ctr"/>
                <a:r>
                  <a:rPr lang="en-US" sz="2400" dirty="0"/>
                  <a:t>Instruction Bandwidth (B/s)</a:t>
                </a:r>
              </a:p>
            </p:txBody>
          </p:sp>
          <p:grpSp>
            <p:nvGrpSpPr>
              <p:cNvPr id="17" name="Group 16">
                <a:extLst>
                  <a:ext uri="{FF2B5EF4-FFF2-40B4-BE49-F238E27FC236}">
                    <a16:creationId xmlns:a16="http://schemas.microsoft.com/office/drawing/2014/main" xmlns="" id="{4039483F-D762-477D-8E2C-16881C79E34E}"/>
                  </a:ext>
                </a:extLst>
              </p:cNvPr>
              <p:cNvGrpSpPr/>
              <p:nvPr/>
            </p:nvGrpSpPr>
            <p:grpSpPr>
              <a:xfrm>
                <a:off x="6782700" y="2772581"/>
                <a:ext cx="551495" cy="99127"/>
                <a:chOff x="4769592" y="1535709"/>
                <a:chExt cx="457200" cy="76200"/>
              </a:xfrm>
            </p:grpSpPr>
            <p:cxnSp>
              <p:nvCxnSpPr>
                <p:cNvPr id="24" name="Straight Connector 23">
                  <a:extLst>
                    <a:ext uri="{FF2B5EF4-FFF2-40B4-BE49-F238E27FC236}">
                      <a16:creationId xmlns:a16="http://schemas.microsoft.com/office/drawing/2014/main" xmlns="" id="{8BDB6971-9B1F-4FCF-96F3-6C2A89EB658C}"/>
                    </a:ext>
                  </a:extLst>
                </p:cNvPr>
                <p:cNvCxnSpPr/>
                <p:nvPr/>
              </p:nvCxnSpPr>
              <p:spPr>
                <a:xfrm>
                  <a:off x="4769592" y="1573809"/>
                  <a:ext cx="457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xmlns="" id="{25DEA68D-0E44-4965-8E3B-C86E43921ED3}"/>
                    </a:ext>
                  </a:extLst>
                </p:cNvPr>
                <p:cNvSpPr/>
                <p:nvPr/>
              </p:nvSpPr>
              <p:spPr>
                <a:xfrm>
                  <a:off x="4952949" y="153570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xmlns="" id="{94045E8A-423D-4458-B159-9D73AA8C0BB3}"/>
                  </a:ext>
                </a:extLst>
              </p:cNvPr>
              <p:cNvGrpSpPr/>
              <p:nvPr/>
            </p:nvGrpSpPr>
            <p:grpSpPr>
              <a:xfrm>
                <a:off x="6807595" y="2356307"/>
                <a:ext cx="551495" cy="92333"/>
                <a:chOff x="4554486" y="1221446"/>
                <a:chExt cx="457200" cy="70977"/>
              </a:xfrm>
            </p:grpSpPr>
            <p:cxnSp>
              <p:nvCxnSpPr>
                <p:cNvPr id="22" name="Straight Connector 21">
                  <a:extLst>
                    <a:ext uri="{FF2B5EF4-FFF2-40B4-BE49-F238E27FC236}">
                      <a16:creationId xmlns:a16="http://schemas.microsoft.com/office/drawing/2014/main" xmlns="" id="{602BA5CA-8776-415A-A284-39C38884F96D}"/>
                    </a:ext>
                  </a:extLst>
                </p:cNvPr>
                <p:cNvCxnSpPr/>
                <p:nvPr/>
              </p:nvCxnSpPr>
              <p:spPr>
                <a:xfrm>
                  <a:off x="4554486" y="1259544"/>
                  <a:ext cx="457200"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4A226D81-EF78-4B0C-9D6E-65EC1D42A0E5}"/>
                    </a:ext>
                  </a:extLst>
                </p:cNvPr>
                <p:cNvSpPr/>
                <p:nvPr/>
              </p:nvSpPr>
              <p:spPr>
                <a:xfrm>
                  <a:off x="4727682" y="1221446"/>
                  <a:ext cx="65723" cy="709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xmlns="" id="{04D216B1-C94C-4947-B4B1-028699F97D8C}"/>
                  </a:ext>
                </a:extLst>
              </p:cNvPr>
              <p:cNvSpPr txBox="1"/>
              <p:nvPr/>
            </p:nvSpPr>
            <p:spPr>
              <a:xfrm>
                <a:off x="7644706" y="2233197"/>
                <a:ext cx="1630254" cy="338554"/>
              </a:xfrm>
              <a:prstGeom prst="rect">
                <a:avLst/>
              </a:prstGeom>
              <a:noFill/>
            </p:spPr>
            <p:txBody>
              <a:bodyPr wrap="none" rtlCol="0">
                <a:spAutoFit/>
              </a:bodyPr>
              <a:lstStyle/>
              <a:p>
                <a:r>
                  <a:rPr lang="en-US" sz="1600" dirty="0"/>
                  <a:t>Total Bandwidth</a:t>
                </a:r>
                <a:endParaRPr lang="en-US" sz="2400" dirty="0"/>
              </a:p>
            </p:txBody>
          </p:sp>
          <p:sp>
            <p:nvSpPr>
              <p:cNvPr id="20" name="TextBox 19">
                <a:extLst>
                  <a:ext uri="{FF2B5EF4-FFF2-40B4-BE49-F238E27FC236}">
                    <a16:creationId xmlns:a16="http://schemas.microsoft.com/office/drawing/2014/main" xmlns="" id="{88DF205D-94C3-4660-8AAF-2FC37C564B97}"/>
                  </a:ext>
                </a:extLst>
              </p:cNvPr>
              <p:cNvSpPr txBox="1"/>
              <p:nvPr/>
            </p:nvSpPr>
            <p:spPr>
              <a:xfrm>
                <a:off x="7397735" y="2648016"/>
                <a:ext cx="2233304" cy="338554"/>
              </a:xfrm>
              <a:prstGeom prst="rect">
                <a:avLst/>
              </a:prstGeom>
              <a:noFill/>
            </p:spPr>
            <p:txBody>
              <a:bodyPr wrap="none" rtlCol="0">
                <a:spAutoFit/>
              </a:bodyPr>
              <a:lstStyle/>
              <a:p>
                <a:r>
                  <a:rPr lang="en-US" sz="1600" dirty="0"/>
                  <a:t>Non-QECC Bandwidth</a:t>
                </a:r>
                <a:endParaRPr lang="en-US" sz="2400" dirty="0"/>
              </a:p>
            </p:txBody>
          </p:sp>
          <p:sp>
            <p:nvSpPr>
              <p:cNvPr id="21" name="TextBox 20">
                <a:extLst>
                  <a:ext uri="{FF2B5EF4-FFF2-40B4-BE49-F238E27FC236}">
                    <a16:creationId xmlns:a16="http://schemas.microsoft.com/office/drawing/2014/main" xmlns="" id="{EE8B8A26-47FA-4DE5-B5E3-A797D2982F9F}"/>
                  </a:ext>
                </a:extLst>
              </p:cNvPr>
              <p:cNvSpPr txBox="1"/>
              <p:nvPr/>
            </p:nvSpPr>
            <p:spPr>
              <a:xfrm>
                <a:off x="7497720" y="5676379"/>
                <a:ext cx="3163357" cy="461665"/>
              </a:xfrm>
              <a:prstGeom prst="rect">
                <a:avLst/>
              </a:prstGeom>
              <a:noFill/>
            </p:spPr>
            <p:txBody>
              <a:bodyPr wrap="square" rtlCol="0">
                <a:spAutoFit/>
              </a:bodyPr>
              <a:lstStyle/>
              <a:p>
                <a:pPr algn="ctr"/>
                <a:r>
                  <a:rPr lang="en-US" sz="2400" dirty="0"/>
                  <a:t>Number of Qubits</a:t>
                </a:r>
              </a:p>
            </p:txBody>
          </p:sp>
        </p:grpSp>
      </p:grpSp>
      <p:grpSp>
        <p:nvGrpSpPr>
          <p:cNvPr id="26" name="Group 25">
            <a:extLst>
              <a:ext uri="{FF2B5EF4-FFF2-40B4-BE49-F238E27FC236}">
                <a16:creationId xmlns:a16="http://schemas.microsoft.com/office/drawing/2014/main" xmlns="" id="{DEA0C417-7838-4FB5-BB5C-B2390230FE40}"/>
              </a:ext>
            </a:extLst>
          </p:cNvPr>
          <p:cNvGrpSpPr/>
          <p:nvPr/>
        </p:nvGrpSpPr>
        <p:grpSpPr>
          <a:xfrm>
            <a:off x="6559481" y="2884462"/>
            <a:ext cx="5632519" cy="1702164"/>
            <a:chOff x="6592013" y="2732062"/>
            <a:chExt cx="5632519" cy="1702164"/>
          </a:xfrm>
        </p:grpSpPr>
        <p:sp>
          <p:nvSpPr>
            <p:cNvPr id="27" name="TextBox 26">
              <a:extLst>
                <a:ext uri="{FF2B5EF4-FFF2-40B4-BE49-F238E27FC236}">
                  <a16:creationId xmlns:a16="http://schemas.microsoft.com/office/drawing/2014/main" xmlns="" id="{A1C0A642-AA1D-4EA5-A26E-3E44C45035C8}"/>
                </a:ext>
              </a:extLst>
            </p:cNvPr>
            <p:cNvSpPr txBox="1"/>
            <p:nvPr/>
          </p:nvSpPr>
          <p:spPr>
            <a:xfrm>
              <a:off x="6592013" y="4064894"/>
              <a:ext cx="915635" cy="369332"/>
            </a:xfrm>
            <a:prstGeom prst="rect">
              <a:avLst/>
            </a:prstGeom>
            <a:solidFill>
              <a:schemeClr val="bg2">
                <a:lumMod val="90000"/>
              </a:schemeClr>
            </a:solidFill>
          </p:spPr>
          <p:txBody>
            <a:bodyPr wrap="none" rtlCol="0">
              <a:spAutoFit/>
            </a:bodyPr>
            <a:lstStyle/>
            <a:p>
              <a:r>
                <a:rPr lang="en-US" b="1" dirty="0"/>
                <a:t>128 bit</a:t>
              </a:r>
            </a:p>
          </p:txBody>
        </p:sp>
        <p:sp>
          <p:nvSpPr>
            <p:cNvPr id="28" name="TextBox 27">
              <a:extLst>
                <a:ext uri="{FF2B5EF4-FFF2-40B4-BE49-F238E27FC236}">
                  <a16:creationId xmlns:a16="http://schemas.microsoft.com/office/drawing/2014/main" xmlns="" id="{87EAB1D5-DACA-4597-9E29-27AA54F8A399}"/>
                </a:ext>
              </a:extLst>
            </p:cNvPr>
            <p:cNvSpPr txBox="1"/>
            <p:nvPr/>
          </p:nvSpPr>
          <p:spPr>
            <a:xfrm>
              <a:off x="8514387" y="3679451"/>
              <a:ext cx="915635" cy="369332"/>
            </a:xfrm>
            <a:prstGeom prst="rect">
              <a:avLst/>
            </a:prstGeom>
            <a:solidFill>
              <a:schemeClr val="bg2">
                <a:lumMod val="90000"/>
              </a:schemeClr>
            </a:solidFill>
          </p:spPr>
          <p:txBody>
            <a:bodyPr wrap="none" rtlCol="0">
              <a:spAutoFit/>
            </a:bodyPr>
            <a:lstStyle/>
            <a:p>
              <a:r>
                <a:rPr lang="en-US" b="1" dirty="0"/>
                <a:t>256 bit</a:t>
              </a:r>
            </a:p>
          </p:txBody>
        </p:sp>
        <p:sp>
          <p:nvSpPr>
            <p:cNvPr id="29" name="TextBox 28">
              <a:extLst>
                <a:ext uri="{FF2B5EF4-FFF2-40B4-BE49-F238E27FC236}">
                  <a16:creationId xmlns:a16="http://schemas.microsoft.com/office/drawing/2014/main" xmlns="" id="{7CB04A60-8BE5-40FF-8DA4-1EFEF34400EA}"/>
                </a:ext>
              </a:extLst>
            </p:cNvPr>
            <p:cNvSpPr txBox="1"/>
            <p:nvPr/>
          </p:nvSpPr>
          <p:spPr>
            <a:xfrm>
              <a:off x="11180656" y="2732062"/>
              <a:ext cx="1043876" cy="369332"/>
            </a:xfrm>
            <a:prstGeom prst="rect">
              <a:avLst/>
            </a:prstGeom>
            <a:solidFill>
              <a:schemeClr val="bg2">
                <a:lumMod val="90000"/>
              </a:schemeClr>
            </a:solidFill>
          </p:spPr>
          <p:txBody>
            <a:bodyPr wrap="none" rtlCol="0">
              <a:spAutoFit/>
            </a:bodyPr>
            <a:lstStyle/>
            <a:p>
              <a:r>
                <a:rPr lang="en-US" b="1" dirty="0"/>
                <a:t>1024 bit</a:t>
              </a:r>
            </a:p>
          </p:txBody>
        </p:sp>
      </p:grpSp>
      <p:grpSp>
        <p:nvGrpSpPr>
          <p:cNvPr id="30" name="Group 29">
            <a:extLst>
              <a:ext uri="{FF2B5EF4-FFF2-40B4-BE49-F238E27FC236}">
                <a16:creationId xmlns:a16="http://schemas.microsoft.com/office/drawing/2014/main" xmlns="" id="{DAC20D44-8AA9-4CF1-A927-1E8799E4A7F3}"/>
              </a:ext>
            </a:extLst>
          </p:cNvPr>
          <p:cNvGrpSpPr/>
          <p:nvPr/>
        </p:nvGrpSpPr>
        <p:grpSpPr>
          <a:xfrm>
            <a:off x="9459857" y="3050212"/>
            <a:ext cx="2103685" cy="1154351"/>
            <a:chOff x="9528953" y="2909948"/>
            <a:chExt cx="2103685" cy="1154351"/>
          </a:xfrm>
        </p:grpSpPr>
        <p:cxnSp>
          <p:nvCxnSpPr>
            <p:cNvPr id="31" name="Straight Arrow Connector 30">
              <a:extLst>
                <a:ext uri="{FF2B5EF4-FFF2-40B4-BE49-F238E27FC236}">
                  <a16:creationId xmlns:a16="http://schemas.microsoft.com/office/drawing/2014/main" xmlns="" id="{F6E0017C-31D9-4762-A3C3-4E9BF8F8B665}"/>
                </a:ext>
              </a:extLst>
            </p:cNvPr>
            <p:cNvCxnSpPr>
              <a:cxnSpLocks/>
            </p:cNvCxnSpPr>
            <p:nvPr/>
          </p:nvCxnSpPr>
          <p:spPr>
            <a:xfrm>
              <a:off x="10580796" y="2909948"/>
              <a:ext cx="0" cy="1154351"/>
            </a:xfrm>
            <a:prstGeom prst="straightConnector1">
              <a:avLst/>
            </a:prstGeom>
            <a:ln w="57150">
              <a:solidFill>
                <a:schemeClr val="tx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B2559067-0EBF-4596-8EF0-7406C84FFFBE}"/>
                </a:ext>
              </a:extLst>
            </p:cNvPr>
            <p:cNvSpPr txBox="1"/>
            <p:nvPr/>
          </p:nvSpPr>
          <p:spPr>
            <a:xfrm>
              <a:off x="9528953" y="3199673"/>
              <a:ext cx="2103685" cy="646331"/>
            </a:xfrm>
            <a:prstGeom prst="rect">
              <a:avLst/>
            </a:prstGeom>
            <a:solidFill>
              <a:schemeClr val="accent4">
                <a:lumMod val="20000"/>
                <a:lumOff val="80000"/>
              </a:schemeClr>
            </a:solidFill>
          </p:spPr>
          <p:txBody>
            <a:bodyPr wrap="square" rtlCol="0">
              <a:spAutoFit/>
            </a:bodyPr>
            <a:lstStyle/>
            <a:p>
              <a:pPr algn="ctr"/>
              <a:r>
                <a:rPr lang="en-US" b="1" dirty="0">
                  <a:solidFill>
                    <a:srgbClr val="FF0000"/>
                  </a:solidFill>
                </a:rPr>
                <a:t>QECC Bandwidth Bloat – 10,000X</a:t>
              </a:r>
            </a:p>
          </p:txBody>
        </p:sp>
      </p:grpSp>
    </p:spTree>
    <p:custDataLst>
      <p:tags r:id="rId1"/>
    </p:custDataLst>
    <p:extLst>
      <p:ext uri="{BB962C8B-B14F-4D97-AF65-F5344CB8AC3E}">
        <p14:creationId xmlns:p14="http://schemas.microsoft.com/office/powerpoint/2010/main" val="6579514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88477-A561-4325-A7C3-8882C59F982B}"/>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xmlns="" id="{96E29A34-8E7C-4B31-8649-5551E77364C3}"/>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45</a:t>
            </a:fld>
            <a:endParaRPr lang="en-US" dirty="0">
              <a:solidFill>
                <a:prstClr val="black">
                  <a:tint val="75000"/>
                </a:prstClr>
              </a:solidFill>
            </a:endParaRPr>
          </a:p>
        </p:txBody>
      </p:sp>
      <p:sp>
        <p:nvSpPr>
          <p:cNvPr id="5" name="Rectangle: Rounded Corners 4">
            <a:extLst>
              <a:ext uri="{FF2B5EF4-FFF2-40B4-BE49-F238E27FC236}">
                <a16:creationId xmlns:a16="http://schemas.microsoft.com/office/drawing/2014/main" xmlns="" id="{82A99318-D49D-4BAC-9646-1C63B4BD0C08}"/>
              </a:ext>
            </a:extLst>
          </p:cNvPr>
          <p:cNvSpPr/>
          <p:nvPr/>
        </p:nvSpPr>
        <p:spPr>
          <a:xfrm>
            <a:off x="1" y="5031878"/>
            <a:ext cx="12192000" cy="1658857"/>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a:p>
            <a:pPr algn="ctr"/>
            <a:r>
              <a:rPr lang="en-US" sz="4000" b="1" dirty="0">
                <a:solidFill>
                  <a:schemeClr val="tx1"/>
                </a:solidFill>
              </a:rPr>
              <a:t>Goal: To enable programmable Quantum Error Correction without bandwidth bloat </a:t>
            </a:r>
          </a:p>
          <a:p>
            <a:pPr algn="ctr"/>
            <a:endParaRPr lang="en-US" sz="4000" b="1" dirty="0">
              <a:solidFill>
                <a:schemeClr val="tx1"/>
              </a:solidFill>
            </a:endParaRPr>
          </a:p>
        </p:txBody>
      </p:sp>
      <p:sp>
        <p:nvSpPr>
          <p:cNvPr id="7" name="Rectangle: Rounded Corners 6">
            <a:extLst>
              <a:ext uri="{FF2B5EF4-FFF2-40B4-BE49-F238E27FC236}">
                <a16:creationId xmlns:a16="http://schemas.microsoft.com/office/drawing/2014/main" xmlns="" id="{66BC9B07-AC31-46E3-8111-279249BA2768}"/>
              </a:ext>
            </a:extLst>
          </p:cNvPr>
          <p:cNvSpPr/>
          <p:nvPr/>
        </p:nvSpPr>
        <p:spPr>
          <a:xfrm flipV="1">
            <a:off x="-8052" y="104425"/>
            <a:ext cx="12200052" cy="1438692"/>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anose="05000000000000000000" pitchFamily="2" charset="2"/>
              <a:buChar char="v"/>
            </a:pPr>
            <a:endParaRPr lang="en-US" sz="3600" dirty="0">
              <a:solidFill>
                <a:schemeClr val="tx1"/>
              </a:solidFill>
            </a:endParaRPr>
          </a:p>
        </p:txBody>
      </p:sp>
      <p:grpSp>
        <p:nvGrpSpPr>
          <p:cNvPr id="18" name="Group 17">
            <a:extLst>
              <a:ext uri="{FF2B5EF4-FFF2-40B4-BE49-F238E27FC236}">
                <a16:creationId xmlns:a16="http://schemas.microsoft.com/office/drawing/2014/main" xmlns="" id="{D776C243-E911-45B6-99A2-EA4CC7C16797}"/>
              </a:ext>
            </a:extLst>
          </p:cNvPr>
          <p:cNvGrpSpPr/>
          <p:nvPr/>
        </p:nvGrpSpPr>
        <p:grpSpPr>
          <a:xfrm>
            <a:off x="5184385" y="1969761"/>
            <a:ext cx="4673391" cy="902041"/>
            <a:chOff x="5184385" y="1969761"/>
            <a:chExt cx="4673391" cy="902041"/>
          </a:xfrm>
        </p:grpSpPr>
        <p:pic>
          <p:nvPicPr>
            <p:cNvPr id="12" name="Picture 2" descr="Image result for Tick Mark">
              <a:extLst>
                <a:ext uri="{FF2B5EF4-FFF2-40B4-BE49-F238E27FC236}">
                  <a16:creationId xmlns:a16="http://schemas.microsoft.com/office/drawing/2014/main" xmlns="" id="{64BE521D-AFD2-4C7F-AF0A-5A5139E5E0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4385" y="1984561"/>
              <a:ext cx="875377" cy="8724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ncel mark png">
              <a:extLst>
                <a:ext uri="{FF2B5EF4-FFF2-40B4-BE49-F238E27FC236}">
                  <a16:creationId xmlns:a16="http://schemas.microsoft.com/office/drawing/2014/main" xmlns="" id="{85A97922-F3ED-40EF-90F7-6E27BB0F41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0475" y="1969761"/>
              <a:ext cx="1017301" cy="9020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xmlns="" id="{9C862D5E-6602-4E6C-A181-E6FF4E0A9000}"/>
              </a:ext>
            </a:extLst>
          </p:cNvPr>
          <p:cNvGrpSpPr/>
          <p:nvPr/>
        </p:nvGrpSpPr>
        <p:grpSpPr>
          <a:xfrm>
            <a:off x="-8051" y="1026939"/>
            <a:ext cx="10946225" cy="3064071"/>
            <a:chOff x="-8051" y="1026939"/>
            <a:chExt cx="10946225" cy="3064071"/>
          </a:xfrm>
        </p:grpSpPr>
        <p:sp>
          <p:nvSpPr>
            <p:cNvPr id="8" name="TextBox 7">
              <a:extLst>
                <a:ext uri="{FF2B5EF4-FFF2-40B4-BE49-F238E27FC236}">
                  <a16:creationId xmlns:a16="http://schemas.microsoft.com/office/drawing/2014/main" xmlns="" id="{209FBF3F-91E0-43FC-B68A-9AD7170D538D}"/>
                </a:ext>
              </a:extLst>
            </p:cNvPr>
            <p:cNvSpPr txBox="1"/>
            <p:nvPr/>
          </p:nvSpPr>
          <p:spPr>
            <a:xfrm>
              <a:off x="4033024" y="1026939"/>
              <a:ext cx="3178098" cy="523220"/>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Programmability </a:t>
              </a:r>
            </a:p>
          </p:txBody>
        </p:sp>
        <p:sp>
          <p:nvSpPr>
            <p:cNvPr id="9" name="TextBox 8">
              <a:extLst>
                <a:ext uri="{FF2B5EF4-FFF2-40B4-BE49-F238E27FC236}">
                  <a16:creationId xmlns:a16="http://schemas.microsoft.com/office/drawing/2014/main" xmlns="" id="{69C6EAAB-37D1-4D2F-9102-CF57A2D14FE6}"/>
                </a:ext>
              </a:extLst>
            </p:cNvPr>
            <p:cNvSpPr txBox="1"/>
            <p:nvPr/>
          </p:nvSpPr>
          <p:spPr>
            <a:xfrm>
              <a:off x="7760076" y="1040521"/>
              <a:ext cx="3178098" cy="523220"/>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BW Efficiency </a:t>
              </a:r>
            </a:p>
          </p:txBody>
        </p:sp>
        <p:sp>
          <p:nvSpPr>
            <p:cNvPr id="21" name="TextBox 20">
              <a:extLst>
                <a:ext uri="{FF2B5EF4-FFF2-40B4-BE49-F238E27FC236}">
                  <a16:creationId xmlns:a16="http://schemas.microsoft.com/office/drawing/2014/main" xmlns="" id="{ABDF1153-9F24-4E5D-96D9-68C46647F8AE}"/>
                </a:ext>
              </a:extLst>
            </p:cNvPr>
            <p:cNvSpPr txBox="1"/>
            <p:nvPr/>
          </p:nvSpPr>
          <p:spPr>
            <a:xfrm>
              <a:off x="-8051" y="1943728"/>
              <a:ext cx="3575826" cy="954107"/>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Software-Managed QECC</a:t>
              </a:r>
            </a:p>
          </p:txBody>
        </p:sp>
        <p:sp>
          <p:nvSpPr>
            <p:cNvPr id="23" name="TextBox 22">
              <a:extLst>
                <a:ext uri="{FF2B5EF4-FFF2-40B4-BE49-F238E27FC236}">
                  <a16:creationId xmlns:a16="http://schemas.microsoft.com/office/drawing/2014/main" xmlns="" id="{0999FF45-9E74-4CE4-ABEF-89AD24FE43F5}"/>
                </a:ext>
              </a:extLst>
            </p:cNvPr>
            <p:cNvSpPr txBox="1"/>
            <p:nvPr/>
          </p:nvSpPr>
          <p:spPr>
            <a:xfrm>
              <a:off x="0" y="3136903"/>
              <a:ext cx="3575826" cy="954107"/>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Hardcoded</a:t>
              </a:r>
            </a:p>
            <a:p>
              <a:pPr algn="ctr"/>
              <a:r>
                <a:rPr lang="en-US" sz="2800" b="1" dirty="0"/>
                <a:t>QECC</a:t>
              </a:r>
            </a:p>
          </p:txBody>
        </p:sp>
      </p:grpSp>
      <p:grpSp>
        <p:nvGrpSpPr>
          <p:cNvPr id="26" name="Group 25">
            <a:extLst>
              <a:ext uri="{FF2B5EF4-FFF2-40B4-BE49-F238E27FC236}">
                <a16:creationId xmlns:a16="http://schemas.microsoft.com/office/drawing/2014/main" xmlns="" id="{ABC39F44-1964-4083-943F-F50F9CF2CCC6}"/>
              </a:ext>
            </a:extLst>
          </p:cNvPr>
          <p:cNvGrpSpPr/>
          <p:nvPr/>
        </p:nvGrpSpPr>
        <p:grpSpPr>
          <a:xfrm>
            <a:off x="5113423" y="3162936"/>
            <a:ext cx="4673391" cy="902041"/>
            <a:chOff x="5113423" y="3162936"/>
            <a:chExt cx="4673391" cy="902041"/>
          </a:xfrm>
        </p:grpSpPr>
        <p:pic>
          <p:nvPicPr>
            <p:cNvPr id="24" name="Picture 2" descr="Image result for Tick Mark">
              <a:extLst>
                <a:ext uri="{FF2B5EF4-FFF2-40B4-BE49-F238E27FC236}">
                  <a16:creationId xmlns:a16="http://schemas.microsoft.com/office/drawing/2014/main" xmlns="" id="{2DDA6FA6-4F22-4C22-BB08-66F3846195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1437" y="3177736"/>
              <a:ext cx="875377" cy="8724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cancel mark png">
              <a:extLst>
                <a:ext uri="{FF2B5EF4-FFF2-40B4-BE49-F238E27FC236}">
                  <a16:creationId xmlns:a16="http://schemas.microsoft.com/office/drawing/2014/main" xmlns="" id="{66C02447-9398-4675-AA1A-355EA9B1FC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3423" y="3162936"/>
              <a:ext cx="1017301" cy="902041"/>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1572112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12192000" cy="1423219"/>
          </a:xfrm>
        </p:spPr>
        <p:txBody>
          <a:bodyPr>
            <a:normAutofit/>
          </a:bodyPr>
          <a:lstStyle/>
          <a:p>
            <a:pPr algn="ctr"/>
            <a:r>
              <a:rPr lang="en-US" sz="4400" dirty="0"/>
              <a:t>Insight</a:t>
            </a:r>
          </a:p>
        </p:txBody>
      </p:sp>
      <p:sp>
        <p:nvSpPr>
          <p:cNvPr id="23" name="Content Placeholder 36"/>
          <p:cNvSpPr txBox="1">
            <a:spLocks/>
          </p:cNvSpPr>
          <p:nvPr/>
        </p:nvSpPr>
        <p:spPr>
          <a:xfrm>
            <a:off x="0" y="1514475"/>
            <a:ext cx="12192000" cy="5343525"/>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20000"/>
              </a:spcBef>
              <a:spcAft>
                <a:spcPts val="0"/>
              </a:spcAft>
              <a:buSzTx/>
              <a:buNone/>
              <a:tabLst/>
              <a:defRPr/>
            </a:pPr>
            <a:endParaRPr lang="en-US" sz="2800" dirty="0">
              <a:solidFill>
                <a:prstClr val="black"/>
              </a:solidFill>
              <a:latin typeface="Calibri"/>
            </a:endParaRPr>
          </a:p>
          <a:p>
            <a:pPr marL="0" marR="0" lvl="0" indent="0" algn="ctr" defTabSz="342900" rtl="0" eaLnBrk="1" fontAlgn="auto" latinLnBrk="0" hangingPunct="1">
              <a:lnSpc>
                <a:spcPct val="100000"/>
              </a:lnSpc>
              <a:spcBef>
                <a:spcPct val="20000"/>
              </a:spcBef>
              <a:spcAft>
                <a:spcPts val="0"/>
              </a:spcAft>
              <a:buSzTx/>
              <a:buNone/>
              <a:tabLst/>
              <a:defRPr/>
            </a:pPr>
            <a:endParaRPr kumimoji="0" lang="en-US" sz="2800" b="0" i="0"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SzTx/>
              <a:buNone/>
              <a:tabLst/>
              <a:defRPr/>
            </a:pPr>
            <a:r>
              <a:rPr kumimoji="0" lang="en-US" sz="3600" b="1" i="0" strike="noStrike" kern="1200" cap="none" spc="0" normalizeH="0" baseline="0" noProof="0" dirty="0">
                <a:ln>
                  <a:noFill/>
                </a:ln>
                <a:solidFill>
                  <a:prstClr val="black"/>
                </a:solidFill>
                <a:effectLst/>
                <a:uLnTx/>
                <a:uFillTx/>
                <a:latin typeface="Calibri"/>
              </a:rPr>
              <a:t>QECC can be </a:t>
            </a:r>
            <a:r>
              <a:rPr lang="en-US" sz="3600" b="1" dirty="0">
                <a:solidFill>
                  <a:prstClr val="black"/>
                </a:solidFill>
                <a:latin typeface="Calibri"/>
              </a:rPr>
              <a:t>executed</a:t>
            </a:r>
            <a:r>
              <a:rPr kumimoji="0" lang="en-US" sz="3600" b="1" i="0" strike="noStrike" kern="1200" cap="none" spc="0" normalizeH="0" baseline="0" noProof="0" dirty="0">
                <a:ln>
                  <a:noFill/>
                </a:ln>
                <a:solidFill>
                  <a:prstClr val="black"/>
                </a:solidFill>
                <a:effectLst/>
                <a:uLnTx/>
                <a:uFillTx/>
                <a:latin typeface="Calibri"/>
              </a:rPr>
              <a:t> independently without any global synchronization</a:t>
            </a:r>
          </a:p>
          <a:p>
            <a:pPr marL="0" marR="0" lvl="0" indent="0" algn="ctr" defTabSz="342900" rtl="0" eaLnBrk="1" fontAlgn="auto" latinLnBrk="0" hangingPunct="1">
              <a:lnSpc>
                <a:spcPct val="100000"/>
              </a:lnSpc>
              <a:spcBef>
                <a:spcPct val="20000"/>
              </a:spcBef>
              <a:spcAft>
                <a:spcPts val="0"/>
              </a:spcAft>
              <a:buSzTx/>
              <a:buNone/>
              <a:tabLst/>
              <a:defRPr/>
            </a:pPr>
            <a:endParaRPr lang="en-US" sz="2800" b="1" dirty="0">
              <a:solidFill>
                <a:prstClr val="black"/>
              </a:solidFill>
              <a:latin typeface="Calibri"/>
            </a:endParaRPr>
          </a:p>
          <a:p>
            <a:pPr marL="0" marR="0" lvl="0" indent="0" algn="ctr" defTabSz="342900" rtl="0" eaLnBrk="1" fontAlgn="auto" latinLnBrk="0" hangingPunct="1">
              <a:lnSpc>
                <a:spcPct val="100000"/>
              </a:lnSpc>
              <a:spcBef>
                <a:spcPct val="20000"/>
              </a:spcBef>
              <a:spcAft>
                <a:spcPts val="0"/>
              </a:spcAft>
              <a:buSzTx/>
              <a:buNone/>
              <a:tabLst/>
              <a:defRPr/>
            </a:pPr>
            <a:endParaRPr lang="en-US" sz="2800" b="1" dirty="0">
              <a:solidFill>
                <a:prstClr val="black"/>
              </a:solidFill>
              <a:latin typeface="Calibri"/>
            </a:endParaRPr>
          </a:p>
          <a:p>
            <a:pPr marL="0" marR="0" lvl="0" indent="0" algn="ctr" defTabSz="342900" rtl="0" eaLnBrk="1" fontAlgn="auto" latinLnBrk="0" hangingPunct="1">
              <a:lnSpc>
                <a:spcPct val="100000"/>
              </a:lnSpc>
              <a:spcBef>
                <a:spcPct val="20000"/>
              </a:spcBef>
              <a:spcAft>
                <a:spcPts val="0"/>
              </a:spcAft>
              <a:buSzTx/>
              <a:buNone/>
              <a:tabLst/>
              <a:defRPr/>
            </a:pPr>
            <a:endParaRPr kumimoji="0" lang="en-US" sz="2800" b="1" i="0"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SzTx/>
              <a:buNone/>
              <a:tabLst/>
              <a:defRPr/>
            </a:pPr>
            <a:r>
              <a:rPr kumimoji="0" lang="en-US" sz="3600" b="1" i="0" strike="noStrike" kern="1200" cap="none" spc="0" normalizeH="0" baseline="0" noProof="0" dirty="0">
                <a:ln>
                  <a:noFill/>
                </a:ln>
                <a:solidFill>
                  <a:prstClr val="black"/>
                </a:solidFill>
                <a:effectLst/>
                <a:uLnTx/>
                <a:uFillTx/>
                <a:latin typeface="Calibri"/>
                <a:ea typeface="+mn-ea"/>
                <a:cs typeface="+mn-cs"/>
              </a:rPr>
              <a:t>QECC is simple enough to manage in hardware using programmable microcode</a:t>
            </a:r>
          </a:p>
          <a:p>
            <a:pPr marL="0" marR="0" lvl="0" indent="0" algn="l" defTabSz="342900" rtl="0" eaLnBrk="1" fontAlgn="auto" latinLnBrk="0" hangingPunct="1">
              <a:lnSpc>
                <a:spcPct val="100000"/>
              </a:lnSpc>
              <a:spcBef>
                <a:spcPct val="20000"/>
              </a:spcBef>
              <a:spcAft>
                <a:spcPts val="0"/>
              </a:spcAft>
              <a:buSzTx/>
              <a:buNone/>
              <a:tabLst/>
              <a:defRPr/>
            </a:pP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Sz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Sz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xmlns="" id="{908FDA9E-081C-4A0D-A0F6-B41E085C0D55}"/>
              </a:ext>
            </a:extLst>
          </p:cNvPr>
          <p:cNvSpPr>
            <a:spLocks noGrp="1"/>
          </p:cNvSpPr>
          <p:nvPr>
            <p:ph type="sldNum" sz="quarter" idx="4"/>
          </p:nvPr>
        </p:nvSpPr>
        <p:spPr/>
        <p:txBody>
          <a:bodyPr/>
          <a:lstStyle/>
          <a:p>
            <a:r>
              <a:rPr lang="en-US" dirty="0">
                <a:solidFill>
                  <a:prstClr val="black">
                    <a:tint val="75000"/>
                  </a:prstClr>
                </a:solidFill>
              </a:rPr>
              <a:t>5</a:t>
            </a:r>
          </a:p>
        </p:txBody>
      </p:sp>
      <p:sp>
        <p:nvSpPr>
          <p:cNvPr id="56" name="Arrow: Down 55">
            <a:extLst>
              <a:ext uri="{FF2B5EF4-FFF2-40B4-BE49-F238E27FC236}">
                <a16:creationId xmlns:a16="http://schemas.microsoft.com/office/drawing/2014/main" xmlns="" id="{7E4E2E7C-9DF4-4687-B24F-593CD73CFB31}"/>
              </a:ext>
            </a:extLst>
          </p:cNvPr>
          <p:cNvSpPr/>
          <p:nvPr/>
        </p:nvSpPr>
        <p:spPr>
          <a:xfrm>
            <a:off x="5960192" y="3765026"/>
            <a:ext cx="271616" cy="1084930"/>
          </a:xfrm>
          <a:prstGeom prst="downArrow">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682241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1" y="0"/>
            <a:ext cx="10830016" cy="1143000"/>
          </a:xfrm>
        </p:spPr>
        <p:txBody>
          <a:bodyPr>
            <a:noAutofit/>
          </a:bodyPr>
          <a:lstStyle/>
          <a:p>
            <a:r>
              <a:rPr lang="en-US" sz="4400" dirty="0"/>
              <a:t>Quantum Error Correction Substrate (QuEST) </a:t>
            </a:r>
          </a:p>
        </p:txBody>
      </p:sp>
      <p:sp>
        <p:nvSpPr>
          <p:cNvPr id="127" name="Content Placeholder 36"/>
          <p:cNvSpPr txBox="1">
            <a:spLocks/>
          </p:cNvSpPr>
          <p:nvPr/>
        </p:nvSpPr>
        <p:spPr>
          <a:xfrm>
            <a:off x="55408" y="1817665"/>
            <a:ext cx="4164708" cy="4176733"/>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r>
              <a:rPr lang="en-US" dirty="0">
                <a:solidFill>
                  <a:prstClr val="black"/>
                </a:solidFill>
                <a:latin typeface="Calibri"/>
              </a:rPr>
              <a:t> µc</a:t>
            </a:r>
            <a:r>
              <a:rPr kumimoji="0" lang="en-US" sz="2400" b="0" i="0" u="none" strike="noStrike" kern="1200" cap="none" spc="0" normalizeH="0" baseline="0" noProof="0" dirty="0">
                <a:ln>
                  <a:noFill/>
                </a:ln>
                <a:solidFill>
                  <a:prstClr val="black"/>
                </a:solidFill>
                <a:effectLst/>
                <a:uLnTx/>
                <a:uFillTx/>
                <a:latin typeface="Calibri"/>
                <a:ea typeface="+mn-ea"/>
                <a:cs typeface="+mn-cs"/>
              </a:rPr>
              <a:t>ode</a:t>
            </a:r>
            <a:r>
              <a:rPr kumimoji="0" lang="en-US" sz="2400" b="0" i="0" u="none" strike="noStrike" kern="1200" cap="none" spc="0" normalizeH="0" noProof="0" dirty="0">
                <a:ln>
                  <a:noFill/>
                </a:ln>
                <a:solidFill>
                  <a:prstClr val="black"/>
                </a:solidFill>
                <a:effectLst/>
                <a:uLnTx/>
                <a:uFillTx/>
                <a:latin typeface="Calibri"/>
                <a:ea typeface="+mn-ea"/>
                <a:cs typeface="+mn-cs"/>
              </a:rPr>
              <a:t> engine </a:t>
            </a:r>
            <a:r>
              <a:rPr kumimoji="0" lang="en-US" sz="2400" b="0" i="0" u="none" strike="noStrike" kern="1200" cap="none" spc="0" normalizeH="0" baseline="0" noProof="0" dirty="0">
                <a:ln>
                  <a:noFill/>
                </a:ln>
                <a:solidFill>
                  <a:prstClr val="black"/>
                </a:solidFill>
                <a:effectLst/>
                <a:uLnTx/>
                <a:uFillTx/>
                <a:latin typeface="Calibri"/>
                <a:ea typeface="+mn-ea"/>
                <a:cs typeface="+mn-cs"/>
              </a:rPr>
              <a:t>continuously issues QECC µops</a:t>
            </a:r>
          </a:p>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lvl="0">
              <a:buFont typeface="Wingdings" panose="05000000000000000000" pitchFamily="2" charset="2"/>
              <a:buChar char="v"/>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Master controller issues regular instructions. </a:t>
            </a:r>
            <a:r>
              <a:rPr lang="en-US" dirty="0">
                <a:solidFill>
                  <a:prstClr val="black"/>
                </a:solidFill>
              </a:rPr>
              <a:t>µcode Engine decodes </a:t>
            </a:r>
            <a:r>
              <a:rPr kumimoji="0" lang="en-US" sz="2400" b="0" i="0" u="none" strike="noStrike" kern="1200" cap="none" spc="0" normalizeH="0" baseline="0" noProof="0" dirty="0">
                <a:ln>
                  <a:noFill/>
                </a:ln>
                <a:solidFill>
                  <a:prstClr val="black"/>
                </a:solidFill>
                <a:effectLst/>
                <a:uLnTx/>
                <a:uFillTx/>
                <a:latin typeface="Calibri"/>
                <a:ea typeface="+mn-ea"/>
                <a:cs typeface="+mn-cs"/>
              </a:rPr>
              <a:t>it to </a:t>
            </a:r>
            <a:r>
              <a:rPr lang="en-US" dirty="0">
                <a:solidFill>
                  <a:prstClr val="black"/>
                </a:solidFill>
              </a:rPr>
              <a:t>µops  </a:t>
            </a:r>
          </a:p>
          <a:p>
            <a:pPr lvl="0">
              <a:buFont typeface="Wingdings" panose="05000000000000000000" pitchFamily="2" charset="2"/>
              <a:buChar char="v"/>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base" latinLnBrk="0" hangingPunct="1">
              <a:lnSpc>
                <a:spcPct val="100000"/>
              </a:lnSpc>
              <a:spcBef>
                <a:spcPct val="20000"/>
              </a:spcBef>
              <a:spcAft>
                <a:spcPct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6" name="Rectangle: Rounded Corners 145"/>
          <p:cNvSpPr/>
          <p:nvPr/>
        </p:nvSpPr>
        <p:spPr>
          <a:xfrm>
            <a:off x="8901" y="6282122"/>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QuEST alleviates instruction bandwidth by issuing QECC ops locally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xmlns="" id="{986EACCD-772C-42B5-8DE0-4B8AC4EDF181}"/>
              </a:ext>
            </a:extLst>
          </p:cNvPr>
          <p:cNvSpPr/>
          <p:nvPr/>
        </p:nvSpPr>
        <p:spPr>
          <a:xfrm>
            <a:off x="9499538" y="2080754"/>
            <a:ext cx="198617" cy="156519"/>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xmlns="" id="{5010BB72-7706-44B4-856F-AE1ADF7782CF}"/>
              </a:ext>
            </a:extLst>
          </p:cNvPr>
          <p:cNvSpPr/>
          <p:nvPr/>
        </p:nvSpPr>
        <p:spPr>
          <a:xfrm>
            <a:off x="7829557" y="1980671"/>
            <a:ext cx="198617" cy="156519"/>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xmlns="" id="{CA359F46-EACE-41F4-8CEE-B42F39F34A4A}"/>
              </a:ext>
            </a:extLst>
          </p:cNvPr>
          <p:cNvSpPr/>
          <p:nvPr/>
        </p:nvSpPr>
        <p:spPr>
          <a:xfrm>
            <a:off x="7102314" y="1656965"/>
            <a:ext cx="2907957" cy="625510"/>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Master Controller</a:t>
            </a:r>
            <a:r>
              <a:rPr lang="en-US" dirty="0"/>
              <a:t> </a:t>
            </a:r>
          </a:p>
        </p:txBody>
      </p:sp>
      <p:sp>
        <p:nvSpPr>
          <p:cNvPr id="3" name="Slide Number Placeholder 2">
            <a:extLst>
              <a:ext uri="{FF2B5EF4-FFF2-40B4-BE49-F238E27FC236}">
                <a16:creationId xmlns:a16="http://schemas.microsoft.com/office/drawing/2014/main" xmlns="" id="{A810FCB0-1C8C-4A58-B816-6A712B31E45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47</a:t>
            </a:fld>
            <a:endParaRPr lang="en-US" dirty="0">
              <a:solidFill>
                <a:prstClr val="black">
                  <a:tint val="75000"/>
                </a:prstClr>
              </a:solidFill>
            </a:endParaRPr>
          </a:p>
        </p:txBody>
      </p:sp>
      <p:sp>
        <p:nvSpPr>
          <p:cNvPr id="57" name="Rectangle 56">
            <a:extLst>
              <a:ext uri="{FF2B5EF4-FFF2-40B4-BE49-F238E27FC236}">
                <a16:creationId xmlns:a16="http://schemas.microsoft.com/office/drawing/2014/main" xmlns="" id="{9780F743-B309-40E7-9452-1135D916314F}"/>
              </a:ext>
            </a:extLst>
          </p:cNvPr>
          <p:cNvSpPr/>
          <p:nvPr/>
        </p:nvSpPr>
        <p:spPr>
          <a:xfrm>
            <a:off x="5843238" y="1572322"/>
            <a:ext cx="5845141" cy="2274850"/>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xmlns="" id="{A90289EC-4644-414B-83F1-42389559139C}"/>
              </a:ext>
            </a:extLst>
          </p:cNvPr>
          <p:cNvSpPr txBox="1"/>
          <p:nvPr/>
        </p:nvSpPr>
        <p:spPr>
          <a:xfrm rot="16200000">
            <a:off x="4429212" y="2271869"/>
            <a:ext cx="1789055" cy="830997"/>
          </a:xfrm>
          <a:prstGeom prst="rect">
            <a:avLst/>
          </a:prstGeom>
          <a:solidFill>
            <a:schemeClr val="bg2">
              <a:lumMod val="75000"/>
            </a:schemeClr>
          </a:solidFill>
        </p:spPr>
        <p:txBody>
          <a:bodyPr wrap="square" rtlCol="0">
            <a:spAutoFit/>
          </a:bodyPr>
          <a:lstStyle/>
          <a:p>
            <a:pPr algn="ctr"/>
            <a:r>
              <a:rPr lang="en-US" sz="2400" b="1" dirty="0"/>
              <a:t>Control Processor </a:t>
            </a:r>
          </a:p>
        </p:txBody>
      </p:sp>
      <p:grpSp>
        <p:nvGrpSpPr>
          <p:cNvPr id="9" name="Group 8">
            <a:extLst>
              <a:ext uri="{FF2B5EF4-FFF2-40B4-BE49-F238E27FC236}">
                <a16:creationId xmlns:a16="http://schemas.microsoft.com/office/drawing/2014/main" xmlns="" id="{EE63F627-EA91-4421-BDAA-383DE953DA71}"/>
              </a:ext>
            </a:extLst>
          </p:cNvPr>
          <p:cNvGrpSpPr/>
          <p:nvPr/>
        </p:nvGrpSpPr>
        <p:grpSpPr>
          <a:xfrm>
            <a:off x="5970972" y="3589102"/>
            <a:ext cx="5574643" cy="186122"/>
            <a:chOff x="5970972" y="3589102"/>
            <a:chExt cx="5574643" cy="186122"/>
          </a:xfrm>
          <a:solidFill>
            <a:schemeClr val="accent1"/>
          </a:solidFill>
        </p:grpSpPr>
        <p:grpSp>
          <p:nvGrpSpPr>
            <p:cNvPr id="5" name="Group 4">
              <a:extLst>
                <a:ext uri="{FF2B5EF4-FFF2-40B4-BE49-F238E27FC236}">
                  <a16:creationId xmlns:a16="http://schemas.microsoft.com/office/drawing/2014/main" xmlns="" id="{75D9D982-A46E-44A6-9301-D32E6999CD8A}"/>
                </a:ext>
              </a:extLst>
            </p:cNvPr>
            <p:cNvGrpSpPr/>
            <p:nvPr/>
          </p:nvGrpSpPr>
          <p:grpSpPr>
            <a:xfrm>
              <a:off x="5970972" y="3589102"/>
              <a:ext cx="979213" cy="154459"/>
              <a:chOff x="5013534" y="2967681"/>
              <a:chExt cx="633504" cy="148281"/>
            </a:xfrm>
            <a:grpFill/>
          </p:grpSpPr>
          <p:sp>
            <p:nvSpPr>
              <p:cNvPr id="73" name="Rectangle 72">
                <a:extLst>
                  <a:ext uri="{FF2B5EF4-FFF2-40B4-BE49-F238E27FC236}">
                    <a16:creationId xmlns:a16="http://schemas.microsoft.com/office/drawing/2014/main" xmlns="" id="{3B785391-221F-494C-863F-AA65C8FF149B}"/>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xmlns="" id="{E4711FFF-7395-42AA-88B2-7A8D135B124B}"/>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xmlns="" id="{591A53AF-BEFD-4CD8-A069-5FEE722635C0}"/>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xmlns="" id="{0F203D82-3219-424C-852B-11FF64063167}"/>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xmlns="" id="{DFB878C4-B6D2-4EA1-8BA5-66F57CA5321F}"/>
                </a:ext>
              </a:extLst>
            </p:cNvPr>
            <p:cNvGrpSpPr/>
            <p:nvPr/>
          </p:nvGrpSpPr>
          <p:grpSpPr>
            <a:xfrm>
              <a:off x="7457734" y="3620765"/>
              <a:ext cx="979213" cy="154459"/>
              <a:chOff x="5013534" y="2967681"/>
              <a:chExt cx="633504" cy="148281"/>
            </a:xfrm>
            <a:grpFill/>
          </p:grpSpPr>
          <p:sp>
            <p:nvSpPr>
              <p:cNvPr id="88" name="Rectangle 87">
                <a:extLst>
                  <a:ext uri="{FF2B5EF4-FFF2-40B4-BE49-F238E27FC236}">
                    <a16:creationId xmlns:a16="http://schemas.microsoft.com/office/drawing/2014/main" xmlns="" id="{C1B05813-9F99-4689-BFE9-AB4CB9D2614E}"/>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xmlns="" id="{85CA3B8A-2F2E-4D66-9557-E740D89B380B}"/>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xmlns="" id="{57DBBD30-772E-4CA7-A84C-703BAB1717B0}"/>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xmlns="" id="{5727858D-6346-4FF2-B9D4-F783F34618A6}"/>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xmlns="" id="{09F80778-4E6F-4594-A908-9BFEBAD76536}"/>
                </a:ext>
              </a:extLst>
            </p:cNvPr>
            <p:cNvGrpSpPr/>
            <p:nvPr/>
          </p:nvGrpSpPr>
          <p:grpSpPr>
            <a:xfrm>
              <a:off x="9031058" y="3596032"/>
              <a:ext cx="979213" cy="154459"/>
              <a:chOff x="5013534" y="2967681"/>
              <a:chExt cx="633504" cy="148281"/>
            </a:xfrm>
            <a:grpFill/>
          </p:grpSpPr>
          <p:sp>
            <p:nvSpPr>
              <p:cNvPr id="118" name="Rectangle 117">
                <a:extLst>
                  <a:ext uri="{FF2B5EF4-FFF2-40B4-BE49-F238E27FC236}">
                    <a16:creationId xmlns:a16="http://schemas.microsoft.com/office/drawing/2014/main" xmlns="" id="{C51A4615-42DF-4374-897A-35F0E85215DB}"/>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xmlns="" id="{6EE3535A-097B-4439-B0D8-AEEA0839A830}"/>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xmlns="" id="{A77A1F56-18C0-4C63-A70A-4406063838EB}"/>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xmlns="" id="{BBB52654-3D8D-47B1-88AC-791A8E1A4EA4}"/>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2" name="Group 121">
              <a:extLst>
                <a:ext uri="{FF2B5EF4-FFF2-40B4-BE49-F238E27FC236}">
                  <a16:creationId xmlns:a16="http://schemas.microsoft.com/office/drawing/2014/main" xmlns="" id="{CFEE5EA3-CA40-45CA-8B32-679DD2812D60}"/>
                </a:ext>
              </a:extLst>
            </p:cNvPr>
            <p:cNvGrpSpPr/>
            <p:nvPr/>
          </p:nvGrpSpPr>
          <p:grpSpPr>
            <a:xfrm>
              <a:off x="10566402" y="3610030"/>
              <a:ext cx="979213" cy="154459"/>
              <a:chOff x="5013534" y="2967681"/>
              <a:chExt cx="633504" cy="148281"/>
            </a:xfrm>
            <a:grpFill/>
          </p:grpSpPr>
          <p:sp>
            <p:nvSpPr>
              <p:cNvPr id="123" name="Rectangle 122">
                <a:extLst>
                  <a:ext uri="{FF2B5EF4-FFF2-40B4-BE49-F238E27FC236}">
                    <a16:creationId xmlns:a16="http://schemas.microsoft.com/office/drawing/2014/main" xmlns="" id="{2CA78BAF-FD52-4B6E-A5CD-76D08C8AF4A2}"/>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xmlns="" id="{10834C5E-381E-456C-83D6-E12D12527FA4}"/>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xmlns="" id="{BB477C93-6A49-419A-BF9C-88403102AD4B}"/>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xmlns="" id="{94E709B4-E90B-42E4-B71F-30913A80DE02}"/>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28" name="Group 127">
            <a:extLst>
              <a:ext uri="{FF2B5EF4-FFF2-40B4-BE49-F238E27FC236}">
                <a16:creationId xmlns:a16="http://schemas.microsoft.com/office/drawing/2014/main" xmlns="" id="{CB7E3EC0-D072-4E27-81DE-469E53E600B8}"/>
              </a:ext>
            </a:extLst>
          </p:cNvPr>
          <p:cNvGrpSpPr/>
          <p:nvPr/>
        </p:nvGrpSpPr>
        <p:grpSpPr>
          <a:xfrm>
            <a:off x="5978486" y="3418089"/>
            <a:ext cx="5574643" cy="186122"/>
            <a:chOff x="5970972" y="3589102"/>
            <a:chExt cx="5574643" cy="186122"/>
          </a:xfrm>
          <a:solidFill>
            <a:schemeClr val="accent1"/>
          </a:solidFill>
        </p:grpSpPr>
        <p:grpSp>
          <p:nvGrpSpPr>
            <p:cNvPr id="129" name="Group 128">
              <a:extLst>
                <a:ext uri="{FF2B5EF4-FFF2-40B4-BE49-F238E27FC236}">
                  <a16:creationId xmlns:a16="http://schemas.microsoft.com/office/drawing/2014/main" xmlns="" id="{5C700ECC-7F64-4E50-AE1E-666D0EB11961}"/>
                </a:ext>
              </a:extLst>
            </p:cNvPr>
            <p:cNvGrpSpPr/>
            <p:nvPr/>
          </p:nvGrpSpPr>
          <p:grpSpPr>
            <a:xfrm>
              <a:off x="5970972" y="3589102"/>
              <a:ext cx="979213" cy="154459"/>
              <a:chOff x="5013534" y="2967681"/>
              <a:chExt cx="633504" cy="148281"/>
            </a:xfrm>
            <a:grpFill/>
          </p:grpSpPr>
          <p:sp>
            <p:nvSpPr>
              <p:cNvPr id="145" name="Rectangle 144">
                <a:extLst>
                  <a:ext uri="{FF2B5EF4-FFF2-40B4-BE49-F238E27FC236}">
                    <a16:creationId xmlns:a16="http://schemas.microsoft.com/office/drawing/2014/main" xmlns="" id="{F71A93DB-1FD6-4CAC-A3A5-C77EAA056710}"/>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xmlns="" id="{5E128FAA-4AE5-41FA-8DCB-7A040974118F}"/>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xmlns="" id="{15CEC3F3-B2E8-42ED-9D66-D396BAB07010}"/>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xmlns="" id="{9956E24B-3DF6-4F5E-9B77-8BE9122F984C}"/>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xmlns="" id="{9B591573-10F5-48FA-AC92-8092DDAF8B33}"/>
                </a:ext>
              </a:extLst>
            </p:cNvPr>
            <p:cNvGrpSpPr/>
            <p:nvPr/>
          </p:nvGrpSpPr>
          <p:grpSpPr>
            <a:xfrm>
              <a:off x="7457734" y="3620765"/>
              <a:ext cx="979213" cy="154459"/>
              <a:chOff x="5013534" y="2967681"/>
              <a:chExt cx="633504" cy="148281"/>
            </a:xfrm>
            <a:grpFill/>
          </p:grpSpPr>
          <p:sp>
            <p:nvSpPr>
              <p:cNvPr id="141" name="Rectangle 140">
                <a:extLst>
                  <a:ext uri="{FF2B5EF4-FFF2-40B4-BE49-F238E27FC236}">
                    <a16:creationId xmlns:a16="http://schemas.microsoft.com/office/drawing/2014/main" xmlns="" id="{28A3A7AF-5AE6-4908-B9EE-186406241EDB}"/>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xmlns="" id="{6790A367-4AF8-4809-A48E-A89A6FCA1C69}"/>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xmlns="" id="{371664C8-6F07-4A69-8416-E70462BE3B03}"/>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xmlns="" id="{20542E6D-10A1-4432-B8D4-34FD6D6480CB}"/>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1" name="Group 130">
              <a:extLst>
                <a:ext uri="{FF2B5EF4-FFF2-40B4-BE49-F238E27FC236}">
                  <a16:creationId xmlns:a16="http://schemas.microsoft.com/office/drawing/2014/main" xmlns="" id="{4BDA3B30-6BBF-47A6-B8EB-3712B6A7DB61}"/>
                </a:ext>
              </a:extLst>
            </p:cNvPr>
            <p:cNvGrpSpPr/>
            <p:nvPr/>
          </p:nvGrpSpPr>
          <p:grpSpPr>
            <a:xfrm>
              <a:off x="9031058" y="3596032"/>
              <a:ext cx="979213" cy="154459"/>
              <a:chOff x="5013534" y="2967681"/>
              <a:chExt cx="633504" cy="148281"/>
            </a:xfrm>
            <a:grpFill/>
          </p:grpSpPr>
          <p:sp>
            <p:nvSpPr>
              <p:cNvPr id="137" name="Rectangle 136">
                <a:extLst>
                  <a:ext uri="{FF2B5EF4-FFF2-40B4-BE49-F238E27FC236}">
                    <a16:creationId xmlns:a16="http://schemas.microsoft.com/office/drawing/2014/main" xmlns="" id="{5B88C065-70A2-48ED-AD5D-FA48B7AB66FE}"/>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xmlns="" id="{6840FF0E-47F7-4E22-926B-3EB21CA9D608}"/>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xmlns="" id="{3BA11F9A-C097-4796-854E-DB0D026C25BE}"/>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xmlns="" id="{5F41CE9E-110B-4B88-8C18-ADAAF5F0ABB9}"/>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xmlns="" id="{3A865233-9E72-4103-BCA3-007DFFD9FF4B}"/>
                </a:ext>
              </a:extLst>
            </p:cNvPr>
            <p:cNvGrpSpPr/>
            <p:nvPr/>
          </p:nvGrpSpPr>
          <p:grpSpPr>
            <a:xfrm>
              <a:off x="10566402" y="3610030"/>
              <a:ext cx="979213" cy="154459"/>
              <a:chOff x="5013534" y="2967681"/>
              <a:chExt cx="633504" cy="148281"/>
            </a:xfrm>
            <a:grpFill/>
          </p:grpSpPr>
          <p:sp>
            <p:nvSpPr>
              <p:cNvPr id="133" name="Rectangle 132">
                <a:extLst>
                  <a:ext uri="{FF2B5EF4-FFF2-40B4-BE49-F238E27FC236}">
                    <a16:creationId xmlns:a16="http://schemas.microsoft.com/office/drawing/2014/main" xmlns="" id="{AF7CF17C-C564-4CE3-A070-A2FB9FFBC4B8}"/>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xmlns="" id="{BB77ACCA-5100-423C-BDF4-67659187F081}"/>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xmlns="" id="{457A3EAB-1D4C-4266-835E-E79BB5C7FFF5}"/>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xmlns="" id="{D77E9F13-1128-4449-8563-84A9F86C7459}"/>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0" name="Group 9">
            <a:extLst>
              <a:ext uri="{FF2B5EF4-FFF2-40B4-BE49-F238E27FC236}">
                <a16:creationId xmlns:a16="http://schemas.microsoft.com/office/drawing/2014/main" xmlns="" id="{2F72FAC8-3A1F-48EC-A266-2F15EBCFC61B}"/>
              </a:ext>
            </a:extLst>
          </p:cNvPr>
          <p:cNvGrpSpPr/>
          <p:nvPr/>
        </p:nvGrpSpPr>
        <p:grpSpPr>
          <a:xfrm>
            <a:off x="5951493" y="3065101"/>
            <a:ext cx="5613172" cy="689611"/>
            <a:chOff x="6165086" y="3131908"/>
            <a:chExt cx="5380529" cy="689611"/>
          </a:xfrm>
        </p:grpSpPr>
        <p:sp>
          <p:nvSpPr>
            <p:cNvPr id="59" name="Rectangle 58">
              <a:extLst>
                <a:ext uri="{FF2B5EF4-FFF2-40B4-BE49-F238E27FC236}">
                  <a16:creationId xmlns:a16="http://schemas.microsoft.com/office/drawing/2014/main" xmlns="" id="{12687465-5237-4DC6-B754-14A618BCF64C}"/>
                </a:ext>
              </a:extLst>
            </p:cNvPr>
            <p:cNvSpPr/>
            <p:nvPr/>
          </p:nvSpPr>
          <p:spPr>
            <a:xfrm>
              <a:off x="7579131" y="3158630"/>
              <a:ext cx="1103900" cy="66122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µ-Code</a:t>
              </a:r>
            </a:p>
            <a:p>
              <a:pPr algn="ctr"/>
              <a:r>
                <a:rPr lang="en-US" sz="2400" b="1" dirty="0"/>
                <a:t>Engine</a:t>
              </a:r>
            </a:p>
          </p:txBody>
        </p:sp>
        <p:sp>
          <p:nvSpPr>
            <p:cNvPr id="60" name="Rectangle 59">
              <a:extLst>
                <a:ext uri="{FF2B5EF4-FFF2-40B4-BE49-F238E27FC236}">
                  <a16:creationId xmlns:a16="http://schemas.microsoft.com/office/drawing/2014/main" xmlns="" id="{F8466C10-575A-46C9-A8AA-B4AAD9523CFC}"/>
                </a:ext>
              </a:extLst>
            </p:cNvPr>
            <p:cNvSpPr/>
            <p:nvPr/>
          </p:nvSpPr>
          <p:spPr>
            <a:xfrm>
              <a:off x="9065944" y="3131908"/>
              <a:ext cx="1094374" cy="66122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µ-Code</a:t>
              </a:r>
            </a:p>
            <a:p>
              <a:pPr algn="ctr"/>
              <a:r>
                <a:rPr lang="en-US" sz="2400" b="1" dirty="0"/>
                <a:t>Engine</a:t>
              </a:r>
            </a:p>
            <a:p>
              <a:pPr algn="ctr"/>
              <a:endParaRPr lang="en-US" sz="2400" b="1" dirty="0"/>
            </a:p>
          </p:txBody>
        </p:sp>
        <p:sp>
          <p:nvSpPr>
            <p:cNvPr id="61" name="Rectangle 60">
              <a:extLst>
                <a:ext uri="{FF2B5EF4-FFF2-40B4-BE49-F238E27FC236}">
                  <a16:creationId xmlns:a16="http://schemas.microsoft.com/office/drawing/2014/main" xmlns="" id="{0A1E2068-553C-4D71-8C04-16856E5F4DC8}"/>
                </a:ext>
              </a:extLst>
            </p:cNvPr>
            <p:cNvSpPr/>
            <p:nvPr/>
          </p:nvSpPr>
          <p:spPr>
            <a:xfrm>
              <a:off x="6165086" y="3140389"/>
              <a:ext cx="1092028" cy="681130"/>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µ-Code</a:t>
              </a:r>
            </a:p>
            <a:p>
              <a:pPr algn="ctr"/>
              <a:r>
                <a:rPr lang="en-US" sz="2400" b="1" dirty="0"/>
                <a:t>Engine</a:t>
              </a:r>
              <a:endParaRPr lang="en-US" b="1" dirty="0"/>
            </a:p>
          </p:txBody>
        </p:sp>
        <p:sp>
          <p:nvSpPr>
            <p:cNvPr id="62" name="Rectangle 61">
              <a:extLst>
                <a:ext uri="{FF2B5EF4-FFF2-40B4-BE49-F238E27FC236}">
                  <a16:creationId xmlns:a16="http://schemas.microsoft.com/office/drawing/2014/main" xmlns="" id="{AF9B223D-7F6C-4ED0-9386-A9B7F50C2D5E}"/>
                </a:ext>
              </a:extLst>
            </p:cNvPr>
            <p:cNvSpPr/>
            <p:nvPr/>
          </p:nvSpPr>
          <p:spPr>
            <a:xfrm>
              <a:off x="10491860" y="3141337"/>
              <a:ext cx="1053755" cy="66122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µ-Code</a:t>
              </a:r>
            </a:p>
            <a:p>
              <a:pPr algn="ctr"/>
              <a:r>
                <a:rPr lang="en-US" sz="2400" b="1" dirty="0"/>
                <a:t>Engine</a:t>
              </a:r>
            </a:p>
            <a:p>
              <a:pPr algn="ctr"/>
              <a:endParaRPr lang="en-US" sz="2000" b="1" dirty="0"/>
            </a:p>
          </p:txBody>
        </p:sp>
      </p:grpSp>
      <p:sp>
        <p:nvSpPr>
          <p:cNvPr id="69" name="Rectangle 68">
            <a:extLst>
              <a:ext uri="{FF2B5EF4-FFF2-40B4-BE49-F238E27FC236}">
                <a16:creationId xmlns:a16="http://schemas.microsoft.com/office/drawing/2014/main" xmlns="" id="{684BE6A6-F23A-4BC1-B33B-8C7E274EA335}"/>
              </a:ext>
            </a:extLst>
          </p:cNvPr>
          <p:cNvSpPr/>
          <p:nvPr/>
        </p:nvSpPr>
        <p:spPr>
          <a:xfrm>
            <a:off x="5823863" y="4559366"/>
            <a:ext cx="5974358" cy="784086"/>
          </a:xfrm>
          <a:prstGeom prst="rect">
            <a:avLst/>
          </a:prstGeom>
          <a:solidFill>
            <a:srgbClr val="669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Qubits</a:t>
            </a:r>
            <a:r>
              <a:rPr lang="en-US" dirty="0"/>
              <a:t> </a:t>
            </a:r>
          </a:p>
        </p:txBody>
      </p:sp>
    </p:spTree>
    <p:custDataLst>
      <p:tags r:id="rId1"/>
    </p:custDataLst>
    <p:extLst>
      <p:ext uri="{BB962C8B-B14F-4D97-AF65-F5344CB8AC3E}">
        <p14:creationId xmlns:p14="http://schemas.microsoft.com/office/powerpoint/2010/main" val="277208331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repeatCount="4000" accel="50000" decel="50000" fill="hold" nodeType="clickEffect">
                                  <p:stCondLst>
                                    <p:cond delay="0"/>
                                  </p:stCondLst>
                                  <p:childTnLst>
                                    <p:animMotion origin="layout" path="M 6.25E-7 4.44444E-6 L -0.00703 0.19652 " pathEditMode="relative" rAng="0" ptsTypes="AA">
                                      <p:cBhvr>
                                        <p:cTn id="12" dur="500" fill="hold"/>
                                        <p:tgtEl>
                                          <p:spTgt spid="9"/>
                                        </p:tgtEl>
                                        <p:attrNameLst>
                                          <p:attrName>ppt_x</p:attrName>
                                          <p:attrName>ppt_y</p:attrName>
                                        </p:attrNameLst>
                                      </p:cBhvr>
                                      <p:rCtr x="-352" y="9815"/>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0.14622 -0.01388 L -0.24961 0.14676 " pathEditMode="relative" rAng="0" ptsTypes="AA">
                                      <p:cBhvr>
                                        <p:cTn id="16" dur="2000" fill="hold"/>
                                        <p:tgtEl>
                                          <p:spTgt spid="7"/>
                                        </p:tgtEl>
                                        <p:attrNameLst>
                                          <p:attrName>ppt_x</p:attrName>
                                          <p:attrName>ppt_y</p:attrName>
                                        </p:attrNameLst>
                                      </p:cBhvr>
                                      <p:rCtr x="-5169" y="8032"/>
                                    </p:animMotion>
                                  </p:childTnLst>
                                  <p:subTnLst>
                                    <p:set>
                                      <p:cBhvr override="childStyle">
                                        <p:cTn dur="1" fill="hold" display="0" masterRel="sameClick" afterEffect="1">
                                          <p:stCondLst>
                                            <p:cond evt="end" delay="0">
                                              <p:tn val="15"/>
                                            </p:cond>
                                          </p:stCondLst>
                                        </p:cTn>
                                        <p:tgtEl>
                                          <p:spTgt spid="7"/>
                                        </p:tgtEl>
                                        <p:attrNameLst>
                                          <p:attrName>style.visibility</p:attrName>
                                        </p:attrNameLst>
                                      </p:cBhvr>
                                      <p:to>
                                        <p:strVal val="hidden"/>
                                      </p:to>
                                    </p:set>
                                  </p:subTnLst>
                                </p:cTn>
                              </p:par>
                              <p:par>
                                <p:cTn id="17" presetID="42" presetClass="path" presetSubtype="0" accel="50000" decel="50000" fill="hold" grpId="0" nodeType="withEffect">
                                  <p:stCondLst>
                                    <p:cond delay="0"/>
                                  </p:stCondLst>
                                  <p:childTnLst>
                                    <p:animMotion origin="layout" path="M 0.14154 0.02662 L 0.25508 0.18241 " pathEditMode="relative" rAng="0" ptsTypes="AA">
                                      <p:cBhvr>
                                        <p:cTn id="18" dur="2000" fill="hold"/>
                                        <p:tgtEl>
                                          <p:spTgt spid="93"/>
                                        </p:tgtEl>
                                        <p:attrNameLst>
                                          <p:attrName>ppt_x</p:attrName>
                                          <p:attrName>ppt_y</p:attrName>
                                        </p:attrNameLst>
                                      </p:cBhvr>
                                      <p:rCtr x="5677" y="7778"/>
                                    </p:animMotion>
                                  </p:childTnLst>
                                  <p:subTnLst>
                                    <p:set>
                                      <p:cBhvr override="childStyle">
                                        <p:cTn dur="1" fill="hold" display="0" masterRel="sameClick" afterEffect="1">
                                          <p:stCondLst>
                                            <p:cond evt="end" delay="0">
                                              <p:tn val="17"/>
                                            </p:cond>
                                          </p:stCondLst>
                                        </p:cTn>
                                        <p:tgtEl>
                                          <p:spTgt spid="9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42" presetClass="path" presetSubtype="0" repeatCount="4000" accel="50000" decel="50000" fill="hold" nodeType="clickEffect">
                                  <p:stCondLst>
                                    <p:cond delay="0"/>
                                  </p:stCondLst>
                                  <p:childTnLst>
                                    <p:animMotion origin="layout" path="M -4.16667E-7 4.44444E-6 L -0.00703 0.19652 " pathEditMode="relative" rAng="0" ptsTypes="AA">
                                      <p:cBhvr>
                                        <p:cTn id="22" dur="500" fill="hold"/>
                                        <p:tgtEl>
                                          <p:spTgt spid="128"/>
                                        </p:tgtEl>
                                        <p:attrNameLst>
                                          <p:attrName>ppt_x</p:attrName>
                                          <p:attrName>ppt_y</p:attrName>
                                        </p:attrNameLst>
                                      </p:cBhvr>
                                      <p:rCtr x="-352" y="9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7" grpId="0" animBg="1"/>
      <p:bldP spid="9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58"/>
            <a:ext cx="8128000" cy="1143000"/>
          </a:xfrm>
        </p:spPr>
        <p:txBody>
          <a:bodyPr>
            <a:noAutofit/>
          </a:bodyPr>
          <a:lstStyle/>
          <a:p>
            <a:r>
              <a:rPr lang="en-US" sz="4400" dirty="0"/>
              <a:t>QuEST -- Organization</a:t>
            </a:r>
          </a:p>
        </p:txBody>
      </p:sp>
      <p:grpSp>
        <p:nvGrpSpPr>
          <p:cNvPr id="10" name="Group 9">
            <a:extLst>
              <a:ext uri="{FF2B5EF4-FFF2-40B4-BE49-F238E27FC236}">
                <a16:creationId xmlns:a16="http://schemas.microsoft.com/office/drawing/2014/main" xmlns="" id="{EE270206-22A5-4E8A-A62F-411AA6618722}"/>
              </a:ext>
            </a:extLst>
          </p:cNvPr>
          <p:cNvGrpSpPr/>
          <p:nvPr/>
        </p:nvGrpSpPr>
        <p:grpSpPr>
          <a:xfrm>
            <a:off x="-2163" y="1656861"/>
            <a:ext cx="12126097" cy="4658114"/>
            <a:chOff x="381000" y="1209916"/>
            <a:chExt cx="4953000" cy="2167709"/>
          </a:xfrm>
        </p:grpSpPr>
        <p:pic>
          <p:nvPicPr>
            <p:cNvPr id="11" name="Picture 10">
              <a:extLst>
                <a:ext uri="{FF2B5EF4-FFF2-40B4-BE49-F238E27FC236}">
                  <a16:creationId xmlns:a16="http://schemas.microsoft.com/office/drawing/2014/main" xmlns="" id="{72A9D3B6-598C-43CF-B44B-CD80F9655212}"/>
                </a:ext>
              </a:extLst>
            </p:cNvPr>
            <p:cNvPicPr>
              <a:picLocks noChangeAspect="1"/>
            </p:cNvPicPr>
            <p:nvPr/>
          </p:nvPicPr>
          <p:blipFill>
            <a:blip r:embed="rId3"/>
            <a:stretch>
              <a:fillRect/>
            </a:stretch>
          </p:blipFill>
          <p:spPr>
            <a:xfrm>
              <a:off x="381000" y="1209916"/>
              <a:ext cx="4953000" cy="2167709"/>
            </a:xfrm>
            <a:prstGeom prst="rect">
              <a:avLst/>
            </a:prstGeom>
          </p:spPr>
        </p:pic>
        <p:grpSp>
          <p:nvGrpSpPr>
            <p:cNvPr id="12" name="Group 11">
              <a:extLst>
                <a:ext uri="{FF2B5EF4-FFF2-40B4-BE49-F238E27FC236}">
                  <a16:creationId xmlns:a16="http://schemas.microsoft.com/office/drawing/2014/main" xmlns="" id="{38705ECE-5059-4F61-A5F8-EB2474E9AF60}"/>
                </a:ext>
              </a:extLst>
            </p:cNvPr>
            <p:cNvGrpSpPr/>
            <p:nvPr/>
          </p:nvGrpSpPr>
          <p:grpSpPr>
            <a:xfrm>
              <a:off x="1076632" y="2992997"/>
              <a:ext cx="274319" cy="45719"/>
              <a:chOff x="1097281" y="3276600"/>
              <a:chExt cx="274319" cy="76200"/>
            </a:xfrm>
            <a:solidFill>
              <a:schemeClr val="accent2"/>
            </a:solidFill>
          </p:grpSpPr>
          <p:sp>
            <p:nvSpPr>
              <p:cNvPr id="53" name="Rectangle 52">
                <a:extLst>
                  <a:ext uri="{FF2B5EF4-FFF2-40B4-BE49-F238E27FC236}">
                    <a16:creationId xmlns:a16="http://schemas.microsoft.com/office/drawing/2014/main" xmlns="" id="{5D211FDE-6300-49BC-8A71-A1E0DA3DF075}"/>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Rectangle 53">
                <a:extLst>
                  <a:ext uri="{FF2B5EF4-FFF2-40B4-BE49-F238E27FC236}">
                    <a16:creationId xmlns:a16="http://schemas.microsoft.com/office/drawing/2014/main" xmlns="" id="{E5A30881-BD3B-47BF-B3EE-C3D17BDA7C03}"/>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xmlns="" id="{3865BA44-99A2-4A05-90A0-7FD471B94FB3}"/>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xmlns="" id="{72A8E63E-0C5E-460D-B0C1-4F6180C7CBB2}"/>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xmlns="" id="{11B92988-D9E4-466D-9E3B-3126B0B2F83F}"/>
                </a:ext>
              </a:extLst>
            </p:cNvPr>
            <p:cNvGrpSpPr/>
            <p:nvPr/>
          </p:nvGrpSpPr>
          <p:grpSpPr>
            <a:xfrm>
              <a:off x="1076632" y="2918917"/>
              <a:ext cx="274319" cy="45719"/>
              <a:chOff x="1097281" y="3276600"/>
              <a:chExt cx="274319" cy="76200"/>
            </a:xfrm>
            <a:solidFill>
              <a:schemeClr val="accent2"/>
            </a:solidFill>
          </p:grpSpPr>
          <p:sp>
            <p:nvSpPr>
              <p:cNvPr id="49" name="Rectangle 48">
                <a:extLst>
                  <a:ext uri="{FF2B5EF4-FFF2-40B4-BE49-F238E27FC236}">
                    <a16:creationId xmlns:a16="http://schemas.microsoft.com/office/drawing/2014/main" xmlns="" id="{58D39A56-7FBA-4125-8DBB-748551A921C6}"/>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xmlns="" id="{866DFBEF-28F4-4249-ABA0-4E88E9B125DA}"/>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xmlns="" id="{239ABE51-92BE-43BD-9652-ADC65ED37532}"/>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a:extLst>
                  <a:ext uri="{FF2B5EF4-FFF2-40B4-BE49-F238E27FC236}">
                    <a16:creationId xmlns:a16="http://schemas.microsoft.com/office/drawing/2014/main" xmlns="" id="{85469305-DC23-4C99-A5F0-B66ACBBC4AE2}"/>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6" name="Group 15">
              <a:extLst>
                <a:ext uri="{FF2B5EF4-FFF2-40B4-BE49-F238E27FC236}">
                  <a16:creationId xmlns:a16="http://schemas.microsoft.com/office/drawing/2014/main" xmlns="" id="{529F380C-3EDF-4C76-83B1-B24C0A4498B3}"/>
                </a:ext>
              </a:extLst>
            </p:cNvPr>
            <p:cNvGrpSpPr/>
            <p:nvPr/>
          </p:nvGrpSpPr>
          <p:grpSpPr>
            <a:xfrm>
              <a:off x="1488113" y="2992997"/>
              <a:ext cx="274319" cy="45719"/>
              <a:chOff x="1097281" y="3276600"/>
              <a:chExt cx="274319" cy="76200"/>
            </a:xfrm>
            <a:solidFill>
              <a:schemeClr val="accent2"/>
            </a:solidFill>
          </p:grpSpPr>
          <p:sp>
            <p:nvSpPr>
              <p:cNvPr id="45" name="Rectangle 44">
                <a:extLst>
                  <a:ext uri="{FF2B5EF4-FFF2-40B4-BE49-F238E27FC236}">
                    <a16:creationId xmlns:a16="http://schemas.microsoft.com/office/drawing/2014/main" xmlns="" id="{55F1BF9D-8170-4A24-BD58-94A9EB7B4394}"/>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a:extLst>
                  <a:ext uri="{FF2B5EF4-FFF2-40B4-BE49-F238E27FC236}">
                    <a16:creationId xmlns:a16="http://schemas.microsoft.com/office/drawing/2014/main" xmlns="" id="{EC5BC6BA-FA44-43F7-84B6-D105CBC2F2EE}"/>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xmlns="" id="{8556CDA4-EA2F-4E1C-A595-9B565A59257E}"/>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xmlns="" id="{AA6AA7AD-2203-436C-AE21-30C5ABFA4839}"/>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xmlns="" id="{5E81B978-66CC-4665-95F9-75236E5D1EA5}"/>
                </a:ext>
              </a:extLst>
            </p:cNvPr>
            <p:cNvGrpSpPr/>
            <p:nvPr/>
          </p:nvGrpSpPr>
          <p:grpSpPr>
            <a:xfrm>
              <a:off x="1488113" y="2918917"/>
              <a:ext cx="274319" cy="45719"/>
              <a:chOff x="1097281" y="3276600"/>
              <a:chExt cx="274319" cy="76200"/>
            </a:xfrm>
            <a:solidFill>
              <a:schemeClr val="accent2"/>
            </a:solidFill>
          </p:grpSpPr>
          <p:sp>
            <p:nvSpPr>
              <p:cNvPr id="41" name="Rectangle 40">
                <a:extLst>
                  <a:ext uri="{FF2B5EF4-FFF2-40B4-BE49-F238E27FC236}">
                    <a16:creationId xmlns:a16="http://schemas.microsoft.com/office/drawing/2014/main" xmlns="" id="{E3196445-BD07-4238-A9A5-D62C9A23EB40}"/>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xmlns="" id="{BAE7B1D3-DFA5-48F7-BE29-06C572EC980D}"/>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xmlns="" id="{E423416A-F1BB-4C34-B3A3-387B905D1E98}"/>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xmlns="" id="{D1AA73C1-3B65-4217-9A9D-7D0CCB4328CB}"/>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xmlns="" id="{54DED71B-DB89-4DFE-89CA-34E5DB56CC82}"/>
                </a:ext>
              </a:extLst>
            </p:cNvPr>
            <p:cNvGrpSpPr/>
            <p:nvPr/>
          </p:nvGrpSpPr>
          <p:grpSpPr>
            <a:xfrm>
              <a:off x="1838632" y="2992997"/>
              <a:ext cx="274319" cy="45719"/>
              <a:chOff x="1097281" y="3276600"/>
              <a:chExt cx="274319" cy="76200"/>
            </a:xfrm>
            <a:solidFill>
              <a:schemeClr val="accent2"/>
            </a:solidFill>
          </p:grpSpPr>
          <p:sp>
            <p:nvSpPr>
              <p:cNvPr id="37" name="Rectangle 36">
                <a:extLst>
                  <a:ext uri="{FF2B5EF4-FFF2-40B4-BE49-F238E27FC236}">
                    <a16:creationId xmlns:a16="http://schemas.microsoft.com/office/drawing/2014/main" xmlns="" id="{B3E9063F-2DCC-4B40-AD64-122D55440444}"/>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xmlns="" id="{33DE33A9-65CC-4447-AB34-79F87C98334A}"/>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xmlns="" id="{A5C8B0C6-E30D-464D-8392-870E755A17A4}"/>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xmlns="" id="{000EEB11-D4C4-48C7-9D5A-EE245774798D}"/>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8">
              <a:extLst>
                <a:ext uri="{FF2B5EF4-FFF2-40B4-BE49-F238E27FC236}">
                  <a16:creationId xmlns:a16="http://schemas.microsoft.com/office/drawing/2014/main" xmlns="" id="{27754D7F-A2D8-49ED-8DD8-437406B21C2C}"/>
                </a:ext>
              </a:extLst>
            </p:cNvPr>
            <p:cNvGrpSpPr/>
            <p:nvPr/>
          </p:nvGrpSpPr>
          <p:grpSpPr>
            <a:xfrm>
              <a:off x="1838632" y="2918917"/>
              <a:ext cx="274319" cy="45719"/>
              <a:chOff x="1097281" y="3276600"/>
              <a:chExt cx="274319" cy="76200"/>
            </a:xfrm>
            <a:solidFill>
              <a:schemeClr val="accent2"/>
            </a:solidFill>
          </p:grpSpPr>
          <p:sp>
            <p:nvSpPr>
              <p:cNvPr id="33" name="Rectangle 32">
                <a:extLst>
                  <a:ext uri="{FF2B5EF4-FFF2-40B4-BE49-F238E27FC236}">
                    <a16:creationId xmlns:a16="http://schemas.microsoft.com/office/drawing/2014/main" xmlns="" id="{E0F97532-C172-41A1-BD5B-903E9838F28D}"/>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xmlns="" id="{569BF7D3-FFDB-4586-BAC7-202C08934718}"/>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xmlns="" id="{4BC753A5-87AD-4C70-8218-C6F583BEEC4C}"/>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xmlns="" id="{D73833B5-4462-4B1A-ACC4-BE769E9224DF}"/>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 name="Group 19">
              <a:extLst>
                <a:ext uri="{FF2B5EF4-FFF2-40B4-BE49-F238E27FC236}">
                  <a16:creationId xmlns:a16="http://schemas.microsoft.com/office/drawing/2014/main" xmlns="" id="{6329B61E-3579-4C3C-9E12-85366FD91732}"/>
                </a:ext>
              </a:extLst>
            </p:cNvPr>
            <p:cNvGrpSpPr/>
            <p:nvPr/>
          </p:nvGrpSpPr>
          <p:grpSpPr>
            <a:xfrm>
              <a:off x="2524432" y="2992997"/>
              <a:ext cx="274319" cy="45719"/>
              <a:chOff x="1097281" y="3276600"/>
              <a:chExt cx="274319" cy="76200"/>
            </a:xfrm>
            <a:solidFill>
              <a:schemeClr val="accent2"/>
            </a:solidFill>
          </p:grpSpPr>
          <p:sp>
            <p:nvSpPr>
              <p:cNvPr id="29" name="Rectangle 28">
                <a:extLst>
                  <a:ext uri="{FF2B5EF4-FFF2-40B4-BE49-F238E27FC236}">
                    <a16:creationId xmlns:a16="http://schemas.microsoft.com/office/drawing/2014/main" xmlns="" id="{7E3A3131-6562-47EC-982F-68C49B8F7E46}"/>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xmlns="" id="{988E14F9-5C82-43CB-964C-C2BF690FFEAD}"/>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xmlns="" id="{A85D82E0-A5C0-44BF-A095-4F812FA8A3FA}"/>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xmlns="" id="{87C24404-597A-4259-A04F-EDC92CD3F8D2}"/>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xmlns="" id="{D2F55A81-D404-4F3B-99C1-B01F21511C28}"/>
                </a:ext>
              </a:extLst>
            </p:cNvPr>
            <p:cNvGrpSpPr/>
            <p:nvPr/>
          </p:nvGrpSpPr>
          <p:grpSpPr>
            <a:xfrm>
              <a:off x="2524432" y="2918917"/>
              <a:ext cx="274319" cy="45719"/>
              <a:chOff x="1097281" y="3276600"/>
              <a:chExt cx="274319" cy="76200"/>
            </a:xfrm>
            <a:solidFill>
              <a:schemeClr val="accent2"/>
            </a:solidFill>
          </p:grpSpPr>
          <p:sp>
            <p:nvSpPr>
              <p:cNvPr id="25" name="Rectangle 24">
                <a:extLst>
                  <a:ext uri="{FF2B5EF4-FFF2-40B4-BE49-F238E27FC236}">
                    <a16:creationId xmlns:a16="http://schemas.microsoft.com/office/drawing/2014/main" xmlns="" id="{F071273E-46E8-4088-A390-CDECC5A8779B}"/>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xmlns="" id="{3D7B853B-0985-4AF9-A743-F21969F90A2C}"/>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xmlns="" id="{7F406066-207F-4A43-9ABC-0F234DCB588F}"/>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xmlns="" id="{54675900-D612-40DF-B778-0F824DC951F0}"/>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2" name="Rectangle 21">
              <a:extLst>
                <a:ext uri="{FF2B5EF4-FFF2-40B4-BE49-F238E27FC236}">
                  <a16:creationId xmlns:a16="http://schemas.microsoft.com/office/drawing/2014/main" xmlns="" id="{F4D42E3E-6301-4457-8AE4-6AD952AB32F7}"/>
                </a:ext>
              </a:extLst>
            </p:cNvPr>
            <p:cNvSpPr/>
            <p:nvPr/>
          </p:nvSpPr>
          <p:spPr>
            <a:xfrm flipH="1">
              <a:off x="1582900" y="2352916"/>
              <a:ext cx="45719"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xmlns="" id="{A756FF5F-C350-46A9-BEFB-B53306DCEF4A}"/>
                </a:ext>
              </a:extLst>
            </p:cNvPr>
            <p:cNvSpPr/>
            <p:nvPr/>
          </p:nvSpPr>
          <p:spPr>
            <a:xfrm flipH="1">
              <a:off x="1869113" y="2108491"/>
              <a:ext cx="45719"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xmlns="" id="{C3DE05D4-6C41-4951-97C5-AE570315B5D7}"/>
                </a:ext>
              </a:extLst>
            </p:cNvPr>
            <p:cNvSpPr/>
            <p:nvPr/>
          </p:nvSpPr>
          <p:spPr>
            <a:xfrm flipH="1">
              <a:off x="2372032" y="2248051"/>
              <a:ext cx="45719"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xmlns="" id="{1C664A80-FC75-489E-A701-3B9067610727}"/>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48</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xmlns="" id="{2683CC4A-9FFE-4AB8-A7EF-0C67A8F89EC3}"/>
              </a:ext>
            </a:extLst>
          </p:cNvPr>
          <p:cNvSpPr/>
          <p:nvPr/>
        </p:nvSpPr>
        <p:spPr>
          <a:xfrm>
            <a:off x="1174172" y="2857500"/>
            <a:ext cx="825220" cy="4323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3850303527"/>
      </p:ext>
    </p:extLst>
  </p:cSld>
  <p:clrMapOvr>
    <a:masterClrMapping/>
  </p:clrMapOvr>
  <p:transition xmlns:p14="http://schemas.microsoft.com/office/powerpoint/2010/mai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28000" cy="1143000"/>
          </a:xfrm>
        </p:spPr>
        <p:txBody>
          <a:bodyPr>
            <a:normAutofit/>
          </a:bodyPr>
          <a:lstStyle/>
          <a:p>
            <a:r>
              <a:rPr lang="en-US" sz="4400" dirty="0"/>
              <a:t>Evaluations</a:t>
            </a:r>
          </a:p>
        </p:txBody>
      </p:sp>
      <p:sp>
        <p:nvSpPr>
          <p:cNvPr id="107" name="Rectangle: Rounded Corners 106"/>
          <p:cNvSpPr/>
          <p:nvPr/>
        </p:nvSpPr>
        <p:spPr>
          <a:xfrm>
            <a:off x="0" y="6147849"/>
            <a:ext cx="12192000" cy="710151"/>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algn="ctr">
              <a:defRPr/>
            </a:pPr>
            <a:r>
              <a:rPr lang="en-US" sz="2800" b="1" dirty="0">
                <a:solidFill>
                  <a:schemeClr val="tx1"/>
                </a:solidFill>
                <a:latin typeface="Calibri" panose="020F0502020204030204" pitchFamily="34" charset="0"/>
                <a:cs typeface="Calibri" panose="020F0502020204030204" pitchFamily="34" charset="0"/>
              </a:rPr>
              <a:t>QuEST reduces global bandwidth demand by orders of magnitude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xmlns="" id="{8C3F49EB-BFF3-45B5-9381-4B538C561B34}"/>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49</a:t>
            </a:fld>
            <a:endParaRPr lang="en-US" dirty="0">
              <a:solidFill>
                <a:prstClr val="black">
                  <a:tint val="75000"/>
                </a:prstClr>
              </a:solidFill>
            </a:endParaRPr>
          </a:p>
        </p:txBody>
      </p:sp>
      <p:grpSp>
        <p:nvGrpSpPr>
          <p:cNvPr id="15" name="Group 14">
            <a:extLst>
              <a:ext uri="{FF2B5EF4-FFF2-40B4-BE49-F238E27FC236}">
                <a16:creationId xmlns:a16="http://schemas.microsoft.com/office/drawing/2014/main" xmlns="" id="{C79F0828-0ACD-4B87-9970-D91513EB857A}"/>
              </a:ext>
            </a:extLst>
          </p:cNvPr>
          <p:cNvGrpSpPr/>
          <p:nvPr/>
        </p:nvGrpSpPr>
        <p:grpSpPr>
          <a:xfrm>
            <a:off x="531862" y="1668264"/>
            <a:ext cx="11660138" cy="4479585"/>
            <a:chOff x="450653" y="2059070"/>
            <a:chExt cx="11660138" cy="4479585"/>
          </a:xfrm>
        </p:grpSpPr>
        <p:grpSp>
          <p:nvGrpSpPr>
            <p:cNvPr id="16" name="Group 15">
              <a:extLst>
                <a:ext uri="{FF2B5EF4-FFF2-40B4-BE49-F238E27FC236}">
                  <a16:creationId xmlns:a16="http://schemas.microsoft.com/office/drawing/2014/main" xmlns="" id="{7FC94249-F289-4207-A3E3-964520FB3F62}"/>
                </a:ext>
              </a:extLst>
            </p:cNvPr>
            <p:cNvGrpSpPr/>
            <p:nvPr/>
          </p:nvGrpSpPr>
          <p:grpSpPr>
            <a:xfrm>
              <a:off x="450653" y="2059070"/>
              <a:ext cx="8638762" cy="3958325"/>
              <a:chOff x="6783693" y="2039479"/>
              <a:chExt cx="2630216" cy="2574939"/>
            </a:xfrm>
          </p:grpSpPr>
          <p:cxnSp>
            <p:nvCxnSpPr>
              <p:cNvPr id="25" name="Straight Arrow Connector 24">
                <a:extLst>
                  <a:ext uri="{FF2B5EF4-FFF2-40B4-BE49-F238E27FC236}">
                    <a16:creationId xmlns:a16="http://schemas.microsoft.com/office/drawing/2014/main" xmlns="" id="{8AA8E53A-993D-41A2-9791-14BF67FFA222}"/>
                  </a:ext>
                </a:extLst>
              </p:cNvPr>
              <p:cNvCxnSpPr>
                <a:cxnSpLocks/>
              </p:cNvCxnSpPr>
              <p:nvPr/>
            </p:nvCxnSpPr>
            <p:spPr>
              <a:xfrm flipV="1">
                <a:off x="7257949" y="2039479"/>
                <a:ext cx="0" cy="2574939"/>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xmlns="" id="{703427E0-317F-490D-BC7C-5E70D1185844}"/>
                  </a:ext>
                </a:extLst>
              </p:cNvPr>
              <p:cNvSpPr txBox="1"/>
              <p:nvPr/>
            </p:nvSpPr>
            <p:spPr>
              <a:xfrm rot="16200000">
                <a:off x="5892348" y="3200444"/>
                <a:ext cx="2035702" cy="253011"/>
              </a:xfrm>
              <a:prstGeom prst="rect">
                <a:avLst/>
              </a:prstGeom>
              <a:noFill/>
            </p:spPr>
            <p:txBody>
              <a:bodyPr wrap="none" rtlCol="0">
                <a:spAutoFit/>
              </a:bodyPr>
              <a:lstStyle/>
              <a:p>
                <a:pPr algn="ctr"/>
                <a:r>
                  <a:rPr lang="en-US" sz="2400" dirty="0"/>
                  <a:t>Reduction in Global</a:t>
                </a:r>
              </a:p>
              <a:p>
                <a:pPr algn="ctr"/>
                <a:r>
                  <a:rPr lang="en-US" sz="2400" dirty="0"/>
                  <a:t>Instruction Bandwidth</a:t>
                </a:r>
              </a:p>
            </p:txBody>
          </p:sp>
          <p:cxnSp>
            <p:nvCxnSpPr>
              <p:cNvPr id="28" name="Straight Arrow Connector 27">
                <a:extLst>
                  <a:ext uri="{FF2B5EF4-FFF2-40B4-BE49-F238E27FC236}">
                    <a16:creationId xmlns:a16="http://schemas.microsoft.com/office/drawing/2014/main" xmlns="" id="{5504E3FC-E4E3-4C20-B0F8-04B7438EF7C1}"/>
                  </a:ext>
                </a:extLst>
              </p:cNvPr>
              <p:cNvCxnSpPr>
                <a:cxnSpLocks/>
              </p:cNvCxnSpPr>
              <p:nvPr/>
            </p:nvCxnSpPr>
            <p:spPr>
              <a:xfrm>
                <a:off x="7257949" y="4614418"/>
                <a:ext cx="2155960"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grpSp>
          <p:nvGrpSpPr>
            <p:cNvPr id="17" name="Group 16">
              <a:extLst>
                <a:ext uri="{FF2B5EF4-FFF2-40B4-BE49-F238E27FC236}">
                  <a16:creationId xmlns:a16="http://schemas.microsoft.com/office/drawing/2014/main" xmlns="" id="{04FDE932-BAB3-4202-8BF1-B6872EE634EE}"/>
                </a:ext>
              </a:extLst>
            </p:cNvPr>
            <p:cNvGrpSpPr/>
            <p:nvPr/>
          </p:nvGrpSpPr>
          <p:grpSpPr>
            <a:xfrm>
              <a:off x="1455534" y="2059070"/>
              <a:ext cx="10655257" cy="4479585"/>
              <a:chOff x="1455534" y="2059070"/>
              <a:chExt cx="10655257" cy="4479585"/>
            </a:xfrm>
          </p:grpSpPr>
          <p:graphicFrame>
            <p:nvGraphicFramePr>
              <p:cNvPr id="18" name="Chart 17">
                <a:extLst>
                  <a:ext uri="{FF2B5EF4-FFF2-40B4-BE49-F238E27FC236}">
                    <a16:creationId xmlns:a16="http://schemas.microsoft.com/office/drawing/2014/main" xmlns="" id="{5475029B-999E-459A-913D-AF4804F03E33}"/>
                  </a:ext>
                </a:extLst>
              </p:cNvPr>
              <p:cNvGraphicFramePr>
                <a:graphicFrameLocks/>
              </p:cNvGraphicFramePr>
              <p:nvPr>
                <p:extLst>
                  <p:ext uri="{D42A27DB-BD31-4B8C-83A1-F6EECF244321}">
                    <p14:modId xmlns:p14="http://schemas.microsoft.com/office/powerpoint/2010/main" val="424888106"/>
                  </p:ext>
                </p:extLst>
              </p:nvPr>
            </p:nvGraphicFramePr>
            <p:xfrm>
              <a:off x="1696298" y="2203130"/>
              <a:ext cx="10173729" cy="4335525"/>
            </p:xfrm>
            <a:graphic>
              <a:graphicData uri="http://schemas.openxmlformats.org/drawingml/2006/chart">
                <c:chart xmlns:c="http://schemas.openxmlformats.org/drawingml/2006/chart" xmlns:r="http://schemas.openxmlformats.org/officeDocument/2006/relationships" r:id="rId4"/>
              </a:graphicData>
            </a:graphic>
          </p:graphicFrame>
          <p:pic>
            <p:nvPicPr>
              <p:cNvPr id="19" name="Picture 18">
                <a:extLst>
                  <a:ext uri="{FF2B5EF4-FFF2-40B4-BE49-F238E27FC236}">
                    <a16:creationId xmlns:a16="http://schemas.microsoft.com/office/drawing/2014/main" xmlns="" id="{B69C5BCC-959C-4DC4-801F-AB1A164EB488}"/>
                  </a:ext>
                </a:extLst>
              </p:cNvPr>
              <p:cNvPicPr>
                <a:picLocks noChangeAspect="1"/>
              </p:cNvPicPr>
              <p:nvPr/>
            </p:nvPicPr>
            <p:blipFill rotWithShape="1">
              <a:blip r:embed="rId5"/>
              <a:srcRect l="5278"/>
              <a:stretch/>
            </p:blipFill>
            <p:spPr>
              <a:xfrm>
                <a:off x="1455534" y="2271034"/>
                <a:ext cx="503345" cy="3779312"/>
              </a:xfrm>
              <a:prstGeom prst="rect">
                <a:avLst/>
              </a:prstGeom>
            </p:spPr>
          </p:pic>
          <p:sp>
            <p:nvSpPr>
              <p:cNvPr id="21" name="TextBox 20">
                <a:extLst>
                  <a:ext uri="{FF2B5EF4-FFF2-40B4-BE49-F238E27FC236}">
                    <a16:creationId xmlns:a16="http://schemas.microsoft.com/office/drawing/2014/main" xmlns="" id="{236189AD-F927-4014-AC97-38A1B5E7CDF9}"/>
                  </a:ext>
                </a:extLst>
              </p:cNvPr>
              <p:cNvSpPr txBox="1"/>
              <p:nvPr/>
            </p:nvSpPr>
            <p:spPr>
              <a:xfrm>
                <a:off x="3701756" y="2905780"/>
                <a:ext cx="918841" cy="523220"/>
              </a:xfrm>
              <a:prstGeom prst="rect">
                <a:avLst/>
              </a:prstGeom>
              <a:solidFill>
                <a:schemeClr val="bg1"/>
              </a:solidFill>
            </p:spPr>
            <p:txBody>
              <a:bodyPr wrap="none" rtlCol="0">
                <a:spAutoFit/>
              </a:bodyPr>
              <a:lstStyle/>
              <a:p>
                <a:r>
                  <a:rPr lang="en-US" sz="2800" b="1" dirty="0"/>
                  <a:t>10</a:t>
                </a:r>
                <a:r>
                  <a:rPr lang="en-US" sz="2800" b="1" baseline="30000" dirty="0"/>
                  <a:t>7</a:t>
                </a:r>
                <a:r>
                  <a:rPr lang="en-US" sz="2800" b="1" dirty="0"/>
                  <a:t>x</a:t>
                </a:r>
              </a:p>
            </p:txBody>
          </p:sp>
          <p:sp>
            <p:nvSpPr>
              <p:cNvPr id="23" name="TextBox 22">
                <a:extLst>
                  <a:ext uri="{FF2B5EF4-FFF2-40B4-BE49-F238E27FC236}">
                    <a16:creationId xmlns:a16="http://schemas.microsoft.com/office/drawing/2014/main" xmlns="" id="{2C029A9F-6471-4C95-823D-1310CB43C3CB}"/>
                  </a:ext>
                </a:extLst>
              </p:cNvPr>
              <p:cNvSpPr txBox="1"/>
              <p:nvPr/>
            </p:nvSpPr>
            <p:spPr>
              <a:xfrm>
                <a:off x="2320321" y="3720097"/>
                <a:ext cx="918841" cy="523220"/>
              </a:xfrm>
              <a:prstGeom prst="rect">
                <a:avLst/>
              </a:prstGeom>
              <a:solidFill>
                <a:schemeClr val="bg1"/>
              </a:solidFill>
            </p:spPr>
            <p:txBody>
              <a:bodyPr wrap="none" rtlCol="0">
                <a:spAutoFit/>
              </a:bodyPr>
              <a:lstStyle/>
              <a:p>
                <a:r>
                  <a:rPr lang="en-US" sz="2800" b="1" dirty="0"/>
                  <a:t>10</a:t>
                </a:r>
                <a:r>
                  <a:rPr lang="en-US" sz="2800" b="1" baseline="30000" dirty="0"/>
                  <a:t>5</a:t>
                </a:r>
                <a:r>
                  <a:rPr lang="en-US" sz="2800" b="1" dirty="0"/>
                  <a:t>x</a:t>
                </a:r>
              </a:p>
            </p:txBody>
          </p:sp>
          <p:sp>
            <p:nvSpPr>
              <p:cNvPr id="24" name="Rectangle 23">
                <a:extLst>
                  <a:ext uri="{FF2B5EF4-FFF2-40B4-BE49-F238E27FC236}">
                    <a16:creationId xmlns:a16="http://schemas.microsoft.com/office/drawing/2014/main" xmlns="" id="{AF7B66CF-5EDC-404D-9862-DC67AD94BB1D}"/>
                  </a:ext>
                </a:extLst>
              </p:cNvPr>
              <p:cNvSpPr/>
              <p:nvPr/>
            </p:nvSpPr>
            <p:spPr>
              <a:xfrm>
                <a:off x="9138852" y="2059070"/>
                <a:ext cx="2971939" cy="43918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custDataLst>
      <p:tags r:id="rId1"/>
    </p:custDataLst>
    <p:extLst>
      <p:ext uri="{BB962C8B-B14F-4D97-AF65-F5344CB8AC3E}">
        <p14:creationId xmlns:p14="http://schemas.microsoft.com/office/powerpoint/2010/main" val="4246814364"/>
      </p:ext>
    </p:extLst>
  </p:cSld>
  <p:clrMapOvr>
    <a:masterClrMapping/>
  </p:clrMapOvr>
  <p:transition xmlns:p14="http://schemas.microsoft.com/office/powerpoint/2010/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92BA58-5958-4B6E-A8F0-82ACD93E6807}"/>
              </a:ext>
            </a:extLst>
          </p:cNvPr>
          <p:cNvSpPr>
            <a:spLocks noGrp="1"/>
          </p:cNvSpPr>
          <p:nvPr>
            <p:ph type="title"/>
          </p:nvPr>
        </p:nvSpPr>
        <p:spPr/>
        <p:txBody>
          <a:bodyPr>
            <a:normAutofit/>
          </a:bodyPr>
          <a:lstStyle/>
          <a:p>
            <a:r>
              <a:rPr lang="en-US" sz="4400" dirty="0"/>
              <a:t>Von-Neumann Architecture </a:t>
            </a:r>
          </a:p>
        </p:txBody>
      </p:sp>
      <p:sp>
        <p:nvSpPr>
          <p:cNvPr id="3" name="Slide Number Placeholder 2">
            <a:extLst>
              <a:ext uri="{FF2B5EF4-FFF2-40B4-BE49-F238E27FC236}">
                <a16:creationId xmlns:a16="http://schemas.microsoft.com/office/drawing/2014/main" xmlns="" id="{18452D9C-4388-45A0-B0F0-EBE72091F1AA}"/>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5</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xmlns="" id="{4C31ECF7-7405-483A-8FB8-242FEF2BC9B3}"/>
              </a:ext>
            </a:extLst>
          </p:cNvPr>
          <p:cNvPicPr>
            <a:picLocks noChangeAspect="1"/>
          </p:cNvPicPr>
          <p:nvPr/>
        </p:nvPicPr>
        <p:blipFill>
          <a:blip r:embed="rId2"/>
          <a:stretch>
            <a:fillRect/>
          </a:stretch>
        </p:blipFill>
        <p:spPr>
          <a:xfrm>
            <a:off x="1886581" y="1894453"/>
            <a:ext cx="8418837" cy="4283268"/>
          </a:xfrm>
          <a:prstGeom prst="rect">
            <a:avLst/>
          </a:prstGeom>
        </p:spPr>
      </p:pic>
    </p:spTree>
    <p:extLst>
      <p:ext uri="{BB962C8B-B14F-4D97-AF65-F5344CB8AC3E}">
        <p14:creationId xmlns:p14="http://schemas.microsoft.com/office/powerpoint/2010/main" val="3582391690"/>
      </p:ext>
    </p:extLst>
  </p:cSld>
  <p:clrMapOvr>
    <a:masterClrMapping/>
  </p:clrMapOvr>
  <p:transition xmlns:p14="http://schemas.microsoft.com/office/powerpoint/2010/mai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96E29A34-8E7C-4B31-8649-5551E77364C3}"/>
              </a:ext>
            </a:extLst>
          </p:cNvPr>
          <p:cNvSpPr>
            <a:spLocks noGrp="1"/>
          </p:cNvSpPr>
          <p:nvPr>
            <p:ph type="sldNum" sz="quarter" idx="4"/>
          </p:nvPr>
        </p:nvSpPr>
        <p:spPr>
          <a:xfrm>
            <a:off x="11545614" y="0"/>
            <a:ext cx="646386" cy="436529"/>
          </a:xfrm>
        </p:spPr>
        <p:txBody>
          <a:bodyPr/>
          <a:lstStyle/>
          <a:p>
            <a:fld id="{52AE2DB5-4517-4C79-AADE-245F3E00587B}" type="slidenum">
              <a:rPr lang="en-US" smtClean="0">
                <a:solidFill>
                  <a:prstClr val="black">
                    <a:tint val="75000"/>
                  </a:prstClr>
                </a:solidFill>
              </a:rPr>
              <a:pPr/>
              <a:t>50</a:t>
            </a:fld>
            <a:endParaRPr lang="en-US" dirty="0">
              <a:solidFill>
                <a:prstClr val="black">
                  <a:tint val="75000"/>
                </a:prstClr>
              </a:solidFill>
            </a:endParaRPr>
          </a:p>
        </p:txBody>
      </p:sp>
      <p:grpSp>
        <p:nvGrpSpPr>
          <p:cNvPr id="18" name="Group 17">
            <a:extLst>
              <a:ext uri="{FF2B5EF4-FFF2-40B4-BE49-F238E27FC236}">
                <a16:creationId xmlns:a16="http://schemas.microsoft.com/office/drawing/2014/main" xmlns="" id="{D776C243-E911-45B6-99A2-EA4CC7C16797}"/>
              </a:ext>
            </a:extLst>
          </p:cNvPr>
          <p:cNvGrpSpPr/>
          <p:nvPr/>
        </p:nvGrpSpPr>
        <p:grpSpPr>
          <a:xfrm>
            <a:off x="5362804" y="2928766"/>
            <a:ext cx="4673391" cy="902041"/>
            <a:chOff x="5184385" y="1969761"/>
            <a:chExt cx="4673391" cy="902041"/>
          </a:xfrm>
        </p:grpSpPr>
        <p:pic>
          <p:nvPicPr>
            <p:cNvPr id="12" name="Picture 2" descr="Image result for Tick Mark">
              <a:extLst>
                <a:ext uri="{FF2B5EF4-FFF2-40B4-BE49-F238E27FC236}">
                  <a16:creationId xmlns:a16="http://schemas.microsoft.com/office/drawing/2014/main" xmlns="" id="{64BE521D-AFD2-4C7F-AF0A-5A5139E5E0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4385" y="1984561"/>
              <a:ext cx="875377" cy="8724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ncel mark png">
              <a:extLst>
                <a:ext uri="{FF2B5EF4-FFF2-40B4-BE49-F238E27FC236}">
                  <a16:creationId xmlns:a16="http://schemas.microsoft.com/office/drawing/2014/main" xmlns="" id="{85A97922-F3ED-40EF-90F7-6E27BB0F41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0475" y="1969761"/>
              <a:ext cx="1017301" cy="9020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xmlns="" id="{9C862D5E-6602-4E6C-A181-E6FF4E0A9000}"/>
              </a:ext>
            </a:extLst>
          </p:cNvPr>
          <p:cNvGrpSpPr/>
          <p:nvPr/>
        </p:nvGrpSpPr>
        <p:grpSpPr>
          <a:xfrm>
            <a:off x="170368" y="1985944"/>
            <a:ext cx="10946225" cy="3242487"/>
            <a:chOff x="-8051" y="1026939"/>
            <a:chExt cx="10946225" cy="3242487"/>
          </a:xfrm>
        </p:grpSpPr>
        <p:sp>
          <p:nvSpPr>
            <p:cNvPr id="8" name="TextBox 7">
              <a:extLst>
                <a:ext uri="{FF2B5EF4-FFF2-40B4-BE49-F238E27FC236}">
                  <a16:creationId xmlns:a16="http://schemas.microsoft.com/office/drawing/2014/main" xmlns="" id="{209FBF3F-91E0-43FC-B68A-9AD7170D538D}"/>
                </a:ext>
              </a:extLst>
            </p:cNvPr>
            <p:cNvSpPr txBox="1"/>
            <p:nvPr/>
          </p:nvSpPr>
          <p:spPr>
            <a:xfrm>
              <a:off x="4033024" y="1026939"/>
              <a:ext cx="3178098" cy="523220"/>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Programmability </a:t>
              </a:r>
            </a:p>
          </p:txBody>
        </p:sp>
        <p:sp>
          <p:nvSpPr>
            <p:cNvPr id="9" name="TextBox 8">
              <a:extLst>
                <a:ext uri="{FF2B5EF4-FFF2-40B4-BE49-F238E27FC236}">
                  <a16:creationId xmlns:a16="http://schemas.microsoft.com/office/drawing/2014/main" xmlns="" id="{69C6EAAB-37D1-4D2F-9102-CF57A2D14FE6}"/>
                </a:ext>
              </a:extLst>
            </p:cNvPr>
            <p:cNvSpPr txBox="1"/>
            <p:nvPr/>
          </p:nvSpPr>
          <p:spPr>
            <a:xfrm>
              <a:off x="7760076" y="1040521"/>
              <a:ext cx="3178098" cy="523220"/>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BW Efficiency </a:t>
              </a:r>
            </a:p>
          </p:txBody>
        </p:sp>
        <p:sp>
          <p:nvSpPr>
            <p:cNvPr id="21" name="TextBox 20">
              <a:extLst>
                <a:ext uri="{FF2B5EF4-FFF2-40B4-BE49-F238E27FC236}">
                  <a16:creationId xmlns:a16="http://schemas.microsoft.com/office/drawing/2014/main" xmlns="" id="{ABDF1153-9F24-4E5D-96D9-68C46647F8AE}"/>
                </a:ext>
              </a:extLst>
            </p:cNvPr>
            <p:cNvSpPr txBox="1"/>
            <p:nvPr/>
          </p:nvSpPr>
          <p:spPr>
            <a:xfrm>
              <a:off x="-8051" y="1943728"/>
              <a:ext cx="3575826" cy="954107"/>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Software-Managed QECC</a:t>
              </a:r>
            </a:p>
          </p:txBody>
        </p:sp>
        <p:sp>
          <p:nvSpPr>
            <p:cNvPr id="23" name="TextBox 22">
              <a:extLst>
                <a:ext uri="{FF2B5EF4-FFF2-40B4-BE49-F238E27FC236}">
                  <a16:creationId xmlns:a16="http://schemas.microsoft.com/office/drawing/2014/main" xmlns="" id="{0999FF45-9E74-4CE4-ABEF-89AD24FE43F5}"/>
                </a:ext>
              </a:extLst>
            </p:cNvPr>
            <p:cNvSpPr txBox="1"/>
            <p:nvPr/>
          </p:nvSpPr>
          <p:spPr>
            <a:xfrm>
              <a:off x="0" y="3315319"/>
              <a:ext cx="3575826" cy="954107"/>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Hardcoded</a:t>
              </a:r>
            </a:p>
            <a:p>
              <a:pPr algn="ctr"/>
              <a:r>
                <a:rPr lang="en-US" sz="2800" b="1" dirty="0"/>
                <a:t>QECC</a:t>
              </a:r>
            </a:p>
          </p:txBody>
        </p:sp>
      </p:grpSp>
      <p:grpSp>
        <p:nvGrpSpPr>
          <p:cNvPr id="26" name="Group 25">
            <a:extLst>
              <a:ext uri="{FF2B5EF4-FFF2-40B4-BE49-F238E27FC236}">
                <a16:creationId xmlns:a16="http://schemas.microsoft.com/office/drawing/2014/main" xmlns="" id="{ABC39F44-1964-4083-943F-F50F9CF2CCC6}"/>
              </a:ext>
            </a:extLst>
          </p:cNvPr>
          <p:cNvGrpSpPr/>
          <p:nvPr/>
        </p:nvGrpSpPr>
        <p:grpSpPr>
          <a:xfrm>
            <a:off x="5291842" y="4121941"/>
            <a:ext cx="4673391" cy="902041"/>
            <a:chOff x="5113423" y="3162936"/>
            <a:chExt cx="4673391" cy="902041"/>
          </a:xfrm>
        </p:grpSpPr>
        <p:pic>
          <p:nvPicPr>
            <p:cNvPr id="24" name="Picture 2" descr="Image result for Tick Mark">
              <a:extLst>
                <a:ext uri="{FF2B5EF4-FFF2-40B4-BE49-F238E27FC236}">
                  <a16:creationId xmlns:a16="http://schemas.microsoft.com/office/drawing/2014/main" xmlns="" id="{2DDA6FA6-4F22-4C22-BB08-66F3846195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1437" y="3177736"/>
              <a:ext cx="875377" cy="8724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cancel mark png">
              <a:extLst>
                <a:ext uri="{FF2B5EF4-FFF2-40B4-BE49-F238E27FC236}">
                  <a16:creationId xmlns:a16="http://schemas.microsoft.com/office/drawing/2014/main" xmlns="" id="{66C02447-9398-4675-AA1A-355EA9B1FC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3423" y="3162936"/>
              <a:ext cx="1017301" cy="90204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xmlns="" id="{5F37A1A7-095B-42E5-9A3B-9366F9B02590}"/>
              </a:ext>
            </a:extLst>
          </p:cNvPr>
          <p:cNvSpPr txBox="1"/>
          <p:nvPr/>
        </p:nvSpPr>
        <p:spPr>
          <a:xfrm>
            <a:off x="170367" y="5664168"/>
            <a:ext cx="3575826" cy="523220"/>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QuEST (µcode)</a:t>
            </a:r>
          </a:p>
        </p:txBody>
      </p:sp>
      <p:pic>
        <p:nvPicPr>
          <p:cNvPr id="22" name="Picture 2" descr="Image result for Tick Mark">
            <a:extLst>
              <a:ext uri="{FF2B5EF4-FFF2-40B4-BE49-F238E27FC236}">
                <a16:creationId xmlns:a16="http://schemas.microsoft.com/office/drawing/2014/main" xmlns="" id="{B309B5FC-75A6-4757-B533-47E2B32B30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1842" y="5398578"/>
            <a:ext cx="875377" cy="8724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Tick Mark">
            <a:extLst>
              <a:ext uri="{FF2B5EF4-FFF2-40B4-BE49-F238E27FC236}">
                <a16:creationId xmlns:a16="http://schemas.microsoft.com/office/drawing/2014/main" xmlns="" id="{D6D79579-D265-4979-88DB-787D3D2CD5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0818" y="5364088"/>
            <a:ext cx="875377" cy="87244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xmlns="" id="{43D8842A-B9FA-46D4-B518-CCC4A3527192}"/>
              </a:ext>
            </a:extLst>
          </p:cNvPr>
          <p:cNvSpPr>
            <a:spLocks noGrp="1"/>
          </p:cNvSpPr>
          <p:nvPr>
            <p:ph type="title"/>
          </p:nvPr>
        </p:nvSpPr>
        <p:spPr>
          <a:xfrm>
            <a:off x="0" y="0"/>
            <a:ext cx="8128000" cy="1143000"/>
          </a:xfrm>
        </p:spPr>
        <p:txBody>
          <a:bodyPr>
            <a:normAutofit/>
          </a:bodyPr>
          <a:lstStyle/>
          <a:p>
            <a:r>
              <a:rPr lang="en-US" sz="4800" dirty="0"/>
              <a:t>Key Takeaway for QUEST</a:t>
            </a:r>
          </a:p>
        </p:txBody>
      </p:sp>
    </p:spTree>
    <p:extLst>
      <p:ext uri="{BB962C8B-B14F-4D97-AF65-F5344CB8AC3E}">
        <p14:creationId xmlns:p14="http://schemas.microsoft.com/office/powerpoint/2010/main" val="2917030215"/>
      </p:ext>
    </p:extLst>
  </p:cSld>
  <p:clrMapOvr>
    <a:masterClrMapping/>
  </p:clrMapOvr>
  <p:transition xmlns:p14="http://schemas.microsoft.com/office/powerpoint/2010/mai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8C0EA6-4FFE-4E0E-A18F-A256F48E440A}"/>
              </a:ext>
            </a:extLst>
          </p:cNvPr>
          <p:cNvSpPr>
            <a:spLocks noGrp="1"/>
          </p:cNvSpPr>
          <p:nvPr>
            <p:ph type="title"/>
          </p:nvPr>
        </p:nvSpPr>
        <p:spPr>
          <a:xfrm>
            <a:off x="0" y="152837"/>
            <a:ext cx="8128000" cy="1143000"/>
          </a:xfrm>
        </p:spPr>
        <p:txBody>
          <a:bodyPr>
            <a:normAutofit/>
          </a:bodyPr>
          <a:lstStyle/>
          <a:p>
            <a:r>
              <a:rPr lang="en-US" sz="4800" dirty="0"/>
              <a:t>Scalable Organization</a:t>
            </a:r>
          </a:p>
        </p:txBody>
      </p:sp>
      <p:sp>
        <p:nvSpPr>
          <p:cNvPr id="3" name="Slide Number Placeholder 2">
            <a:extLst>
              <a:ext uri="{FF2B5EF4-FFF2-40B4-BE49-F238E27FC236}">
                <a16:creationId xmlns:a16="http://schemas.microsoft.com/office/drawing/2014/main" xmlns="" id="{4A437188-305F-4F69-B0CE-456A566FD9FB}"/>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51</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xmlns="" id="{045AA6BD-BB23-411C-AAF0-BF7DB03A90DC}"/>
              </a:ext>
            </a:extLst>
          </p:cNvPr>
          <p:cNvPicPr>
            <a:picLocks noChangeAspect="1"/>
          </p:cNvPicPr>
          <p:nvPr/>
        </p:nvPicPr>
        <p:blipFill>
          <a:blip r:embed="rId2"/>
          <a:stretch>
            <a:fillRect/>
          </a:stretch>
        </p:blipFill>
        <p:spPr>
          <a:xfrm>
            <a:off x="2146388" y="1629319"/>
            <a:ext cx="8513733" cy="4761090"/>
          </a:xfrm>
          <a:prstGeom prst="rect">
            <a:avLst/>
          </a:prstGeom>
        </p:spPr>
      </p:pic>
    </p:spTree>
    <p:extLst>
      <p:ext uri="{BB962C8B-B14F-4D97-AF65-F5344CB8AC3E}">
        <p14:creationId xmlns:p14="http://schemas.microsoft.com/office/powerpoint/2010/main" val="1443345087"/>
      </p:ext>
    </p:extLst>
  </p:cSld>
  <p:clrMapOvr>
    <a:masterClrMapping/>
  </p:clrMapOvr>
  <p:transition xmlns:p14="http://schemas.microsoft.com/office/powerpoint/2010/mai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0" y="1492774"/>
            <a:ext cx="12192000" cy="1963681"/>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Cryogenic DRAM based Memory System for Scalable Quantum Computers: A feasibility study</a:t>
            </a:r>
            <a:endParaRPr lang="en-US" sz="2800" b="1" dirty="0">
              <a:solidFill>
                <a:srgbClr val="FFC000"/>
              </a:solidFill>
            </a:endParaRPr>
          </a:p>
        </p:txBody>
      </p:sp>
      <p:sp>
        <p:nvSpPr>
          <p:cNvPr id="3" name="Rectangle 2">
            <a:extLst>
              <a:ext uri="{FF2B5EF4-FFF2-40B4-BE49-F238E27FC236}">
                <a16:creationId xmlns:a16="http://schemas.microsoft.com/office/drawing/2014/main" xmlns="" id="{21DBA1A8-16F7-4E06-8B97-66D5FC340CC7}"/>
              </a:ext>
            </a:extLst>
          </p:cNvPr>
          <p:cNvSpPr/>
          <p:nvPr/>
        </p:nvSpPr>
        <p:spPr>
          <a:xfrm>
            <a:off x="3254189" y="3753018"/>
            <a:ext cx="6096000" cy="1200329"/>
          </a:xfrm>
          <a:prstGeom prst="rect">
            <a:avLst/>
          </a:prstGeom>
        </p:spPr>
        <p:txBody>
          <a:bodyPr wrap="square">
            <a:spAutoFit/>
          </a:bodyPr>
          <a:lstStyle/>
          <a:p>
            <a:pPr algn="ctr"/>
            <a:r>
              <a:rPr lang="en-US" sz="2400" dirty="0">
                <a:latin typeface="+mj-lt"/>
              </a:rPr>
              <a:t>Swamit Tannu</a:t>
            </a:r>
          </a:p>
          <a:p>
            <a:pPr algn="ctr"/>
            <a:r>
              <a:rPr lang="en-US" sz="2400" dirty="0">
                <a:latin typeface="+mj-lt"/>
              </a:rPr>
              <a:t>Douglas </a:t>
            </a:r>
            <a:r>
              <a:rPr lang="en-US" sz="2400" dirty="0" err="1">
                <a:latin typeface="+mj-lt"/>
              </a:rPr>
              <a:t>Carmean</a:t>
            </a:r>
            <a:endParaRPr lang="en-US" sz="2400" baseline="30000" dirty="0">
              <a:latin typeface="+mj-lt"/>
            </a:endParaRPr>
          </a:p>
          <a:p>
            <a:pPr algn="ctr"/>
            <a:r>
              <a:rPr lang="en-US" sz="2400" dirty="0">
                <a:latin typeface="+mj-lt"/>
              </a:rPr>
              <a:t>Moinuddin Qureshi</a:t>
            </a:r>
          </a:p>
        </p:txBody>
      </p:sp>
      <p:grpSp>
        <p:nvGrpSpPr>
          <p:cNvPr id="17" name="Group 16">
            <a:extLst>
              <a:ext uri="{FF2B5EF4-FFF2-40B4-BE49-F238E27FC236}">
                <a16:creationId xmlns:a16="http://schemas.microsoft.com/office/drawing/2014/main" xmlns="" id="{BEC5A32D-B440-4FBB-B80E-C68406E4F6A2}"/>
              </a:ext>
            </a:extLst>
          </p:cNvPr>
          <p:cNvGrpSpPr/>
          <p:nvPr/>
        </p:nvGrpSpPr>
        <p:grpSpPr>
          <a:xfrm>
            <a:off x="3626446" y="5686037"/>
            <a:ext cx="5351485" cy="1049271"/>
            <a:chOff x="2241182" y="5765276"/>
            <a:chExt cx="5351485" cy="1049271"/>
          </a:xfrm>
        </p:grpSpPr>
        <p:pic>
          <p:nvPicPr>
            <p:cNvPr id="15" name="Picture 14">
              <a:extLst>
                <a:ext uri="{FF2B5EF4-FFF2-40B4-BE49-F238E27FC236}">
                  <a16:creationId xmlns:a16="http://schemas.microsoft.com/office/drawing/2014/main" xmlns="" id="{17480F78-E11B-4F9C-93A1-E64CD27C7302}"/>
                </a:ext>
              </a:extLst>
            </p:cNvPr>
            <p:cNvPicPr>
              <a:picLocks noChangeAspect="1"/>
            </p:cNvPicPr>
            <p:nvPr/>
          </p:nvPicPr>
          <p:blipFill>
            <a:blip r:embed="rId3"/>
            <a:stretch>
              <a:fillRect/>
            </a:stretch>
          </p:blipFill>
          <p:spPr>
            <a:xfrm>
              <a:off x="5206871" y="6035174"/>
              <a:ext cx="2385796" cy="509475"/>
            </a:xfrm>
            <a:prstGeom prst="rect">
              <a:avLst/>
            </a:prstGeom>
          </p:spPr>
        </p:pic>
        <p:pic>
          <p:nvPicPr>
            <p:cNvPr id="16" name="Picture 15">
              <a:extLst>
                <a:ext uri="{FF2B5EF4-FFF2-40B4-BE49-F238E27FC236}">
                  <a16:creationId xmlns:a16="http://schemas.microsoft.com/office/drawing/2014/main" xmlns="" id="{BFF263CD-B400-45EB-9DDA-7764F9FC0A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1182" y="5765276"/>
              <a:ext cx="2248438" cy="1049271"/>
            </a:xfrm>
            <a:prstGeom prst="rect">
              <a:avLst/>
            </a:prstGeom>
          </p:spPr>
        </p:pic>
      </p:grpSp>
      <p:sp>
        <p:nvSpPr>
          <p:cNvPr id="2" name="Slide Number Placeholder 1">
            <a:extLst>
              <a:ext uri="{FF2B5EF4-FFF2-40B4-BE49-F238E27FC236}">
                <a16:creationId xmlns:a16="http://schemas.microsoft.com/office/drawing/2014/main" xmlns="" id="{B53A8ECE-439C-4C97-9772-FBAF8FFD4CF5}"/>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52</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xmlns="" id="{D47207B9-DC08-48CB-8CB8-A829925BFFFB}"/>
              </a:ext>
            </a:extLst>
          </p:cNvPr>
          <p:cNvSpPr txBox="1"/>
          <p:nvPr/>
        </p:nvSpPr>
        <p:spPr>
          <a:xfrm>
            <a:off x="5576935" y="3050739"/>
            <a:ext cx="1915909" cy="369332"/>
          </a:xfrm>
          <a:prstGeom prst="rect">
            <a:avLst/>
          </a:prstGeom>
          <a:noFill/>
        </p:spPr>
        <p:txBody>
          <a:bodyPr wrap="none" rtlCol="0">
            <a:spAutoFit/>
          </a:bodyPr>
          <a:lstStyle/>
          <a:p>
            <a:r>
              <a:rPr lang="en-US" dirty="0"/>
              <a:t>(MEMSYS 2017)</a:t>
            </a:r>
          </a:p>
        </p:txBody>
      </p:sp>
    </p:spTree>
    <p:extLst>
      <p:ext uri="{BB962C8B-B14F-4D97-AF65-F5344CB8AC3E}">
        <p14:creationId xmlns:p14="http://schemas.microsoft.com/office/powerpoint/2010/main" val="4093841805"/>
      </p:ext>
    </p:extLst>
  </p:cSld>
  <p:clrMapOvr>
    <a:masterClrMapping/>
  </p:clrMapOvr>
  <p:transition xmlns:p14="http://schemas.microsoft.com/office/powerpoint/2010/mai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54A270DC-FC81-46D3-BE42-F203B0FFFBBB}"/>
              </a:ext>
            </a:extLst>
          </p:cNvPr>
          <p:cNvSpPr/>
          <p:nvPr/>
        </p:nvSpPr>
        <p:spPr>
          <a:xfrm>
            <a:off x="223227" y="1544430"/>
            <a:ext cx="3638355" cy="4626563"/>
          </a:xfrm>
          <a:prstGeom prst="rect">
            <a:avLst/>
          </a:prstGeom>
          <a:solidFill>
            <a:schemeClr val="bg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66304" y="2557006"/>
            <a:ext cx="3043761" cy="3214537"/>
          </a:xfrm>
          <a:prstGeom prst="rect">
            <a:avLst/>
          </a:prstGeom>
          <a:solidFill>
            <a:schemeClr val="bg2">
              <a:lumMod val="90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15809"/>
            <a:ext cx="8128000" cy="1143000"/>
          </a:xfrm>
        </p:spPr>
        <p:txBody>
          <a:bodyPr>
            <a:noAutofit/>
          </a:bodyPr>
          <a:lstStyle/>
          <a:p>
            <a:r>
              <a:rPr lang="en-US" sz="4400" dirty="0"/>
              <a:t>Memory for Quantum Computers</a:t>
            </a:r>
          </a:p>
        </p:txBody>
      </p:sp>
      <p:sp>
        <p:nvSpPr>
          <p:cNvPr id="18" name="TextBox 17"/>
          <p:cNvSpPr txBox="1"/>
          <p:nvPr/>
        </p:nvSpPr>
        <p:spPr>
          <a:xfrm>
            <a:off x="903571" y="5801661"/>
            <a:ext cx="3432033" cy="369332"/>
          </a:xfrm>
          <a:prstGeom prst="rect">
            <a:avLst/>
          </a:prstGeom>
          <a:noFill/>
        </p:spPr>
        <p:txBody>
          <a:bodyPr wrap="square" rtlCol="0">
            <a:spAutoFit/>
          </a:bodyPr>
          <a:lstStyle/>
          <a:p>
            <a:r>
              <a:rPr lang="en-US" b="1" dirty="0"/>
              <a:t>Quantum Computer</a:t>
            </a:r>
          </a:p>
        </p:txBody>
      </p:sp>
      <p:sp>
        <p:nvSpPr>
          <p:cNvPr id="6" name="Rectangle 5"/>
          <p:cNvSpPr/>
          <p:nvPr/>
        </p:nvSpPr>
        <p:spPr>
          <a:xfrm>
            <a:off x="775183" y="3870823"/>
            <a:ext cx="2729446" cy="1125475"/>
          </a:xfrm>
          <a:prstGeom prst="rect">
            <a:avLst/>
          </a:prstGeom>
          <a:solidFill>
            <a:schemeClr val="accent3">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Processor</a:t>
            </a:r>
          </a:p>
        </p:txBody>
      </p:sp>
      <p:sp>
        <p:nvSpPr>
          <p:cNvPr id="7" name="Rectangle 6"/>
          <p:cNvSpPr/>
          <p:nvPr/>
        </p:nvSpPr>
        <p:spPr>
          <a:xfrm>
            <a:off x="1015076" y="5228004"/>
            <a:ext cx="2249661" cy="489760"/>
          </a:xfrm>
          <a:prstGeom prst="rect">
            <a:avLst/>
          </a:prstGeom>
          <a:solidFill>
            <a:schemeClr val="tx1">
              <a:lumMod val="50000"/>
              <a:lumOff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Qubits</a:t>
            </a:r>
          </a:p>
        </p:txBody>
      </p:sp>
      <p:grpSp>
        <p:nvGrpSpPr>
          <p:cNvPr id="46" name="Group 45"/>
          <p:cNvGrpSpPr/>
          <p:nvPr/>
        </p:nvGrpSpPr>
        <p:grpSpPr>
          <a:xfrm>
            <a:off x="1430613" y="4996299"/>
            <a:ext cx="1518521" cy="244880"/>
            <a:chOff x="4956194" y="4615164"/>
            <a:chExt cx="1334985" cy="236793"/>
          </a:xfrm>
        </p:grpSpPr>
        <p:cxnSp>
          <p:nvCxnSpPr>
            <p:cNvPr id="8" name="Straight Arrow Connector 7"/>
            <p:cNvCxnSpPr/>
            <p:nvPr/>
          </p:nvCxnSpPr>
          <p:spPr>
            <a:xfrm>
              <a:off x="6111383"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291179"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758533"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938329"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309044"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488839"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956194"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135990"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Arrow: Up-Down 16"/>
          <p:cNvSpPr/>
          <p:nvPr/>
        </p:nvSpPr>
        <p:spPr>
          <a:xfrm>
            <a:off x="2010457" y="3556987"/>
            <a:ext cx="198591" cy="32020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1813850" y="1616252"/>
            <a:ext cx="805738" cy="658926"/>
          </a:xfrm>
          <a:prstGeom prst="rect">
            <a:avLst/>
          </a:prstGeom>
        </p:spPr>
      </p:pic>
      <p:pic>
        <p:nvPicPr>
          <p:cNvPr id="31"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724" y="1435670"/>
            <a:ext cx="1040177" cy="102188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a:off x="1238805" y="1965637"/>
            <a:ext cx="464915" cy="30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75184" y="2671417"/>
            <a:ext cx="2729445" cy="733379"/>
          </a:xfrm>
          <a:prstGeom prst="rect">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34" name="Arrow: Up-Down 33"/>
          <p:cNvSpPr/>
          <p:nvPr/>
        </p:nvSpPr>
        <p:spPr>
          <a:xfrm>
            <a:off x="2030564" y="2309486"/>
            <a:ext cx="198591" cy="32020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775484" y="2652954"/>
            <a:ext cx="2729143" cy="785730"/>
            <a:chOff x="982479" y="3430165"/>
            <a:chExt cx="2399285" cy="759781"/>
          </a:xfrm>
        </p:grpSpPr>
        <p:sp>
          <p:nvSpPr>
            <p:cNvPr id="35" name="Rectangle 34"/>
            <p:cNvSpPr/>
            <p:nvPr/>
          </p:nvSpPr>
          <p:spPr>
            <a:xfrm>
              <a:off x="2149999" y="3430166"/>
              <a:ext cx="1231765" cy="756865"/>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Memory</a:t>
              </a:r>
            </a:p>
          </p:txBody>
        </p:sp>
        <p:sp>
          <p:nvSpPr>
            <p:cNvPr id="36" name="Rectangle 35"/>
            <p:cNvSpPr/>
            <p:nvPr/>
          </p:nvSpPr>
          <p:spPr>
            <a:xfrm>
              <a:off x="982479" y="3430165"/>
              <a:ext cx="1167520" cy="759781"/>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Program Memory</a:t>
              </a:r>
            </a:p>
          </p:txBody>
        </p:sp>
      </p:grpSp>
      <p:sp>
        <p:nvSpPr>
          <p:cNvPr id="51" name="Rectangle: Rounded Corners 50"/>
          <p:cNvSpPr/>
          <p:nvPr/>
        </p:nvSpPr>
        <p:spPr>
          <a:xfrm>
            <a:off x="0" y="6246072"/>
            <a:ext cx="12192000" cy="633324"/>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r>
              <a:rPr lang="en-US" sz="2800" b="1" dirty="0">
                <a:solidFill>
                  <a:schemeClr val="tx1"/>
                </a:solidFill>
              </a:rPr>
              <a:t>Quantum computers require substantial memory capacity at </a:t>
            </a:r>
            <a:r>
              <a:rPr lang="en-US" sz="2800" b="1" dirty="0" err="1">
                <a:solidFill>
                  <a:schemeClr val="tx1"/>
                </a:solidFill>
              </a:rPr>
              <a:t>cryo</a:t>
            </a:r>
            <a:r>
              <a:rPr lang="en-US" sz="2800" b="1" dirty="0">
                <a:solidFill>
                  <a:schemeClr val="tx1"/>
                </a:solidFill>
              </a:rPr>
              <a:t> temperature</a:t>
            </a:r>
          </a:p>
          <a:p>
            <a:pPr algn="ctr"/>
            <a:endParaRPr lang="en-US" sz="2400" dirty="0">
              <a:solidFill>
                <a:srgbClr val="FFC000"/>
              </a:solidFill>
            </a:endParaRPr>
          </a:p>
        </p:txBody>
      </p:sp>
      <p:sp>
        <p:nvSpPr>
          <p:cNvPr id="3" name="TextBox 2"/>
          <p:cNvSpPr txBox="1"/>
          <p:nvPr/>
        </p:nvSpPr>
        <p:spPr>
          <a:xfrm>
            <a:off x="4335604" y="1577203"/>
            <a:ext cx="7757723" cy="5816977"/>
          </a:xfrm>
          <a:prstGeom prst="rect">
            <a:avLst/>
          </a:prstGeom>
          <a:noFill/>
        </p:spPr>
        <p:txBody>
          <a:bodyPr wrap="square" rtlCol="0">
            <a:spAutoFit/>
          </a:bodyPr>
          <a:lstStyle/>
          <a:p>
            <a:endParaRPr lang="en-US" sz="2800" dirty="0">
              <a:latin typeface="+mn-lt"/>
            </a:endParaRPr>
          </a:p>
          <a:p>
            <a:pPr marL="342900" indent="-342900">
              <a:buFont typeface="Wingdings" panose="05000000000000000000" pitchFamily="2" charset="2"/>
              <a:buChar char="v"/>
            </a:pPr>
            <a:r>
              <a:rPr lang="en-US" sz="2800" dirty="0">
                <a:latin typeface="+mn-lt"/>
              </a:rPr>
              <a:t> Program Memory +</a:t>
            </a:r>
            <a:r>
              <a:rPr lang="en-US" sz="2800" dirty="0">
                <a:sym typeface="Wingdings" panose="05000000000000000000" pitchFamily="2" charset="2"/>
              </a:rPr>
              <a:t> Data Memory</a:t>
            </a:r>
            <a:r>
              <a:rPr lang="en-US" sz="2800" dirty="0">
                <a:latin typeface="+mn-lt"/>
              </a:rPr>
              <a:t> </a:t>
            </a:r>
            <a:r>
              <a:rPr lang="en-US" sz="2800" dirty="0">
                <a:latin typeface="+mn-lt"/>
                <a:sym typeface="Wingdings" panose="05000000000000000000" pitchFamily="2" charset="2"/>
              </a:rPr>
              <a:t> Stores Quantum Executable , Data  (~10s GB)</a:t>
            </a:r>
          </a:p>
          <a:p>
            <a:pPr marL="342900" indent="-342900">
              <a:buFont typeface="Wingdings" panose="05000000000000000000" pitchFamily="2" charset="2"/>
              <a:buChar char="v"/>
            </a:pPr>
            <a:endParaRPr lang="en-US" sz="2800" dirty="0">
              <a:latin typeface="+mn-lt"/>
              <a:sym typeface="Wingdings" panose="05000000000000000000" pitchFamily="2" charset="2"/>
            </a:endParaRPr>
          </a:p>
          <a:p>
            <a:pPr marL="342900" indent="-342900">
              <a:buFont typeface="Wingdings" panose="05000000000000000000" pitchFamily="2" charset="2"/>
              <a:buChar char="v"/>
            </a:pPr>
            <a:r>
              <a:rPr lang="en-US" sz="2800" dirty="0">
                <a:latin typeface="+mn-lt"/>
                <a:sym typeface="Wingdings" panose="05000000000000000000" pitchFamily="2" charset="2"/>
              </a:rPr>
              <a:t>Memory must be kept at </a:t>
            </a:r>
            <a:r>
              <a:rPr lang="en-US" sz="2800" dirty="0" err="1">
                <a:latin typeface="+mn-lt"/>
                <a:sym typeface="Wingdings" panose="05000000000000000000" pitchFamily="2" charset="2"/>
              </a:rPr>
              <a:t>cryo</a:t>
            </a:r>
            <a:r>
              <a:rPr lang="en-US" sz="2800" dirty="0">
                <a:latin typeface="+mn-lt"/>
                <a:sym typeface="Wingdings" panose="05000000000000000000" pitchFamily="2" charset="2"/>
              </a:rPr>
              <a:t> temperature to avoid large thermal gradient</a:t>
            </a:r>
          </a:p>
          <a:p>
            <a:pPr marL="342900" indent="-342900">
              <a:buFont typeface="Wingdings" panose="05000000000000000000" pitchFamily="2" charset="2"/>
              <a:buChar char="v"/>
            </a:pPr>
            <a:endParaRPr lang="en-US" sz="2800" dirty="0">
              <a:latin typeface="+mn-lt"/>
              <a:sym typeface="Wingdings" panose="05000000000000000000" pitchFamily="2" charset="2"/>
            </a:endParaRPr>
          </a:p>
          <a:p>
            <a:pPr marL="342900" indent="-342900">
              <a:buFont typeface="Wingdings" panose="05000000000000000000" pitchFamily="2" charset="2"/>
              <a:buChar char="v"/>
            </a:pPr>
            <a:r>
              <a:rPr lang="en-US" sz="2800" dirty="0">
                <a:latin typeface="+mn-lt"/>
                <a:sym typeface="Wingdings" panose="05000000000000000000" pitchFamily="2" charset="2"/>
              </a:rPr>
              <a:t>Josephson Junction technology works at 4K </a:t>
            </a:r>
          </a:p>
          <a:p>
            <a:r>
              <a:rPr lang="en-US" sz="2800" dirty="0">
                <a:latin typeface="+mn-lt"/>
                <a:sym typeface="Wingdings" panose="05000000000000000000" pitchFamily="2" charset="2"/>
              </a:rPr>
              <a:t> Limited memory density (only few Mb)</a:t>
            </a:r>
          </a:p>
          <a:p>
            <a:pPr marL="342900" indent="-342900">
              <a:buFont typeface="Wingdings" panose="05000000000000000000" pitchFamily="2" charset="2"/>
              <a:buChar char="v"/>
            </a:pPr>
            <a:endParaRPr lang="en-US" sz="2800" dirty="0">
              <a:latin typeface="+mn-lt"/>
              <a:sym typeface="Wingdings" panose="05000000000000000000" pitchFamily="2" charset="2"/>
            </a:endParaRPr>
          </a:p>
          <a:p>
            <a:pPr marL="342900" indent="-342900">
              <a:buFont typeface="Wingdings" panose="05000000000000000000" pitchFamily="2" charset="2"/>
              <a:buChar char="v"/>
            </a:pPr>
            <a:endParaRPr lang="en-US" sz="2800" dirty="0">
              <a:latin typeface="+mn-lt"/>
              <a:sym typeface="Wingdings" panose="05000000000000000000" pitchFamily="2" charset="2"/>
            </a:endParaRPr>
          </a:p>
          <a:p>
            <a:endParaRPr lang="en-US" sz="2800" dirty="0">
              <a:latin typeface="+mn-lt"/>
              <a:sym typeface="Wingdings" panose="05000000000000000000" pitchFamily="2" charset="2"/>
            </a:endParaRPr>
          </a:p>
          <a:p>
            <a:pPr marL="285750" indent="-285750">
              <a:buFont typeface="Wingdings" panose="05000000000000000000" pitchFamily="2" charset="2"/>
              <a:buChar char="v"/>
            </a:pPr>
            <a:endParaRPr lang="en-US" dirty="0"/>
          </a:p>
          <a:p>
            <a:endParaRPr lang="en-US" dirty="0"/>
          </a:p>
        </p:txBody>
      </p:sp>
      <p:sp>
        <p:nvSpPr>
          <p:cNvPr id="4" name="Rectangle 3">
            <a:extLst>
              <a:ext uri="{FF2B5EF4-FFF2-40B4-BE49-F238E27FC236}">
                <a16:creationId xmlns:a16="http://schemas.microsoft.com/office/drawing/2014/main" xmlns="" id="{68ACFA2D-B512-47A4-8911-0BBBD207F31C}"/>
              </a:ext>
            </a:extLst>
          </p:cNvPr>
          <p:cNvSpPr/>
          <p:nvPr/>
        </p:nvSpPr>
        <p:spPr>
          <a:xfrm>
            <a:off x="446790" y="2487954"/>
            <a:ext cx="3414792" cy="1066492"/>
          </a:xfrm>
          <a:prstGeom prst="rect">
            <a:avLst/>
          </a:prstGeom>
          <a:noFill/>
          <a:ln w="5715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6E3937E4-6E1D-4585-8647-D8E45360854C}"/>
              </a:ext>
            </a:extLst>
          </p:cNvPr>
          <p:cNvSpPr/>
          <p:nvPr/>
        </p:nvSpPr>
        <p:spPr>
          <a:xfrm>
            <a:off x="568036" y="3840705"/>
            <a:ext cx="3181245" cy="1916475"/>
          </a:xfrm>
          <a:prstGeom prst="rect">
            <a:avLst/>
          </a:prstGeom>
          <a:solidFill>
            <a:schemeClr val="bg1">
              <a:alpha val="86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19">
            <a:extLst>
              <a:ext uri="{FF2B5EF4-FFF2-40B4-BE49-F238E27FC236}">
                <a16:creationId xmlns:a16="http://schemas.microsoft.com/office/drawing/2014/main" xmlns="" id="{1C5247F5-796D-4767-BFB5-0562983F8883}"/>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53</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212619020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 grpId="0" animBg="1"/>
      <p:bldP spid="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Box 159"/>
          <p:cNvSpPr txBox="1"/>
          <p:nvPr/>
        </p:nvSpPr>
        <p:spPr>
          <a:xfrm>
            <a:off x="181766" y="1713079"/>
            <a:ext cx="11828465" cy="2554545"/>
          </a:xfrm>
          <a:prstGeom prst="rect">
            <a:avLst/>
          </a:prstGeom>
          <a:noFill/>
        </p:spPr>
        <p:txBody>
          <a:bodyPr wrap="square" rtlCol="0">
            <a:spAutoFit/>
          </a:bodyPr>
          <a:lstStyle/>
          <a:p>
            <a:pPr algn="ctr">
              <a:defRPr/>
            </a:pPr>
            <a:endParaRPr lang="en-US" sz="4000" b="1" kern="0" dirty="0"/>
          </a:p>
          <a:p>
            <a:pPr algn="ctr">
              <a:defRPr/>
            </a:pPr>
            <a:r>
              <a:rPr lang="en-US" sz="4000" b="1" kern="0" dirty="0"/>
              <a:t>Does commodity DRAM work at cryogenic temperatures ?</a:t>
            </a:r>
            <a:endParaRPr lang="en-US" sz="4000" b="1" dirty="0">
              <a:solidFill>
                <a:schemeClr val="bg1"/>
              </a:solidFill>
            </a:endParaRPr>
          </a:p>
          <a:p>
            <a:pPr lvl="0" algn="ctr">
              <a:defRPr/>
            </a:pPr>
            <a:endParaRPr lang="en-US" sz="4000" b="1" kern="0" dirty="0"/>
          </a:p>
        </p:txBody>
      </p:sp>
      <p:sp>
        <p:nvSpPr>
          <p:cNvPr id="50" name="Rectangle: Rounded Corners 49">
            <a:extLst>
              <a:ext uri="{FF2B5EF4-FFF2-40B4-BE49-F238E27FC236}">
                <a16:creationId xmlns:a16="http://schemas.microsoft.com/office/drawing/2014/main" xmlns="" id="{3D1868C9-D3C7-46C5-9DBB-6456CE126F02}"/>
              </a:ext>
            </a:extLst>
          </p:cNvPr>
          <p:cNvSpPr/>
          <p:nvPr/>
        </p:nvSpPr>
        <p:spPr>
          <a:xfrm>
            <a:off x="0" y="5199143"/>
            <a:ext cx="12192000" cy="1658857"/>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a:p>
            <a:pPr algn="ctr"/>
            <a:r>
              <a:rPr lang="en-US" sz="4000" b="1" dirty="0">
                <a:solidFill>
                  <a:schemeClr val="tx1"/>
                </a:solidFill>
              </a:rPr>
              <a:t>Goal: To characterize a DRAM at cryogenic temperature to understand the functionality and error patterns </a:t>
            </a:r>
          </a:p>
          <a:p>
            <a:pPr algn="ctr"/>
            <a:endParaRPr lang="en-US" sz="4000" b="1" dirty="0">
              <a:solidFill>
                <a:schemeClr val="tx1"/>
              </a:solidFill>
            </a:endParaRPr>
          </a:p>
        </p:txBody>
      </p:sp>
      <p:sp>
        <p:nvSpPr>
          <p:cNvPr id="8" name="Title 7">
            <a:extLst>
              <a:ext uri="{FF2B5EF4-FFF2-40B4-BE49-F238E27FC236}">
                <a16:creationId xmlns:a16="http://schemas.microsoft.com/office/drawing/2014/main" xmlns="" id="{A960D58D-DEA9-4BA3-9D5D-51DBA8ADB464}"/>
              </a:ext>
            </a:extLst>
          </p:cNvPr>
          <p:cNvSpPr>
            <a:spLocks noGrp="1"/>
          </p:cNvSpPr>
          <p:nvPr>
            <p:ph type="title"/>
          </p:nvPr>
        </p:nvSpPr>
        <p:spPr/>
        <p:txBody>
          <a:bodyPr/>
          <a:lstStyle/>
          <a:p>
            <a:endParaRPr lang="en-US"/>
          </a:p>
        </p:txBody>
      </p:sp>
      <p:sp>
        <p:nvSpPr>
          <p:cNvPr id="53" name="Rectangle: Rounded Corners 52">
            <a:extLst>
              <a:ext uri="{FF2B5EF4-FFF2-40B4-BE49-F238E27FC236}">
                <a16:creationId xmlns:a16="http://schemas.microsoft.com/office/drawing/2014/main" xmlns="" id="{2BA13303-B13C-4FDC-B7EF-C03DB2A73964}"/>
              </a:ext>
            </a:extLst>
          </p:cNvPr>
          <p:cNvSpPr/>
          <p:nvPr/>
        </p:nvSpPr>
        <p:spPr>
          <a:xfrm flipV="1">
            <a:off x="0" y="639667"/>
            <a:ext cx="12192000" cy="1438692"/>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anose="05000000000000000000" pitchFamily="2" charset="2"/>
              <a:buChar char="v"/>
            </a:pPr>
            <a:endParaRPr lang="en-US" sz="3600" dirty="0">
              <a:solidFill>
                <a:schemeClr val="tx1"/>
              </a:solidFill>
            </a:endParaRPr>
          </a:p>
        </p:txBody>
      </p:sp>
      <p:sp>
        <p:nvSpPr>
          <p:cNvPr id="2" name="Slide Number Placeholder 1">
            <a:extLst>
              <a:ext uri="{FF2B5EF4-FFF2-40B4-BE49-F238E27FC236}">
                <a16:creationId xmlns:a16="http://schemas.microsoft.com/office/drawing/2014/main" xmlns="" id="{04AC71E4-A2BA-4454-A538-561E5906B07C}"/>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54</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4635098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p:cNvSpPr/>
          <p:nvPr/>
        </p:nvSpPr>
        <p:spPr>
          <a:xfrm>
            <a:off x="0" y="6014598"/>
            <a:ext cx="12192000" cy="832485"/>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Need mechanism to reduce DIMM temperature without affecting tester</a:t>
            </a:r>
          </a:p>
          <a:p>
            <a:pPr algn="ctr"/>
            <a:endParaRPr lang="en-US" sz="2800" b="1" dirty="0">
              <a:solidFill>
                <a:schemeClr val="tx1"/>
              </a:solidFill>
            </a:endParaRPr>
          </a:p>
        </p:txBody>
      </p:sp>
      <p:sp>
        <p:nvSpPr>
          <p:cNvPr id="6" name="Content Placeholder 2"/>
          <p:cNvSpPr txBox="1">
            <a:spLocks/>
          </p:cNvSpPr>
          <p:nvPr/>
        </p:nvSpPr>
        <p:spPr>
          <a:xfrm>
            <a:off x="0" y="1820948"/>
            <a:ext cx="11452412" cy="4370294"/>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auto">
              <a:spcAft>
                <a:spcPts val="0"/>
              </a:spcAft>
              <a:buFont typeface="Wingdings" panose="05000000000000000000" pitchFamily="2" charset="2"/>
              <a:buChar char="v"/>
            </a:pPr>
            <a:r>
              <a:rPr lang="en-US" sz="2800" dirty="0"/>
              <a:t> Conventional memory testing </a:t>
            </a:r>
            <a:r>
              <a:rPr lang="en-US" sz="2800" dirty="0">
                <a:sym typeface="Wingdings" panose="05000000000000000000" pitchFamily="2" charset="2"/>
              </a:rPr>
              <a:t> Memtest86 running on host, dedicated memory testers </a:t>
            </a:r>
            <a:endParaRPr lang="en-US" sz="2800" dirty="0"/>
          </a:p>
          <a:p>
            <a:pPr fontAlgn="auto">
              <a:spcAft>
                <a:spcPts val="0"/>
              </a:spcAft>
              <a:buFont typeface="Wingdings" panose="05000000000000000000" pitchFamily="2" charset="2"/>
              <a:buChar char="v"/>
            </a:pPr>
            <a:endParaRPr lang="en-US" sz="2800" dirty="0"/>
          </a:p>
          <a:p>
            <a:pPr marL="0" indent="0" fontAlgn="auto">
              <a:spcAft>
                <a:spcPts val="0"/>
              </a:spcAft>
              <a:buNone/>
            </a:pPr>
            <a:endParaRPr lang="en-US" sz="2800" dirty="0"/>
          </a:p>
          <a:p>
            <a:pPr fontAlgn="auto">
              <a:spcAft>
                <a:spcPts val="0"/>
              </a:spcAft>
              <a:buFont typeface="Wingdings" panose="05000000000000000000" pitchFamily="2" charset="2"/>
              <a:buChar char="v"/>
            </a:pPr>
            <a:endParaRPr lang="en-US" sz="2800" dirty="0"/>
          </a:p>
          <a:p>
            <a:pPr fontAlgn="auto">
              <a:spcAft>
                <a:spcPts val="0"/>
              </a:spcAft>
              <a:buFont typeface="Wingdings" panose="05000000000000000000" pitchFamily="2" charset="2"/>
              <a:buChar char="v"/>
            </a:pPr>
            <a:endParaRPr lang="en-US" sz="2800" dirty="0"/>
          </a:p>
          <a:p>
            <a:pPr fontAlgn="auto">
              <a:spcAft>
                <a:spcPts val="0"/>
              </a:spcAft>
              <a:buFont typeface="Wingdings" panose="05000000000000000000" pitchFamily="2" charset="2"/>
              <a:buChar char="v"/>
            </a:pPr>
            <a:endParaRPr lang="en-US" sz="2800" dirty="0"/>
          </a:p>
          <a:p>
            <a:pPr fontAlgn="auto">
              <a:spcAft>
                <a:spcPts val="0"/>
              </a:spcAft>
              <a:buFont typeface="Wingdings" panose="05000000000000000000" pitchFamily="2" charset="2"/>
              <a:buChar char="v"/>
            </a:pPr>
            <a:r>
              <a:rPr lang="en-US" sz="2800" dirty="0"/>
              <a:t>  Host machines or memory testers </a:t>
            </a:r>
            <a:r>
              <a:rPr lang="en-US" sz="2800" u="sng" dirty="0"/>
              <a:t>do not work at cryogenic temperatures </a:t>
            </a:r>
          </a:p>
          <a:p>
            <a:pPr marL="0" indent="0" fontAlgn="auto">
              <a:spcAft>
                <a:spcPts val="0"/>
              </a:spcAft>
              <a:buNone/>
            </a:pPr>
            <a:endParaRPr lang="en-US" sz="2800" dirty="0"/>
          </a:p>
          <a:p>
            <a:pPr marL="0" indent="0" fontAlgn="auto">
              <a:spcAft>
                <a:spcPts val="0"/>
              </a:spcAft>
              <a:buNone/>
            </a:pPr>
            <a:endParaRPr lang="en-US" sz="2800" dirty="0"/>
          </a:p>
        </p:txBody>
      </p:sp>
      <p:pic>
        <p:nvPicPr>
          <p:cNvPr id="1028" name="Picture 4" descr="Image result for memtest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7685" y="2914437"/>
            <a:ext cx="3895015" cy="22006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mche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568" y="2698537"/>
            <a:ext cx="3039262" cy="241658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246210" y="114434"/>
            <a:ext cx="11809955" cy="1143000"/>
          </a:xfrm>
          <a:prstGeom prst="rect">
            <a:avLst/>
          </a:prstGeom>
        </p:spPr>
        <p:txBody>
          <a:bodyPr vert="horz" lIns="91440" tIns="45720" rIns="91440" bIns="45720" rtlCol="0" anchor="ctr">
            <a:noAutofit/>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r>
              <a:rPr lang="en-US" sz="4400" dirty="0"/>
              <a:t>How to Test DRAM at Cryogenic Temperature? </a:t>
            </a:r>
          </a:p>
        </p:txBody>
      </p:sp>
      <p:sp>
        <p:nvSpPr>
          <p:cNvPr id="4" name="Slide Number Placeholder 3">
            <a:extLst>
              <a:ext uri="{FF2B5EF4-FFF2-40B4-BE49-F238E27FC236}">
                <a16:creationId xmlns:a16="http://schemas.microsoft.com/office/drawing/2014/main" xmlns="" id="{8AFCA8C5-C2B7-45D3-A220-CAD3626D8C57}"/>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55</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42472209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754" y="176219"/>
            <a:ext cx="9453282" cy="1143000"/>
          </a:xfrm>
        </p:spPr>
        <p:txBody>
          <a:bodyPr>
            <a:normAutofit/>
          </a:bodyPr>
          <a:lstStyle/>
          <a:p>
            <a:r>
              <a:rPr lang="en-US" sz="4400" dirty="0"/>
              <a:t>Isolated Cooling of DIMM</a:t>
            </a:r>
          </a:p>
        </p:txBody>
      </p:sp>
      <p:pic>
        <p:nvPicPr>
          <p:cNvPr id="3" name="Picture 2"/>
          <p:cNvPicPr>
            <a:picLocks noChangeAspect="1"/>
          </p:cNvPicPr>
          <p:nvPr/>
        </p:nvPicPr>
        <p:blipFill rotWithShape="1">
          <a:blip r:embed="rId4"/>
          <a:srcRect l="25655"/>
          <a:stretch/>
        </p:blipFill>
        <p:spPr>
          <a:xfrm>
            <a:off x="6887926" y="2458387"/>
            <a:ext cx="5304073" cy="2954957"/>
          </a:xfrm>
          <a:prstGeom prst="rect">
            <a:avLst/>
          </a:prstGeom>
          <a:solidFill>
            <a:schemeClr val="bg1"/>
          </a:solidFill>
        </p:spPr>
      </p:pic>
      <p:sp>
        <p:nvSpPr>
          <p:cNvPr id="4" name="Content Placeholder 2"/>
          <p:cNvSpPr txBox="1">
            <a:spLocks/>
          </p:cNvSpPr>
          <p:nvPr/>
        </p:nvSpPr>
        <p:spPr>
          <a:xfrm>
            <a:off x="131754" y="1940643"/>
            <a:ext cx="6741235" cy="4152858"/>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auto">
              <a:spcAft>
                <a:spcPts val="0"/>
              </a:spcAft>
              <a:buFont typeface="Wingdings" panose="05000000000000000000" pitchFamily="2" charset="2"/>
              <a:buChar char="v"/>
            </a:pPr>
            <a:r>
              <a:rPr lang="en-US" dirty="0"/>
              <a:t> </a:t>
            </a:r>
            <a:r>
              <a:rPr lang="en-US" sz="2800" dirty="0"/>
              <a:t>Need cryogenic coolant </a:t>
            </a:r>
            <a:r>
              <a:rPr lang="en-US" sz="2800" dirty="0">
                <a:sym typeface="Wingdings" panose="05000000000000000000" pitchFamily="2" charset="2"/>
              </a:rPr>
              <a:t> Liquid Nitrogen (boils at 77K)</a:t>
            </a:r>
          </a:p>
          <a:p>
            <a:pPr marL="0" indent="0" fontAlgn="auto">
              <a:spcAft>
                <a:spcPts val="0"/>
              </a:spcAft>
              <a:buNone/>
            </a:pPr>
            <a:endParaRPr lang="en-US" dirty="0"/>
          </a:p>
          <a:p>
            <a:pPr fontAlgn="auto">
              <a:spcAft>
                <a:spcPts val="0"/>
              </a:spcAft>
              <a:buFont typeface="Wingdings" panose="05000000000000000000" pitchFamily="2" charset="2"/>
              <a:buChar char="v"/>
            </a:pPr>
            <a:r>
              <a:rPr lang="en-US" sz="2800" dirty="0"/>
              <a:t>Need</a:t>
            </a:r>
            <a:r>
              <a:rPr lang="en-US" dirty="0"/>
              <a:t> </a:t>
            </a:r>
            <a:r>
              <a:rPr lang="en-US" sz="2800" dirty="0"/>
              <a:t>isolated cooling of DIMMs </a:t>
            </a:r>
            <a:r>
              <a:rPr lang="en-US" sz="2800" dirty="0">
                <a:sym typeface="Wingdings" panose="05000000000000000000" pitchFamily="2" charset="2"/>
              </a:rPr>
              <a:t> </a:t>
            </a:r>
            <a:r>
              <a:rPr lang="en-US" sz="2800" dirty="0"/>
              <a:t>Compact cryogenic heatsink </a:t>
            </a:r>
          </a:p>
          <a:p>
            <a:pPr marL="0" indent="0" fontAlgn="auto">
              <a:spcAft>
                <a:spcPts val="0"/>
              </a:spcAft>
              <a:buNone/>
            </a:pPr>
            <a:endParaRPr lang="en-US" sz="2800" dirty="0"/>
          </a:p>
          <a:p>
            <a:pPr fontAlgn="auto">
              <a:spcAft>
                <a:spcPts val="0"/>
              </a:spcAft>
              <a:buFont typeface="Wingdings" panose="05000000000000000000" pitchFamily="2" charset="2"/>
              <a:buChar char="v"/>
            </a:pPr>
            <a:r>
              <a:rPr lang="en-US" sz="2800" dirty="0"/>
              <a:t> DIMM is sandwiched between two heatsinks  and can be cooled down to 80K </a:t>
            </a:r>
          </a:p>
        </p:txBody>
      </p:sp>
      <p:sp>
        <p:nvSpPr>
          <p:cNvPr id="5" name="Rectangle: Rounded Corners 4"/>
          <p:cNvSpPr/>
          <p:nvPr/>
        </p:nvSpPr>
        <p:spPr>
          <a:xfrm>
            <a:off x="0" y="6034768"/>
            <a:ext cx="12192000" cy="832485"/>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Compact heatsink with Liquid Nitrogen provides isolated cooling of a DIMM </a:t>
            </a:r>
          </a:p>
          <a:p>
            <a:pPr algn="ctr"/>
            <a:endParaRPr lang="en-US" sz="2800" b="1" dirty="0">
              <a:solidFill>
                <a:schemeClr val="tx1"/>
              </a:solidFill>
            </a:endParaRPr>
          </a:p>
        </p:txBody>
      </p:sp>
      <p:sp>
        <p:nvSpPr>
          <p:cNvPr id="7" name="Rectangle 6">
            <a:extLst>
              <a:ext uri="{FF2B5EF4-FFF2-40B4-BE49-F238E27FC236}">
                <a16:creationId xmlns:a16="http://schemas.microsoft.com/office/drawing/2014/main" xmlns="" id="{D37F716D-55ED-4A53-AF80-31515C4DA149}"/>
              </a:ext>
            </a:extLst>
          </p:cNvPr>
          <p:cNvSpPr/>
          <p:nvPr/>
        </p:nvSpPr>
        <p:spPr>
          <a:xfrm>
            <a:off x="395416" y="3880022"/>
            <a:ext cx="4300152" cy="3089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xmlns="" id="{8DE39E5A-8B9B-483C-99E6-097B05D2910C}"/>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56</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656392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252" y="0"/>
            <a:ext cx="12680252" cy="6858001"/>
          </a:xfrm>
          <a:prstGeom prst="rect">
            <a:avLst/>
          </a:prstGeom>
        </p:spPr>
      </p:pic>
      <p:pic>
        <p:nvPicPr>
          <p:cNvPr id="7" name="Content Placeholder 3"/>
          <p:cNvPicPr>
            <a:picLocks noChangeAspect="1"/>
          </p:cNvPicPr>
          <p:nvPr/>
        </p:nvPicPr>
        <p:blipFill rotWithShape="1">
          <a:blip r:embed="rId4"/>
          <a:srcRect t="12239" b="10442"/>
          <a:stretch/>
        </p:blipFill>
        <p:spPr>
          <a:xfrm>
            <a:off x="-488252" y="-123569"/>
            <a:ext cx="12765624" cy="6981570"/>
          </a:xfrm>
          <a:prstGeom prst="rect">
            <a:avLst/>
          </a:prstGeom>
        </p:spPr>
      </p:pic>
      <p:sp>
        <p:nvSpPr>
          <p:cNvPr id="9" name="Title 8"/>
          <p:cNvSpPr>
            <a:spLocks noGrp="1"/>
          </p:cNvSpPr>
          <p:nvPr>
            <p:ph type="title"/>
          </p:nvPr>
        </p:nvSpPr>
        <p:spPr>
          <a:xfrm>
            <a:off x="609600" y="274638"/>
            <a:ext cx="8128000" cy="1143000"/>
          </a:xfrm>
        </p:spPr>
        <p:txBody>
          <a:bodyPr/>
          <a:lstStyle/>
          <a:p>
            <a:endParaRPr lang="en-US" dirty="0"/>
          </a:p>
        </p:txBody>
      </p:sp>
      <p:sp>
        <p:nvSpPr>
          <p:cNvPr id="2" name="Slide Number Placeholder 1">
            <a:extLst>
              <a:ext uri="{FF2B5EF4-FFF2-40B4-BE49-F238E27FC236}">
                <a16:creationId xmlns:a16="http://schemas.microsoft.com/office/drawing/2014/main" xmlns="" id="{A23277C2-CF4B-4971-B3A8-4D821D2900DE}"/>
              </a:ext>
            </a:extLst>
          </p:cNvPr>
          <p:cNvSpPr>
            <a:spLocks noGrp="1"/>
          </p:cNvSpPr>
          <p:nvPr>
            <p:ph type="sldNum" sz="quarter" idx="12"/>
          </p:nvPr>
        </p:nvSpPr>
        <p:spPr/>
        <p:txBody>
          <a:bodyPr/>
          <a:lstStyle/>
          <a:p>
            <a:pPr>
              <a:defRPr/>
            </a:pPr>
            <a:fld id="{79B9E78F-ABFD-44CE-894E-3D6432B5FCE3}" type="slidenum">
              <a:rPr lang="en-US" smtClean="0"/>
              <a:pPr>
                <a:defRPr/>
              </a:pPr>
              <a:t>57</a:t>
            </a:fld>
            <a:endParaRPr lang="en-US"/>
          </a:p>
        </p:txBody>
      </p:sp>
    </p:spTree>
    <p:custDataLst>
      <p:tags r:id="rId1"/>
    </p:custDataLst>
    <p:extLst>
      <p:ext uri="{BB962C8B-B14F-4D97-AF65-F5344CB8AC3E}">
        <p14:creationId xmlns:p14="http://schemas.microsoft.com/office/powerpoint/2010/main" val="4104763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683" y="116132"/>
            <a:ext cx="11526371" cy="1143000"/>
          </a:xfrm>
          <a:solidFill>
            <a:schemeClr val="bg1"/>
          </a:solidFill>
        </p:spPr>
        <p:txBody>
          <a:bodyPr>
            <a:normAutofit/>
          </a:bodyPr>
          <a:lstStyle/>
          <a:p>
            <a:r>
              <a:rPr lang="en-US" sz="4400" dirty="0"/>
              <a:t>Minimum Operational Temperature for DIMMs</a:t>
            </a:r>
          </a:p>
        </p:txBody>
      </p:sp>
      <p:sp>
        <p:nvSpPr>
          <p:cNvPr id="3" name="Rectangle: Rounded Corners 2"/>
          <p:cNvSpPr/>
          <p:nvPr/>
        </p:nvSpPr>
        <p:spPr>
          <a:xfrm>
            <a:off x="0" y="6014598"/>
            <a:ext cx="12192000" cy="832485"/>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18% DIMMs are functional below 90K</a:t>
            </a:r>
            <a:endParaRPr lang="en-US" sz="2800" dirty="0">
              <a:solidFill>
                <a:srgbClr val="FFC000"/>
              </a:solidFill>
            </a:endParaRPr>
          </a:p>
        </p:txBody>
      </p:sp>
      <p:graphicFrame>
        <p:nvGraphicFramePr>
          <p:cNvPr id="8" name="Chart 7">
            <a:extLst>
              <a:ext uri="{FF2B5EF4-FFF2-40B4-BE49-F238E27FC236}">
                <a16:creationId xmlns:a16="http://schemas.microsoft.com/office/drawing/2014/main" xmlns="" id="{713B8F95-F870-414C-9096-B15CC06F41AF}"/>
              </a:ext>
            </a:extLst>
          </p:cNvPr>
          <p:cNvGraphicFramePr>
            <a:graphicFrameLocks/>
          </p:cNvGraphicFramePr>
          <p:nvPr>
            <p:extLst/>
          </p:nvPr>
        </p:nvGraphicFramePr>
        <p:xfrm>
          <a:off x="891988" y="1627098"/>
          <a:ext cx="10645588" cy="43875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xmlns="" id="{9574E21C-7042-4E81-B914-0FD90CF14BC6}"/>
              </a:ext>
            </a:extLst>
          </p:cNvPr>
          <p:cNvSpPr txBox="1"/>
          <p:nvPr/>
        </p:nvSpPr>
        <p:spPr>
          <a:xfrm rot="16200000">
            <a:off x="-967772" y="3636511"/>
            <a:ext cx="2957861" cy="830997"/>
          </a:xfrm>
          <a:prstGeom prst="rect">
            <a:avLst/>
          </a:prstGeom>
          <a:noFill/>
        </p:spPr>
        <p:txBody>
          <a:bodyPr wrap="none" rtlCol="0">
            <a:spAutoFit/>
          </a:bodyPr>
          <a:lstStyle/>
          <a:p>
            <a:pPr algn="ctr"/>
            <a:r>
              <a:rPr lang="en-US" sz="2400" dirty="0"/>
              <a:t>Minimum Operating </a:t>
            </a:r>
          </a:p>
          <a:p>
            <a:pPr algn="ctr"/>
            <a:r>
              <a:rPr lang="en-US" sz="2400" dirty="0"/>
              <a:t>Temperature (K)</a:t>
            </a:r>
          </a:p>
        </p:txBody>
      </p:sp>
      <p:grpSp>
        <p:nvGrpSpPr>
          <p:cNvPr id="27" name="Group 26">
            <a:extLst>
              <a:ext uri="{FF2B5EF4-FFF2-40B4-BE49-F238E27FC236}">
                <a16:creationId xmlns:a16="http://schemas.microsoft.com/office/drawing/2014/main" xmlns="" id="{CD2A69CD-468A-4BB1-BDFE-E21D50CB78D3}"/>
              </a:ext>
            </a:extLst>
          </p:cNvPr>
          <p:cNvGrpSpPr/>
          <p:nvPr/>
        </p:nvGrpSpPr>
        <p:grpSpPr>
          <a:xfrm>
            <a:off x="1317552" y="1692519"/>
            <a:ext cx="8356860" cy="990600"/>
            <a:chOff x="1431852" y="2340712"/>
            <a:chExt cx="8356860" cy="990600"/>
          </a:xfrm>
        </p:grpSpPr>
        <p:sp>
          <p:nvSpPr>
            <p:cNvPr id="26" name="Rectangle 25">
              <a:extLst>
                <a:ext uri="{FF2B5EF4-FFF2-40B4-BE49-F238E27FC236}">
                  <a16:creationId xmlns:a16="http://schemas.microsoft.com/office/drawing/2014/main" xmlns="" id="{B40E93A7-213C-4E23-B3AE-D4AFD33D818D}"/>
                </a:ext>
              </a:extLst>
            </p:cNvPr>
            <p:cNvSpPr/>
            <p:nvPr/>
          </p:nvSpPr>
          <p:spPr>
            <a:xfrm>
              <a:off x="1431852" y="2340712"/>
              <a:ext cx="8029648" cy="990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xmlns="" id="{6A9AD5A7-AC50-4137-917A-6C5B6177F3FB}"/>
                </a:ext>
              </a:extLst>
            </p:cNvPr>
            <p:cNvGrpSpPr/>
            <p:nvPr/>
          </p:nvGrpSpPr>
          <p:grpSpPr>
            <a:xfrm>
              <a:off x="1529715" y="2384980"/>
              <a:ext cx="8258997" cy="840583"/>
              <a:chOff x="1633748" y="2452846"/>
              <a:chExt cx="8258997" cy="840583"/>
            </a:xfrm>
          </p:grpSpPr>
          <p:grpSp>
            <p:nvGrpSpPr>
              <p:cNvPr id="10" name="Group 9">
                <a:extLst>
                  <a:ext uri="{FF2B5EF4-FFF2-40B4-BE49-F238E27FC236}">
                    <a16:creationId xmlns:a16="http://schemas.microsoft.com/office/drawing/2014/main" xmlns="" id="{598349D9-6419-4B20-9DAE-BE00B73379C1}"/>
                  </a:ext>
                </a:extLst>
              </p:cNvPr>
              <p:cNvGrpSpPr/>
              <p:nvPr/>
            </p:nvGrpSpPr>
            <p:grpSpPr>
              <a:xfrm>
                <a:off x="1633748" y="2452846"/>
                <a:ext cx="4030452" cy="840583"/>
                <a:chOff x="5079999" y="1934978"/>
                <a:chExt cx="6060069" cy="1142759"/>
              </a:xfrm>
            </p:grpSpPr>
            <p:sp>
              <p:nvSpPr>
                <p:cNvPr id="11" name="Rectangle 10">
                  <a:extLst>
                    <a:ext uri="{FF2B5EF4-FFF2-40B4-BE49-F238E27FC236}">
                      <a16:creationId xmlns:a16="http://schemas.microsoft.com/office/drawing/2014/main" xmlns="" id="{CDB2C2F6-BF50-456D-8E27-5C876F72729A}"/>
                    </a:ext>
                  </a:extLst>
                </p:cNvPr>
                <p:cNvSpPr/>
                <p:nvPr/>
              </p:nvSpPr>
              <p:spPr>
                <a:xfrm>
                  <a:off x="5079999" y="1934978"/>
                  <a:ext cx="6060069" cy="1142759"/>
                </a:xfrm>
                <a:prstGeom prst="rect">
                  <a:avLst/>
                </a:prstGeom>
                <a:solidFill>
                  <a:srgbClr val="669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D27479AC-F333-4F70-A3B4-4BD85495D377}"/>
                    </a:ext>
                  </a:extLst>
                </p:cNvPr>
                <p:cNvSpPr/>
                <p:nvPr/>
              </p:nvSpPr>
              <p:spPr>
                <a:xfrm>
                  <a:off x="5351166"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752494C-80BC-49F3-B731-4F8641F01995}"/>
                    </a:ext>
                  </a:extLst>
                </p:cNvPr>
                <p:cNvSpPr/>
                <p:nvPr/>
              </p:nvSpPr>
              <p:spPr>
                <a:xfrm>
                  <a:off x="6069800" y="2153798"/>
                  <a:ext cx="447467" cy="730261"/>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D26F7817-67AA-4D1B-BDEF-E36B5C15B9BB}"/>
                    </a:ext>
                  </a:extLst>
                </p:cNvPr>
                <p:cNvSpPr/>
                <p:nvPr/>
              </p:nvSpPr>
              <p:spPr>
                <a:xfrm>
                  <a:off x="6788434"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D5D52404-4C01-4F2C-A156-93744FEA8474}"/>
                    </a:ext>
                  </a:extLst>
                </p:cNvPr>
                <p:cNvSpPr/>
                <p:nvPr/>
              </p:nvSpPr>
              <p:spPr>
                <a:xfrm>
                  <a:off x="7507068"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8E9FC91C-6870-4E90-8960-3C043212CAFF}"/>
                    </a:ext>
                  </a:extLst>
                </p:cNvPr>
                <p:cNvSpPr/>
                <p:nvPr/>
              </p:nvSpPr>
              <p:spPr>
                <a:xfrm>
                  <a:off x="8225702"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787584EB-DCA0-46AC-B110-783DBA4235E0}"/>
                    </a:ext>
                  </a:extLst>
                </p:cNvPr>
                <p:cNvSpPr/>
                <p:nvPr/>
              </p:nvSpPr>
              <p:spPr>
                <a:xfrm>
                  <a:off x="8944336"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9138ECDC-644B-4FE0-AA40-E1D34B86C650}"/>
                    </a:ext>
                  </a:extLst>
                </p:cNvPr>
                <p:cNvSpPr/>
                <p:nvPr/>
              </p:nvSpPr>
              <p:spPr>
                <a:xfrm>
                  <a:off x="9662970"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55C87552-8940-48B7-946E-EAED169554F8}"/>
                    </a:ext>
                  </a:extLst>
                </p:cNvPr>
                <p:cNvSpPr/>
                <p:nvPr/>
              </p:nvSpPr>
              <p:spPr>
                <a:xfrm>
                  <a:off x="10381604"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xmlns="" id="{05D101AF-394C-4902-9345-60FF41824B62}"/>
                  </a:ext>
                </a:extLst>
              </p:cNvPr>
              <p:cNvCxnSpPr/>
              <p:nvPr/>
            </p:nvCxnSpPr>
            <p:spPr>
              <a:xfrm>
                <a:off x="5793850" y="2887019"/>
                <a:ext cx="1016000"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xmlns="" id="{70D7E213-25DD-4A16-B59E-CC589EB16EB3}"/>
                  </a:ext>
                </a:extLst>
              </p:cNvPr>
              <p:cNvSpPr txBox="1"/>
              <p:nvPr/>
            </p:nvSpPr>
            <p:spPr>
              <a:xfrm>
                <a:off x="6809850" y="2579567"/>
                <a:ext cx="3082895" cy="646331"/>
              </a:xfrm>
              <a:prstGeom prst="rect">
                <a:avLst/>
              </a:prstGeom>
              <a:noFill/>
            </p:spPr>
            <p:txBody>
              <a:bodyPr wrap="none" rtlCol="0">
                <a:spAutoFit/>
              </a:bodyPr>
              <a:lstStyle/>
              <a:p>
                <a:r>
                  <a:rPr lang="en-US" sz="3600" dirty="0">
                    <a:solidFill>
                      <a:srgbClr val="FF0000"/>
                    </a:solidFill>
                  </a:rPr>
                  <a:t>DIMM Failure!</a:t>
                </a:r>
              </a:p>
            </p:txBody>
          </p:sp>
        </p:grpSp>
      </p:grpSp>
      <p:sp>
        <p:nvSpPr>
          <p:cNvPr id="4" name="Slide Number Placeholder 3">
            <a:extLst>
              <a:ext uri="{FF2B5EF4-FFF2-40B4-BE49-F238E27FC236}">
                <a16:creationId xmlns:a16="http://schemas.microsoft.com/office/drawing/2014/main" xmlns="" id="{0DAD92E0-A904-4BD4-ABF0-D268C34BCFF4}"/>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58</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105152418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Chip Failures </a:t>
            </a:r>
          </a:p>
        </p:txBody>
      </p:sp>
      <p:sp>
        <p:nvSpPr>
          <p:cNvPr id="3" name="Rectangle: Rounded Corners 2"/>
          <p:cNvSpPr/>
          <p:nvPr/>
        </p:nvSpPr>
        <p:spPr>
          <a:xfrm>
            <a:off x="0" y="6014506"/>
            <a:ext cx="12192000" cy="832485"/>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92% of chips worked at 90K </a:t>
            </a:r>
            <a:r>
              <a:rPr lang="en-US" sz="2800" b="1" dirty="0">
                <a:solidFill>
                  <a:schemeClr val="tx1"/>
                </a:solidFill>
                <a:sym typeface="Wingdings" panose="05000000000000000000" pitchFamily="2" charset="2"/>
              </a:rPr>
              <a:t>—</a:t>
            </a:r>
            <a:r>
              <a:rPr lang="en-US" sz="2800" b="1" dirty="0">
                <a:solidFill>
                  <a:schemeClr val="tx1"/>
                </a:solidFill>
              </a:rPr>
              <a:t> Pick cryogenic tolerant chips</a:t>
            </a:r>
          </a:p>
        </p:txBody>
      </p:sp>
      <p:graphicFrame>
        <p:nvGraphicFramePr>
          <p:cNvPr id="6" name="Chart 5"/>
          <p:cNvGraphicFramePr/>
          <p:nvPr>
            <p:extLst/>
          </p:nvPr>
        </p:nvGraphicFramePr>
        <p:xfrm>
          <a:off x="0" y="1507525"/>
          <a:ext cx="12192000" cy="45069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5120641" y="3780336"/>
            <a:ext cx="1107996" cy="646331"/>
          </a:xfrm>
          <a:prstGeom prst="rect">
            <a:avLst/>
          </a:prstGeom>
          <a:solidFill>
            <a:schemeClr val="tx1"/>
          </a:solidFill>
        </p:spPr>
        <p:txBody>
          <a:bodyPr wrap="none" rtlCol="0">
            <a:spAutoFit/>
          </a:bodyPr>
          <a:lstStyle/>
          <a:p>
            <a:r>
              <a:rPr lang="en-US" sz="3600" dirty="0">
                <a:solidFill>
                  <a:schemeClr val="bg1"/>
                </a:solidFill>
              </a:rPr>
              <a:t>92%</a:t>
            </a:r>
            <a:endParaRPr lang="en-US" dirty="0">
              <a:solidFill>
                <a:schemeClr val="bg1"/>
              </a:solidFill>
            </a:endParaRPr>
          </a:p>
        </p:txBody>
      </p:sp>
      <p:sp>
        <p:nvSpPr>
          <p:cNvPr id="8" name="TextBox 7"/>
          <p:cNvSpPr txBox="1"/>
          <p:nvPr/>
        </p:nvSpPr>
        <p:spPr>
          <a:xfrm>
            <a:off x="3822085" y="1985910"/>
            <a:ext cx="851515" cy="646331"/>
          </a:xfrm>
          <a:prstGeom prst="rect">
            <a:avLst/>
          </a:prstGeom>
          <a:solidFill>
            <a:schemeClr val="tx1"/>
          </a:solidFill>
        </p:spPr>
        <p:txBody>
          <a:bodyPr wrap="none" rtlCol="0">
            <a:spAutoFit/>
          </a:bodyPr>
          <a:lstStyle/>
          <a:p>
            <a:r>
              <a:rPr lang="en-US" sz="3600" dirty="0">
                <a:solidFill>
                  <a:schemeClr val="bg1"/>
                </a:solidFill>
              </a:rPr>
              <a:t>8%</a:t>
            </a:r>
            <a:endParaRPr lang="en-US" dirty="0">
              <a:solidFill>
                <a:schemeClr val="bg1"/>
              </a:solidFill>
            </a:endParaRPr>
          </a:p>
        </p:txBody>
      </p:sp>
      <p:sp>
        <p:nvSpPr>
          <p:cNvPr id="5" name="Slide Number Placeholder 4">
            <a:extLst>
              <a:ext uri="{FF2B5EF4-FFF2-40B4-BE49-F238E27FC236}">
                <a16:creationId xmlns:a16="http://schemas.microsoft.com/office/drawing/2014/main" xmlns="" id="{59FBA21F-D4C8-4FF0-91EF-E5D15364AC9D}"/>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59</a:t>
            </a:fld>
            <a:endParaRPr lang="en-US" dirty="0">
              <a:solidFill>
                <a:prstClr val="black">
                  <a:tint val="75000"/>
                </a:prstClr>
              </a:solidFill>
            </a:endParaRPr>
          </a:p>
        </p:txBody>
      </p:sp>
    </p:spTree>
    <p:extLst>
      <p:ext uri="{BB962C8B-B14F-4D97-AF65-F5344CB8AC3E}">
        <p14:creationId xmlns:p14="http://schemas.microsoft.com/office/powerpoint/2010/main" val="3249601131"/>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584016-FB8F-4118-96F8-B1773FB6A407}"/>
              </a:ext>
            </a:extLst>
          </p:cNvPr>
          <p:cNvSpPr>
            <a:spLocks noGrp="1"/>
          </p:cNvSpPr>
          <p:nvPr>
            <p:ph type="title"/>
          </p:nvPr>
        </p:nvSpPr>
        <p:spPr/>
        <p:txBody>
          <a:bodyPr>
            <a:normAutofit/>
          </a:bodyPr>
          <a:lstStyle/>
          <a:p>
            <a:r>
              <a:rPr lang="en-US" sz="4400" dirty="0"/>
              <a:t>Computing Stack</a:t>
            </a:r>
          </a:p>
        </p:txBody>
      </p:sp>
      <p:sp>
        <p:nvSpPr>
          <p:cNvPr id="3" name="Slide Number Placeholder 2">
            <a:extLst>
              <a:ext uri="{FF2B5EF4-FFF2-40B4-BE49-F238E27FC236}">
                <a16:creationId xmlns:a16="http://schemas.microsoft.com/office/drawing/2014/main" xmlns="" id="{5E136EB2-20FD-476F-B329-5229CA3957F5}"/>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a:t>
            </a:fld>
            <a:endParaRPr lang="en-US" dirty="0">
              <a:solidFill>
                <a:prstClr val="black">
                  <a:tint val="75000"/>
                </a:prstClr>
              </a:solidFill>
            </a:endParaRPr>
          </a:p>
        </p:txBody>
      </p:sp>
      <p:grpSp>
        <p:nvGrpSpPr>
          <p:cNvPr id="4" name="Group 3">
            <a:extLst>
              <a:ext uri="{FF2B5EF4-FFF2-40B4-BE49-F238E27FC236}">
                <a16:creationId xmlns:a16="http://schemas.microsoft.com/office/drawing/2014/main" xmlns="" id="{DABE65E2-A0E6-4CEB-9EA7-B62303601932}"/>
              </a:ext>
            </a:extLst>
          </p:cNvPr>
          <p:cNvGrpSpPr/>
          <p:nvPr/>
        </p:nvGrpSpPr>
        <p:grpSpPr>
          <a:xfrm>
            <a:off x="4257016" y="2045161"/>
            <a:ext cx="3677968" cy="4175428"/>
            <a:chOff x="1320041" y="2270688"/>
            <a:chExt cx="3677968" cy="4175428"/>
          </a:xfrm>
        </p:grpSpPr>
        <p:sp>
          <p:nvSpPr>
            <p:cNvPr id="5" name="Rectangle 4">
              <a:extLst>
                <a:ext uri="{FF2B5EF4-FFF2-40B4-BE49-F238E27FC236}">
                  <a16:creationId xmlns:a16="http://schemas.microsoft.com/office/drawing/2014/main" xmlns="" id="{4EF9055A-5CB7-49A3-A5CE-129120708208}"/>
                </a:ext>
              </a:extLst>
            </p:cNvPr>
            <p:cNvSpPr/>
            <p:nvPr/>
          </p:nvSpPr>
          <p:spPr>
            <a:xfrm>
              <a:off x="1342542" y="2270688"/>
              <a:ext cx="3649035" cy="4900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Problem</a:t>
              </a:r>
            </a:p>
          </p:txBody>
        </p:sp>
        <p:sp>
          <p:nvSpPr>
            <p:cNvPr id="6" name="Rectangle 5">
              <a:extLst>
                <a:ext uri="{FF2B5EF4-FFF2-40B4-BE49-F238E27FC236}">
                  <a16:creationId xmlns:a16="http://schemas.microsoft.com/office/drawing/2014/main" xmlns="" id="{7032CF6C-E9E7-4344-BC6A-8583CA4D740D}"/>
                </a:ext>
              </a:extLst>
            </p:cNvPr>
            <p:cNvSpPr/>
            <p:nvPr/>
          </p:nvSpPr>
          <p:spPr>
            <a:xfrm>
              <a:off x="1327946" y="2861452"/>
              <a:ext cx="3649035" cy="437978"/>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Algorithms</a:t>
              </a:r>
            </a:p>
          </p:txBody>
        </p:sp>
        <p:sp>
          <p:nvSpPr>
            <p:cNvPr id="7" name="Rectangle 6">
              <a:extLst>
                <a:ext uri="{FF2B5EF4-FFF2-40B4-BE49-F238E27FC236}">
                  <a16:creationId xmlns:a16="http://schemas.microsoft.com/office/drawing/2014/main" xmlns="" id="{7A2DAB43-B087-4E62-BC86-21AA72D3A0E2}"/>
                </a:ext>
              </a:extLst>
            </p:cNvPr>
            <p:cNvSpPr/>
            <p:nvPr/>
          </p:nvSpPr>
          <p:spPr>
            <a:xfrm>
              <a:off x="1342542" y="3448231"/>
              <a:ext cx="3649035" cy="449383"/>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PL &amp; Compilers</a:t>
              </a:r>
            </a:p>
          </p:txBody>
        </p:sp>
        <p:sp>
          <p:nvSpPr>
            <p:cNvPr id="8" name="Rectangle 7">
              <a:extLst>
                <a:ext uri="{FF2B5EF4-FFF2-40B4-BE49-F238E27FC236}">
                  <a16:creationId xmlns:a16="http://schemas.microsoft.com/office/drawing/2014/main" xmlns="" id="{0513DF86-E438-49DF-8A67-E4727E9127C0}"/>
                </a:ext>
              </a:extLst>
            </p:cNvPr>
            <p:cNvSpPr/>
            <p:nvPr/>
          </p:nvSpPr>
          <p:spPr>
            <a:xfrm>
              <a:off x="1342542" y="4022351"/>
              <a:ext cx="3649035" cy="490512"/>
            </a:xfrm>
            <a:prstGeom prst="rect">
              <a:avLst/>
            </a:prstGeom>
            <a:solidFill>
              <a:schemeClr val="tx1"/>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Architecture </a:t>
              </a:r>
            </a:p>
          </p:txBody>
        </p:sp>
        <p:sp>
          <p:nvSpPr>
            <p:cNvPr id="9" name="Rectangle 8">
              <a:extLst>
                <a:ext uri="{FF2B5EF4-FFF2-40B4-BE49-F238E27FC236}">
                  <a16:creationId xmlns:a16="http://schemas.microsoft.com/office/drawing/2014/main" xmlns="" id="{BD65F9D5-4B1B-4E2A-9F80-ABB44254B439}"/>
                </a:ext>
              </a:extLst>
            </p:cNvPr>
            <p:cNvSpPr/>
            <p:nvPr/>
          </p:nvSpPr>
          <p:spPr>
            <a:xfrm>
              <a:off x="1320041" y="5298511"/>
              <a:ext cx="3649035" cy="490512"/>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Devices/Technology </a:t>
              </a:r>
            </a:p>
          </p:txBody>
        </p:sp>
        <p:sp>
          <p:nvSpPr>
            <p:cNvPr id="10" name="Rectangle 9">
              <a:extLst>
                <a:ext uri="{FF2B5EF4-FFF2-40B4-BE49-F238E27FC236}">
                  <a16:creationId xmlns:a16="http://schemas.microsoft.com/office/drawing/2014/main" xmlns="" id="{1D803A11-E9C3-417D-BFAB-CF7E9DEE250E}"/>
                </a:ext>
              </a:extLst>
            </p:cNvPr>
            <p:cNvSpPr/>
            <p:nvPr/>
          </p:nvSpPr>
          <p:spPr>
            <a:xfrm>
              <a:off x="1342542" y="4655969"/>
              <a:ext cx="3649035" cy="516040"/>
            </a:xfrm>
            <a:prstGeom prst="rect">
              <a:avLst/>
            </a:prstGeom>
            <a:solidFill>
              <a:schemeClr val="tx1"/>
            </a:solid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Circuits</a:t>
              </a:r>
            </a:p>
          </p:txBody>
        </p:sp>
        <p:sp>
          <p:nvSpPr>
            <p:cNvPr id="11" name="Rectangle 10">
              <a:extLst>
                <a:ext uri="{FF2B5EF4-FFF2-40B4-BE49-F238E27FC236}">
                  <a16:creationId xmlns:a16="http://schemas.microsoft.com/office/drawing/2014/main" xmlns="" id="{EDFBF4B1-2D6E-4B48-ABCF-637CF572346F}"/>
                </a:ext>
              </a:extLst>
            </p:cNvPr>
            <p:cNvSpPr/>
            <p:nvPr/>
          </p:nvSpPr>
          <p:spPr>
            <a:xfrm>
              <a:off x="1348974" y="5956110"/>
              <a:ext cx="3649035" cy="4900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Electrons</a:t>
              </a:r>
            </a:p>
          </p:txBody>
        </p:sp>
      </p:grpSp>
    </p:spTree>
    <p:extLst>
      <p:ext uri="{BB962C8B-B14F-4D97-AF65-F5344CB8AC3E}">
        <p14:creationId xmlns:p14="http://schemas.microsoft.com/office/powerpoint/2010/main" val="16888018"/>
      </p:ext>
    </p:extLst>
  </p:cSld>
  <p:clrMapOvr>
    <a:masterClrMapping/>
  </p:clrMapOvr>
  <p:transition xmlns:p14="http://schemas.microsoft.com/office/powerpoint/2010/mai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Fault Granularity</a:t>
            </a:r>
          </a:p>
        </p:txBody>
      </p:sp>
      <p:sp>
        <p:nvSpPr>
          <p:cNvPr id="3" name="Rectangle: Rounded Corners 2"/>
          <p:cNvSpPr/>
          <p:nvPr/>
        </p:nvSpPr>
        <p:spPr>
          <a:xfrm>
            <a:off x="0" y="6151418"/>
            <a:ext cx="12192000" cy="695665"/>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 </a:t>
            </a:r>
          </a:p>
          <a:p>
            <a:pPr algn="ctr"/>
            <a:r>
              <a:rPr lang="en-US" sz="2800" b="1" dirty="0">
                <a:solidFill>
                  <a:schemeClr val="tx1"/>
                </a:solidFill>
              </a:rPr>
              <a:t>Uncorrelated faults </a:t>
            </a:r>
            <a:r>
              <a:rPr lang="en-US" sz="2800" b="1" dirty="0">
                <a:solidFill>
                  <a:schemeClr val="tx1"/>
                </a:solidFill>
                <a:sym typeface="Wingdings" panose="05000000000000000000" pitchFamily="2" charset="2"/>
              </a:rPr>
              <a:t> </a:t>
            </a:r>
            <a:r>
              <a:rPr lang="en-US" sz="2800" b="1" dirty="0">
                <a:solidFill>
                  <a:schemeClr val="tx1"/>
                </a:solidFill>
              </a:rPr>
              <a:t>Conventional ECC can be effective for </a:t>
            </a:r>
            <a:r>
              <a:rPr lang="en-US" sz="2800" b="1" dirty="0" err="1">
                <a:solidFill>
                  <a:schemeClr val="tx1"/>
                </a:solidFill>
              </a:rPr>
              <a:t>Cryo</a:t>
            </a:r>
            <a:r>
              <a:rPr lang="en-US" sz="2800" b="1" dirty="0">
                <a:solidFill>
                  <a:schemeClr val="tx1"/>
                </a:solidFill>
              </a:rPr>
              <a:t> DRAM</a:t>
            </a:r>
          </a:p>
          <a:p>
            <a:pPr algn="ctr"/>
            <a:endParaRPr lang="en-US" sz="2400" dirty="0">
              <a:solidFill>
                <a:srgbClr val="FFC000"/>
              </a:solidFill>
            </a:endParaRPr>
          </a:p>
        </p:txBody>
      </p:sp>
      <p:sp>
        <p:nvSpPr>
          <p:cNvPr id="17" name="Content Placeholder 2"/>
          <p:cNvSpPr txBox="1">
            <a:spLocks/>
          </p:cNvSpPr>
          <p:nvPr/>
        </p:nvSpPr>
        <p:spPr>
          <a:xfrm>
            <a:off x="159656" y="1909036"/>
            <a:ext cx="4816704" cy="4152858"/>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auto">
              <a:spcAft>
                <a:spcPts val="0"/>
              </a:spcAft>
              <a:buFont typeface="Wingdings" panose="05000000000000000000" pitchFamily="2" charset="2"/>
              <a:buChar char="v"/>
            </a:pPr>
            <a:r>
              <a:rPr lang="en-US" sz="2800" dirty="0"/>
              <a:t> Single bit errors </a:t>
            </a:r>
            <a:r>
              <a:rPr lang="en-US" sz="2800" dirty="0">
                <a:sym typeface="Wingdings" panose="05000000000000000000" pitchFamily="2" charset="2"/>
              </a:rPr>
              <a:t> Uncorrelated faults </a:t>
            </a:r>
            <a:endParaRPr lang="en-US" sz="2800" dirty="0"/>
          </a:p>
          <a:p>
            <a:pPr fontAlgn="auto">
              <a:spcAft>
                <a:spcPts val="0"/>
              </a:spcAft>
              <a:buFont typeface="Wingdings" panose="05000000000000000000" pitchFamily="2" charset="2"/>
              <a:buChar char="v"/>
            </a:pPr>
            <a:endParaRPr lang="en-US" sz="2800" dirty="0"/>
          </a:p>
          <a:p>
            <a:pPr marL="0" indent="0" fontAlgn="auto">
              <a:spcAft>
                <a:spcPts val="0"/>
              </a:spcAft>
              <a:buNone/>
            </a:pPr>
            <a:endParaRPr lang="en-US" sz="2800" dirty="0"/>
          </a:p>
          <a:p>
            <a:pPr fontAlgn="auto">
              <a:spcAft>
                <a:spcPts val="0"/>
              </a:spcAft>
              <a:buFont typeface="Wingdings" panose="05000000000000000000" pitchFamily="2" charset="2"/>
              <a:buChar char="v"/>
            </a:pPr>
            <a:r>
              <a:rPr lang="en-US" sz="2800" dirty="0"/>
              <a:t>Linear codes (SECDED, BCH) are still effective</a:t>
            </a:r>
          </a:p>
          <a:p>
            <a:pPr fontAlgn="auto">
              <a:spcAft>
                <a:spcPts val="0"/>
              </a:spcAft>
              <a:buFont typeface="Wingdings" panose="05000000000000000000" pitchFamily="2" charset="2"/>
              <a:buChar char="v"/>
            </a:pPr>
            <a:endParaRPr lang="en-US" sz="2800" dirty="0"/>
          </a:p>
          <a:p>
            <a:pPr marL="0" indent="0" fontAlgn="auto">
              <a:spcAft>
                <a:spcPts val="0"/>
              </a:spcAft>
              <a:buNone/>
            </a:pPr>
            <a:endParaRPr lang="en-US" sz="2800" dirty="0"/>
          </a:p>
        </p:txBody>
      </p:sp>
      <p:grpSp>
        <p:nvGrpSpPr>
          <p:cNvPr id="7" name="Group 6">
            <a:extLst>
              <a:ext uri="{FF2B5EF4-FFF2-40B4-BE49-F238E27FC236}">
                <a16:creationId xmlns:a16="http://schemas.microsoft.com/office/drawing/2014/main" xmlns="" id="{0A236FC9-1E96-462E-BBBA-285EFEF7EBD2}"/>
              </a:ext>
            </a:extLst>
          </p:cNvPr>
          <p:cNvGrpSpPr/>
          <p:nvPr/>
        </p:nvGrpSpPr>
        <p:grpSpPr>
          <a:xfrm>
            <a:off x="6029447" y="1778280"/>
            <a:ext cx="6060069" cy="1142759"/>
            <a:chOff x="5079999" y="1934978"/>
            <a:chExt cx="6060069" cy="1142759"/>
          </a:xfrm>
        </p:grpSpPr>
        <p:sp>
          <p:nvSpPr>
            <p:cNvPr id="6" name="Rectangle 5">
              <a:extLst>
                <a:ext uri="{FF2B5EF4-FFF2-40B4-BE49-F238E27FC236}">
                  <a16:creationId xmlns:a16="http://schemas.microsoft.com/office/drawing/2014/main" xmlns="" id="{120D09BC-E462-49CA-B997-A1CD43546E2E}"/>
                </a:ext>
              </a:extLst>
            </p:cNvPr>
            <p:cNvSpPr/>
            <p:nvPr/>
          </p:nvSpPr>
          <p:spPr>
            <a:xfrm>
              <a:off x="5079999" y="1934978"/>
              <a:ext cx="6060069" cy="1142759"/>
            </a:xfrm>
            <a:prstGeom prst="rect">
              <a:avLst/>
            </a:prstGeom>
            <a:solidFill>
              <a:srgbClr val="669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8FB951DC-0450-4539-847F-A51D1D27090A}"/>
                </a:ext>
              </a:extLst>
            </p:cNvPr>
            <p:cNvSpPr/>
            <p:nvPr/>
          </p:nvSpPr>
          <p:spPr>
            <a:xfrm>
              <a:off x="5351166"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3625B9A8-B353-4059-B93A-5B64F9223987}"/>
                </a:ext>
              </a:extLst>
            </p:cNvPr>
            <p:cNvSpPr/>
            <p:nvPr/>
          </p:nvSpPr>
          <p:spPr>
            <a:xfrm>
              <a:off x="6069800"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6AA872E-D827-47CB-8FC6-EDAA9461B3FC}"/>
                </a:ext>
              </a:extLst>
            </p:cNvPr>
            <p:cNvSpPr/>
            <p:nvPr/>
          </p:nvSpPr>
          <p:spPr>
            <a:xfrm>
              <a:off x="6788434"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E65E7716-87C8-49C2-A7FF-D54CAD29580B}"/>
                </a:ext>
              </a:extLst>
            </p:cNvPr>
            <p:cNvSpPr/>
            <p:nvPr/>
          </p:nvSpPr>
          <p:spPr>
            <a:xfrm>
              <a:off x="7507068"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854A593-E40B-4531-9924-83121ECBBEE8}"/>
                </a:ext>
              </a:extLst>
            </p:cNvPr>
            <p:cNvSpPr/>
            <p:nvPr/>
          </p:nvSpPr>
          <p:spPr>
            <a:xfrm>
              <a:off x="8225702"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C0A249D-B155-40F9-A0B4-600817DC5CE1}"/>
                </a:ext>
              </a:extLst>
            </p:cNvPr>
            <p:cNvSpPr/>
            <p:nvPr/>
          </p:nvSpPr>
          <p:spPr>
            <a:xfrm>
              <a:off x="8944336"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294FFA16-B1BE-47C6-821D-99EAA78A6287}"/>
                </a:ext>
              </a:extLst>
            </p:cNvPr>
            <p:cNvSpPr/>
            <p:nvPr/>
          </p:nvSpPr>
          <p:spPr>
            <a:xfrm>
              <a:off x="9662970"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C2D830F6-A466-4B19-8917-5083F02C3264}"/>
                </a:ext>
              </a:extLst>
            </p:cNvPr>
            <p:cNvSpPr/>
            <p:nvPr/>
          </p:nvSpPr>
          <p:spPr>
            <a:xfrm>
              <a:off x="10381604"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xmlns="" id="{B20C5667-F3DD-4A57-8F3B-685E5ED3A731}"/>
              </a:ext>
            </a:extLst>
          </p:cNvPr>
          <p:cNvGrpSpPr/>
          <p:nvPr/>
        </p:nvGrpSpPr>
        <p:grpSpPr>
          <a:xfrm>
            <a:off x="6029447" y="4386884"/>
            <a:ext cx="6060069" cy="1142759"/>
            <a:chOff x="5079999" y="1934978"/>
            <a:chExt cx="6060069" cy="1142759"/>
          </a:xfrm>
        </p:grpSpPr>
        <p:sp>
          <p:nvSpPr>
            <p:cNvPr id="28" name="Rectangle 27">
              <a:extLst>
                <a:ext uri="{FF2B5EF4-FFF2-40B4-BE49-F238E27FC236}">
                  <a16:creationId xmlns:a16="http://schemas.microsoft.com/office/drawing/2014/main" xmlns="" id="{5781F5E5-4F87-471A-A027-C64C7F01B7B5}"/>
                </a:ext>
              </a:extLst>
            </p:cNvPr>
            <p:cNvSpPr/>
            <p:nvPr/>
          </p:nvSpPr>
          <p:spPr>
            <a:xfrm>
              <a:off x="5079999" y="1934978"/>
              <a:ext cx="6060069" cy="1142759"/>
            </a:xfrm>
            <a:prstGeom prst="rect">
              <a:avLst/>
            </a:prstGeom>
            <a:solidFill>
              <a:srgbClr val="669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DBE94555-32A0-47DD-9499-A5E0A38123FD}"/>
                </a:ext>
              </a:extLst>
            </p:cNvPr>
            <p:cNvSpPr/>
            <p:nvPr/>
          </p:nvSpPr>
          <p:spPr>
            <a:xfrm>
              <a:off x="5351166"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AACDF33D-EEEC-4822-BD4F-A5A5E755558F}"/>
                </a:ext>
              </a:extLst>
            </p:cNvPr>
            <p:cNvSpPr/>
            <p:nvPr/>
          </p:nvSpPr>
          <p:spPr>
            <a:xfrm>
              <a:off x="6069800"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14B5C079-E681-46A4-8B4D-F0471D674CEC}"/>
                </a:ext>
              </a:extLst>
            </p:cNvPr>
            <p:cNvSpPr/>
            <p:nvPr/>
          </p:nvSpPr>
          <p:spPr>
            <a:xfrm>
              <a:off x="6788434"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D19895AE-1D10-4035-A481-48DA486B7F53}"/>
                </a:ext>
              </a:extLst>
            </p:cNvPr>
            <p:cNvSpPr/>
            <p:nvPr/>
          </p:nvSpPr>
          <p:spPr>
            <a:xfrm>
              <a:off x="7507068"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CBD6AAFB-866F-4167-803F-B0B4971EFF61}"/>
                </a:ext>
              </a:extLst>
            </p:cNvPr>
            <p:cNvSpPr/>
            <p:nvPr/>
          </p:nvSpPr>
          <p:spPr>
            <a:xfrm>
              <a:off x="8225702"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EBA78F23-C95F-4EBC-BB3E-9C8623B6EAD4}"/>
                </a:ext>
              </a:extLst>
            </p:cNvPr>
            <p:cNvSpPr/>
            <p:nvPr/>
          </p:nvSpPr>
          <p:spPr>
            <a:xfrm>
              <a:off x="8944336"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6C147DF4-0721-492A-8568-C6D09B7F6C8F}"/>
                </a:ext>
              </a:extLst>
            </p:cNvPr>
            <p:cNvSpPr/>
            <p:nvPr/>
          </p:nvSpPr>
          <p:spPr>
            <a:xfrm>
              <a:off x="9662970"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xmlns="" id="{10FA2444-7456-47B0-99D9-A94827A5FA3A}"/>
                </a:ext>
              </a:extLst>
            </p:cNvPr>
            <p:cNvSpPr/>
            <p:nvPr/>
          </p:nvSpPr>
          <p:spPr>
            <a:xfrm>
              <a:off x="10381604" y="2153798"/>
              <a:ext cx="447467" cy="73026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38" name="Table 37">
            <a:extLst>
              <a:ext uri="{FF2B5EF4-FFF2-40B4-BE49-F238E27FC236}">
                <a16:creationId xmlns:a16="http://schemas.microsoft.com/office/drawing/2014/main" xmlns="" id="{B5217194-0755-4257-A536-253F848B0C60}"/>
              </a:ext>
            </a:extLst>
          </p:cNvPr>
          <p:cNvGraphicFramePr>
            <a:graphicFrameLocks noGrp="1"/>
          </p:cNvGraphicFramePr>
          <p:nvPr>
            <p:extLst/>
          </p:nvPr>
        </p:nvGraphicFramePr>
        <p:xfrm>
          <a:off x="6029446" y="2917000"/>
          <a:ext cx="6060069" cy="518160"/>
        </p:xfrm>
        <a:graphic>
          <a:graphicData uri="http://schemas.openxmlformats.org/drawingml/2006/table">
            <a:tbl>
              <a:tblPr firstRow="1" bandRow="1">
                <a:tableStyleId>{7E9639D4-E3E2-4D34-9284-5A2195B3D0D7}</a:tableStyleId>
              </a:tblPr>
              <a:tblGrid>
                <a:gridCol w="2840238">
                  <a:extLst>
                    <a:ext uri="{9D8B030D-6E8A-4147-A177-3AD203B41FA5}">
                      <a16:colId xmlns:a16="http://schemas.microsoft.com/office/drawing/2014/main" xmlns="" val="3196969998"/>
                    </a:ext>
                  </a:extLst>
                </a:gridCol>
                <a:gridCol w="3219831">
                  <a:extLst>
                    <a:ext uri="{9D8B030D-6E8A-4147-A177-3AD203B41FA5}">
                      <a16:colId xmlns:a16="http://schemas.microsoft.com/office/drawing/2014/main" xmlns="" val="1446728035"/>
                    </a:ext>
                  </a:extLst>
                </a:gridCol>
              </a:tblGrid>
              <a:tr h="406811">
                <a:tc>
                  <a:txBody>
                    <a:bodyPr/>
                    <a:lstStyle/>
                    <a:p>
                      <a:pPr algn="ctr"/>
                      <a:r>
                        <a:rPr lang="en-US" sz="2800" dirty="0"/>
                        <a:t>Single bit </a:t>
                      </a:r>
                      <a:r>
                        <a:rPr lang="en-US" sz="2800" baseline="0" dirty="0"/>
                        <a:t> fault</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              99.985%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57891717"/>
                  </a:ext>
                </a:extLst>
              </a:tr>
            </a:tbl>
          </a:graphicData>
        </a:graphic>
      </p:graphicFrame>
      <p:graphicFrame>
        <p:nvGraphicFramePr>
          <p:cNvPr id="39" name="Table 38">
            <a:extLst>
              <a:ext uri="{FF2B5EF4-FFF2-40B4-BE49-F238E27FC236}">
                <a16:creationId xmlns:a16="http://schemas.microsoft.com/office/drawing/2014/main" xmlns="" id="{F640CA31-62D9-40B0-B707-1285492DB357}"/>
              </a:ext>
            </a:extLst>
          </p:cNvPr>
          <p:cNvGraphicFramePr>
            <a:graphicFrameLocks noGrp="1"/>
          </p:cNvGraphicFramePr>
          <p:nvPr>
            <p:extLst/>
          </p:nvPr>
        </p:nvGraphicFramePr>
        <p:xfrm>
          <a:off x="6035461" y="5543734"/>
          <a:ext cx="6054054" cy="518160"/>
        </p:xfrm>
        <a:graphic>
          <a:graphicData uri="http://schemas.openxmlformats.org/drawingml/2006/table">
            <a:tbl>
              <a:tblPr firstRow="1" bandRow="1">
                <a:tableStyleId>{7E9639D4-E3E2-4D34-9284-5A2195B3D0D7}</a:tableStyleId>
              </a:tblPr>
              <a:tblGrid>
                <a:gridCol w="2837418">
                  <a:extLst>
                    <a:ext uri="{9D8B030D-6E8A-4147-A177-3AD203B41FA5}">
                      <a16:colId xmlns:a16="http://schemas.microsoft.com/office/drawing/2014/main" xmlns="" val="1152530690"/>
                    </a:ext>
                  </a:extLst>
                </a:gridCol>
                <a:gridCol w="3216636">
                  <a:extLst>
                    <a:ext uri="{9D8B030D-6E8A-4147-A177-3AD203B41FA5}">
                      <a16:colId xmlns:a16="http://schemas.microsoft.com/office/drawing/2014/main" xmlns="" val="1920091844"/>
                    </a:ext>
                  </a:extLst>
                </a:gridCol>
              </a:tblGrid>
              <a:tr h="204729">
                <a:tc>
                  <a:txBody>
                    <a:bodyPr/>
                    <a:lstStyle/>
                    <a:p>
                      <a:pPr algn="ctr"/>
                      <a:r>
                        <a:rPr lang="en-US" sz="2800" dirty="0"/>
                        <a:t>Double</a:t>
                      </a:r>
                      <a:r>
                        <a:rPr lang="en-US" sz="2800" baseline="0" dirty="0"/>
                        <a:t> bit fault</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                  0.015%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91242887"/>
                  </a:ext>
                </a:extLst>
              </a:tr>
            </a:tbl>
          </a:graphicData>
        </a:graphic>
      </p:graphicFrame>
      <p:sp>
        <p:nvSpPr>
          <p:cNvPr id="25" name="Lightning Bolt 24">
            <a:extLst>
              <a:ext uri="{FF2B5EF4-FFF2-40B4-BE49-F238E27FC236}">
                <a16:creationId xmlns:a16="http://schemas.microsoft.com/office/drawing/2014/main" xmlns="" id="{B224FBCF-4FA1-4D18-BCB1-DB6C785C6D0F}"/>
              </a:ext>
            </a:extLst>
          </p:cNvPr>
          <p:cNvSpPr/>
          <p:nvPr/>
        </p:nvSpPr>
        <p:spPr>
          <a:xfrm>
            <a:off x="5423827" y="2330744"/>
            <a:ext cx="914400" cy="914400"/>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Lightning Bolt 36">
            <a:extLst>
              <a:ext uri="{FF2B5EF4-FFF2-40B4-BE49-F238E27FC236}">
                <a16:creationId xmlns:a16="http://schemas.microsoft.com/office/drawing/2014/main" xmlns="" id="{AD0869FF-ABC5-4BD8-B8B9-0D0719162D25}"/>
              </a:ext>
            </a:extLst>
          </p:cNvPr>
          <p:cNvSpPr/>
          <p:nvPr/>
        </p:nvSpPr>
        <p:spPr>
          <a:xfrm>
            <a:off x="5386214" y="4912913"/>
            <a:ext cx="914400" cy="914400"/>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ightning Bolt 25">
            <a:extLst>
              <a:ext uri="{FF2B5EF4-FFF2-40B4-BE49-F238E27FC236}">
                <a16:creationId xmlns:a16="http://schemas.microsoft.com/office/drawing/2014/main" xmlns="" id="{D0AE8AA6-B2A3-405C-810B-3411623FB88C}"/>
              </a:ext>
            </a:extLst>
          </p:cNvPr>
          <p:cNvSpPr/>
          <p:nvPr/>
        </p:nvSpPr>
        <p:spPr>
          <a:xfrm>
            <a:off x="5657381" y="4823389"/>
            <a:ext cx="914400" cy="914400"/>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9772EA99-F5DD-4766-B6D3-058B3104E6DB}"/>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60</a:t>
            </a:fld>
            <a:endParaRPr lang="en-US" dirty="0">
              <a:solidFill>
                <a:prstClr val="black">
                  <a:tint val="75000"/>
                </a:prstClr>
              </a:solidFill>
            </a:endParaRPr>
          </a:p>
        </p:txBody>
      </p:sp>
    </p:spTree>
    <p:extLst>
      <p:ext uri="{BB962C8B-B14F-4D97-AF65-F5344CB8AC3E}">
        <p14:creationId xmlns:p14="http://schemas.microsoft.com/office/powerpoint/2010/main" val="3232070507"/>
      </p:ext>
    </p:extLst>
  </p:cSld>
  <p:clrMapOvr>
    <a:masterClrMapping/>
  </p:clrMapOvr>
  <p:transition xmlns:p14="http://schemas.microsoft.com/office/powerpoint/2010/mai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Cold DRAM – Take Away</a:t>
            </a:r>
          </a:p>
        </p:txBody>
      </p:sp>
      <p:sp>
        <p:nvSpPr>
          <p:cNvPr id="3" name="Content Placeholder 2"/>
          <p:cNvSpPr txBox="1">
            <a:spLocks/>
          </p:cNvSpPr>
          <p:nvPr/>
        </p:nvSpPr>
        <p:spPr>
          <a:xfrm>
            <a:off x="457200" y="1631361"/>
            <a:ext cx="11250433" cy="4794153"/>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auto">
              <a:spcAft>
                <a:spcPts val="0"/>
              </a:spcAft>
              <a:buFont typeface="Wingdings" panose="05000000000000000000" pitchFamily="2" charset="2"/>
              <a:buChar char="v"/>
            </a:pPr>
            <a:r>
              <a:rPr lang="en-US" sz="2800" dirty="0"/>
              <a:t> Quantum computers need dense memory at low temperature</a:t>
            </a:r>
          </a:p>
          <a:p>
            <a:pPr fontAlgn="auto">
              <a:spcAft>
                <a:spcPts val="0"/>
              </a:spcAft>
              <a:buFont typeface="Wingdings" panose="05000000000000000000" pitchFamily="2" charset="2"/>
              <a:buChar char="v"/>
            </a:pPr>
            <a:endParaRPr lang="en-US" sz="2800" dirty="0"/>
          </a:p>
          <a:p>
            <a:pPr fontAlgn="auto">
              <a:spcAft>
                <a:spcPts val="0"/>
              </a:spcAft>
              <a:buFont typeface="Wingdings" panose="05000000000000000000" pitchFamily="2" charset="2"/>
              <a:buChar char="v"/>
            </a:pPr>
            <a:r>
              <a:rPr lang="en-US" sz="2800" dirty="0"/>
              <a:t> Does DRAM Work at cryogenic temperature?</a:t>
            </a:r>
          </a:p>
          <a:p>
            <a:pPr marL="0" indent="0" fontAlgn="auto">
              <a:spcAft>
                <a:spcPts val="0"/>
              </a:spcAft>
              <a:buNone/>
            </a:pPr>
            <a:endParaRPr lang="en-US" sz="2800" dirty="0"/>
          </a:p>
          <a:p>
            <a:pPr fontAlgn="auto">
              <a:spcAft>
                <a:spcPts val="0"/>
              </a:spcAft>
              <a:buFont typeface="Wingdings" panose="05000000000000000000" pitchFamily="2" charset="2"/>
              <a:buChar char="v"/>
            </a:pPr>
            <a:r>
              <a:rPr lang="en-US" sz="2800" dirty="0"/>
              <a:t> Experiments show </a:t>
            </a:r>
            <a:r>
              <a:rPr lang="en-US" sz="2800" dirty="0">
                <a:sym typeface="Wingdings" panose="05000000000000000000" pitchFamily="2" charset="2"/>
              </a:rPr>
              <a:t></a:t>
            </a:r>
            <a:r>
              <a:rPr lang="en-US" sz="2800" dirty="0"/>
              <a:t> most commodity DRAM chips work at 90K</a:t>
            </a:r>
          </a:p>
          <a:p>
            <a:pPr fontAlgn="auto">
              <a:spcAft>
                <a:spcPts val="0"/>
              </a:spcAft>
              <a:buFont typeface="Wingdings" panose="05000000000000000000" pitchFamily="2" charset="2"/>
              <a:buChar char="v"/>
            </a:pPr>
            <a:endParaRPr lang="en-US" sz="2800" dirty="0"/>
          </a:p>
          <a:p>
            <a:pPr fontAlgn="auto">
              <a:spcAft>
                <a:spcPts val="0"/>
              </a:spcAft>
              <a:buFont typeface="Wingdings" panose="05000000000000000000" pitchFamily="2" charset="2"/>
              <a:buChar char="v"/>
            </a:pPr>
            <a:r>
              <a:rPr lang="en-US" sz="2800" dirty="0"/>
              <a:t> Error patterns are  amenable to existing fault tolerance techniques</a:t>
            </a:r>
          </a:p>
        </p:txBody>
      </p:sp>
      <p:sp>
        <p:nvSpPr>
          <p:cNvPr id="5" name="Slide Number Placeholder 4">
            <a:extLst>
              <a:ext uri="{FF2B5EF4-FFF2-40B4-BE49-F238E27FC236}">
                <a16:creationId xmlns:a16="http://schemas.microsoft.com/office/drawing/2014/main" xmlns="" id="{8111E746-E758-48AC-B6A7-94767B355907}"/>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61</a:t>
            </a:fld>
            <a:endParaRPr lang="en-US" dirty="0">
              <a:solidFill>
                <a:prstClr val="black">
                  <a:tint val="75000"/>
                </a:prstClr>
              </a:solidFill>
            </a:endParaRPr>
          </a:p>
        </p:txBody>
      </p:sp>
    </p:spTree>
    <p:extLst>
      <p:ext uri="{BB962C8B-B14F-4D97-AF65-F5344CB8AC3E}">
        <p14:creationId xmlns:p14="http://schemas.microsoft.com/office/powerpoint/2010/main" val="168080216"/>
      </p:ext>
    </p:extLst>
  </p:cSld>
  <p:clrMapOvr>
    <a:masterClrMapping/>
  </p:clrMapOvr>
  <p:transition xmlns:p14="http://schemas.microsoft.com/office/powerpoint/2010/mai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0" y="1492774"/>
            <a:ext cx="12192000" cy="1963681"/>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b="1" dirty="0">
              <a:solidFill>
                <a:prstClr val="black"/>
              </a:solidFill>
            </a:endParaRPr>
          </a:p>
          <a:p>
            <a:pPr algn="ctr"/>
            <a:r>
              <a:rPr lang="en-US" sz="4000" b="1" dirty="0">
                <a:solidFill>
                  <a:prstClr val="black"/>
                </a:solidFill>
              </a:rPr>
              <a:t>Variation Aware Policies for NISQ-Era Quantum Computers</a:t>
            </a:r>
          </a:p>
          <a:p>
            <a:endParaRPr lang="en-US" sz="2800" b="1" dirty="0">
              <a:solidFill>
                <a:srgbClr val="FFC000"/>
              </a:solidFill>
            </a:endParaRPr>
          </a:p>
        </p:txBody>
      </p:sp>
      <p:sp>
        <p:nvSpPr>
          <p:cNvPr id="2" name="Slide Number Placeholder 1">
            <a:extLst>
              <a:ext uri="{FF2B5EF4-FFF2-40B4-BE49-F238E27FC236}">
                <a16:creationId xmlns:a16="http://schemas.microsoft.com/office/drawing/2014/main" xmlns="" id="{CF8A03EE-38E2-4E75-A4B1-56464D24E67B}"/>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62</a:t>
            </a:fld>
            <a:endParaRPr lang="en-US" dirty="0">
              <a:solidFill>
                <a:prstClr val="black">
                  <a:tint val="75000"/>
                </a:prstClr>
              </a:solidFill>
            </a:endParaRPr>
          </a:p>
        </p:txBody>
      </p:sp>
      <p:grpSp>
        <p:nvGrpSpPr>
          <p:cNvPr id="6" name="Group 5">
            <a:extLst>
              <a:ext uri="{FF2B5EF4-FFF2-40B4-BE49-F238E27FC236}">
                <a16:creationId xmlns:a16="http://schemas.microsoft.com/office/drawing/2014/main" xmlns="" id="{89D776B3-171F-4017-9B82-03491F84C790}"/>
              </a:ext>
            </a:extLst>
          </p:cNvPr>
          <p:cNvGrpSpPr/>
          <p:nvPr/>
        </p:nvGrpSpPr>
        <p:grpSpPr>
          <a:xfrm>
            <a:off x="3425756" y="3887898"/>
            <a:ext cx="6096000" cy="1477328"/>
            <a:chOff x="3536851" y="4074251"/>
            <a:chExt cx="6096000" cy="1477328"/>
          </a:xfrm>
        </p:grpSpPr>
        <p:sp>
          <p:nvSpPr>
            <p:cNvPr id="3" name="Rectangle 2">
              <a:extLst>
                <a:ext uri="{FF2B5EF4-FFF2-40B4-BE49-F238E27FC236}">
                  <a16:creationId xmlns:a16="http://schemas.microsoft.com/office/drawing/2014/main" xmlns="" id="{21DBA1A8-16F7-4E06-8B97-66D5FC340CC7}"/>
                </a:ext>
              </a:extLst>
            </p:cNvPr>
            <p:cNvSpPr/>
            <p:nvPr/>
          </p:nvSpPr>
          <p:spPr>
            <a:xfrm>
              <a:off x="3536851" y="4074251"/>
              <a:ext cx="6096000" cy="830997"/>
            </a:xfrm>
            <a:prstGeom prst="rect">
              <a:avLst/>
            </a:prstGeom>
          </p:spPr>
          <p:txBody>
            <a:bodyPr wrap="square">
              <a:spAutoFit/>
            </a:bodyPr>
            <a:lstStyle/>
            <a:p>
              <a:pPr algn="ctr"/>
              <a:r>
                <a:rPr lang="en-US" sz="2400" dirty="0">
                  <a:latin typeface="+mj-lt"/>
                </a:rPr>
                <a:t>Swamit Tannu</a:t>
              </a:r>
            </a:p>
            <a:p>
              <a:pPr algn="ctr"/>
              <a:r>
                <a:rPr lang="en-US" sz="2400" dirty="0">
                  <a:latin typeface="+mj-lt"/>
                </a:rPr>
                <a:t>Moinuddin Qureshi</a:t>
              </a:r>
            </a:p>
          </p:txBody>
        </p:sp>
        <p:sp>
          <p:nvSpPr>
            <p:cNvPr id="5" name="Rectangle 4">
              <a:extLst>
                <a:ext uri="{FF2B5EF4-FFF2-40B4-BE49-F238E27FC236}">
                  <a16:creationId xmlns:a16="http://schemas.microsoft.com/office/drawing/2014/main" xmlns="" id="{7E4124DB-5F28-4E0B-BD83-4FDB5B31E830}"/>
                </a:ext>
              </a:extLst>
            </p:cNvPr>
            <p:cNvSpPr/>
            <p:nvPr/>
          </p:nvSpPr>
          <p:spPr>
            <a:xfrm>
              <a:off x="5530206" y="4905248"/>
              <a:ext cx="2236510" cy="646331"/>
            </a:xfrm>
            <a:prstGeom prst="rect">
              <a:avLst/>
            </a:prstGeom>
          </p:spPr>
          <p:txBody>
            <a:bodyPr wrap="none">
              <a:spAutoFit/>
            </a:bodyPr>
            <a:lstStyle/>
            <a:p>
              <a:pPr algn="ctr"/>
              <a:r>
                <a:rPr lang="en-US" dirty="0"/>
                <a:t>(under review)</a:t>
              </a:r>
            </a:p>
            <a:p>
              <a:pPr algn="ctr"/>
              <a:r>
                <a:rPr lang="en-US" dirty="0"/>
                <a:t>arXiv:1805.10224v1</a:t>
              </a:r>
            </a:p>
          </p:txBody>
        </p:sp>
      </p:grpSp>
    </p:spTree>
    <p:extLst>
      <p:ext uri="{BB962C8B-B14F-4D97-AF65-F5344CB8AC3E}">
        <p14:creationId xmlns:p14="http://schemas.microsoft.com/office/powerpoint/2010/main" val="3227544053"/>
      </p:ext>
    </p:extLst>
  </p:cSld>
  <p:clrMapOvr>
    <a:masterClrMapping/>
  </p:clrMapOvr>
  <p:transition xmlns:p14="http://schemas.microsoft.com/office/powerpoint/2010/mai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AFE0561-DE1F-4F56-BE53-5D06EF6B171C}"/>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63</a:t>
            </a:fld>
            <a:endParaRPr lang="en-US" dirty="0">
              <a:solidFill>
                <a:prstClr val="black">
                  <a:tint val="75000"/>
                </a:prstClr>
              </a:solidFill>
            </a:endParaRPr>
          </a:p>
        </p:txBody>
      </p:sp>
      <p:sp>
        <p:nvSpPr>
          <p:cNvPr id="4" name="Title 1">
            <a:extLst>
              <a:ext uri="{FF2B5EF4-FFF2-40B4-BE49-F238E27FC236}">
                <a16:creationId xmlns:a16="http://schemas.microsoft.com/office/drawing/2014/main" xmlns="" id="{363F6EBA-ED88-46B7-A8AE-FADE103C0169}"/>
              </a:ext>
            </a:extLst>
          </p:cNvPr>
          <p:cNvSpPr>
            <a:spLocks noGrp="1"/>
          </p:cNvSpPr>
          <p:nvPr>
            <p:ph type="title"/>
          </p:nvPr>
        </p:nvSpPr>
        <p:spPr/>
        <p:txBody>
          <a:bodyPr>
            <a:normAutofit/>
          </a:bodyPr>
          <a:lstStyle/>
          <a:p>
            <a:r>
              <a:rPr lang="en-US" sz="4400" dirty="0"/>
              <a:t>Programming Model for NISQ</a:t>
            </a:r>
          </a:p>
        </p:txBody>
      </p:sp>
      <p:pic>
        <p:nvPicPr>
          <p:cNvPr id="5" name="Picture 4">
            <a:extLst>
              <a:ext uri="{FF2B5EF4-FFF2-40B4-BE49-F238E27FC236}">
                <a16:creationId xmlns:a16="http://schemas.microsoft.com/office/drawing/2014/main" xmlns="" id="{54DD8937-797B-4D49-B38F-7F181F486307}"/>
              </a:ext>
            </a:extLst>
          </p:cNvPr>
          <p:cNvPicPr>
            <a:picLocks noChangeAspect="1"/>
          </p:cNvPicPr>
          <p:nvPr/>
        </p:nvPicPr>
        <p:blipFill>
          <a:blip r:embed="rId4"/>
          <a:stretch>
            <a:fillRect/>
          </a:stretch>
        </p:blipFill>
        <p:spPr>
          <a:xfrm>
            <a:off x="457200" y="2033587"/>
            <a:ext cx="11277600" cy="3400425"/>
          </a:xfrm>
          <a:prstGeom prst="rect">
            <a:avLst/>
          </a:prstGeom>
        </p:spPr>
      </p:pic>
      <p:sp>
        <p:nvSpPr>
          <p:cNvPr id="6" name="Rectangle: Rounded Corners 5">
            <a:extLst>
              <a:ext uri="{FF2B5EF4-FFF2-40B4-BE49-F238E27FC236}">
                <a16:creationId xmlns:a16="http://schemas.microsoft.com/office/drawing/2014/main" xmlns="" id="{1168F5CE-DC1A-4257-874B-44E384491581}"/>
              </a:ext>
            </a:extLst>
          </p:cNvPr>
          <p:cNvSpPr/>
          <p:nvPr/>
        </p:nvSpPr>
        <p:spPr>
          <a:xfrm>
            <a:off x="0" y="6329086"/>
            <a:ext cx="12192000" cy="51980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Probability</a:t>
            </a:r>
            <a:r>
              <a:rPr kumimoji="0" lang="en-US" sz="2800" b="1" i="0" u="none" strike="noStrike" kern="1200" cap="none" spc="0" normalizeH="0" noProof="0" dirty="0">
                <a:ln>
                  <a:noFill/>
                </a:ln>
                <a:solidFill>
                  <a:prstClr val="black"/>
                </a:solidFill>
                <a:effectLst/>
                <a:uLnTx/>
                <a:uFillTx/>
                <a:latin typeface="Calibri"/>
                <a:ea typeface="+mn-ea"/>
                <a:cs typeface="+mn-cs"/>
              </a:rPr>
              <a:t> of successful trial (PST) is the key metric for NISQ machines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xmlns="" id="{23E5DCE4-2974-40CC-B458-F85E9CBFF1CB}"/>
              </a:ext>
            </a:extLst>
          </p:cNvPr>
          <p:cNvGrpSpPr/>
          <p:nvPr/>
        </p:nvGrpSpPr>
        <p:grpSpPr>
          <a:xfrm>
            <a:off x="2709414" y="1794883"/>
            <a:ext cx="3688803" cy="461665"/>
            <a:chOff x="2709414" y="1794883"/>
            <a:chExt cx="3688803" cy="461665"/>
          </a:xfrm>
        </p:grpSpPr>
        <p:sp>
          <p:nvSpPr>
            <p:cNvPr id="2" name="TextBox 1">
              <a:extLst>
                <a:ext uri="{FF2B5EF4-FFF2-40B4-BE49-F238E27FC236}">
                  <a16:creationId xmlns:a16="http://schemas.microsoft.com/office/drawing/2014/main" xmlns="" id="{4EA4EC91-A53E-4FB5-AB79-71832B1182E0}"/>
                </a:ext>
              </a:extLst>
            </p:cNvPr>
            <p:cNvSpPr txBox="1"/>
            <p:nvPr/>
          </p:nvSpPr>
          <p:spPr>
            <a:xfrm>
              <a:off x="3102122" y="1794883"/>
              <a:ext cx="3296095" cy="461665"/>
            </a:xfrm>
            <a:prstGeom prst="rect">
              <a:avLst/>
            </a:prstGeom>
            <a:noFill/>
          </p:spPr>
          <p:txBody>
            <a:bodyPr wrap="none" rtlCol="0">
              <a:spAutoFit/>
            </a:bodyPr>
            <a:lstStyle/>
            <a:p>
              <a:pPr algn="ctr"/>
              <a:r>
                <a:rPr lang="en-US" sz="2400" b="1" dirty="0"/>
                <a:t>Execute instructions </a:t>
              </a:r>
            </a:p>
          </p:txBody>
        </p:sp>
        <p:sp>
          <p:nvSpPr>
            <p:cNvPr id="8" name="Oval 7">
              <a:extLst>
                <a:ext uri="{FF2B5EF4-FFF2-40B4-BE49-F238E27FC236}">
                  <a16:creationId xmlns:a16="http://schemas.microsoft.com/office/drawing/2014/main" xmlns="" id="{81F96506-2F10-4779-B8F1-34F1EF9C2860}"/>
                </a:ext>
              </a:extLst>
            </p:cNvPr>
            <p:cNvSpPr/>
            <p:nvPr/>
          </p:nvSpPr>
          <p:spPr>
            <a:xfrm>
              <a:off x="2709414" y="1846425"/>
              <a:ext cx="324740" cy="333286"/>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a:t>1</a:t>
              </a:r>
            </a:p>
          </p:txBody>
        </p:sp>
      </p:grpSp>
      <p:grpSp>
        <p:nvGrpSpPr>
          <p:cNvPr id="11" name="Group 10">
            <a:extLst>
              <a:ext uri="{FF2B5EF4-FFF2-40B4-BE49-F238E27FC236}">
                <a16:creationId xmlns:a16="http://schemas.microsoft.com/office/drawing/2014/main" xmlns="" id="{7075F996-F037-4A31-91D3-6B58A63676C4}"/>
              </a:ext>
            </a:extLst>
          </p:cNvPr>
          <p:cNvGrpSpPr/>
          <p:nvPr/>
        </p:nvGrpSpPr>
        <p:grpSpPr>
          <a:xfrm>
            <a:off x="6458036" y="1803695"/>
            <a:ext cx="3254525" cy="461665"/>
            <a:chOff x="6458036" y="1803695"/>
            <a:chExt cx="3254525" cy="461665"/>
          </a:xfrm>
        </p:grpSpPr>
        <p:sp>
          <p:nvSpPr>
            <p:cNvPr id="7" name="TextBox 6">
              <a:extLst>
                <a:ext uri="{FF2B5EF4-FFF2-40B4-BE49-F238E27FC236}">
                  <a16:creationId xmlns:a16="http://schemas.microsoft.com/office/drawing/2014/main" xmlns="" id="{A91CBA1D-46F8-4423-B6AB-C874C1D0366D}"/>
                </a:ext>
              </a:extLst>
            </p:cNvPr>
            <p:cNvSpPr txBox="1"/>
            <p:nvPr/>
          </p:nvSpPr>
          <p:spPr>
            <a:xfrm>
              <a:off x="6494803" y="1803695"/>
              <a:ext cx="3217758" cy="461665"/>
            </a:xfrm>
            <a:prstGeom prst="rect">
              <a:avLst/>
            </a:prstGeom>
            <a:noFill/>
          </p:spPr>
          <p:txBody>
            <a:bodyPr wrap="square" rtlCol="0">
              <a:spAutoFit/>
            </a:bodyPr>
            <a:lstStyle/>
            <a:p>
              <a:pPr algn="ctr"/>
              <a:r>
                <a:rPr lang="en-US" sz="2400" b="1" dirty="0"/>
                <a:t>Read qubit states</a:t>
              </a:r>
            </a:p>
          </p:txBody>
        </p:sp>
        <p:sp>
          <p:nvSpPr>
            <p:cNvPr id="9" name="Oval 8">
              <a:extLst>
                <a:ext uri="{FF2B5EF4-FFF2-40B4-BE49-F238E27FC236}">
                  <a16:creationId xmlns:a16="http://schemas.microsoft.com/office/drawing/2014/main" xmlns="" id="{E4C6F347-301F-42CF-9D78-F2272AF56100}"/>
                </a:ext>
              </a:extLst>
            </p:cNvPr>
            <p:cNvSpPr/>
            <p:nvPr/>
          </p:nvSpPr>
          <p:spPr>
            <a:xfrm>
              <a:off x="6458036" y="1835836"/>
              <a:ext cx="324740" cy="333286"/>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a:t>2</a:t>
              </a:r>
            </a:p>
          </p:txBody>
        </p:sp>
      </p:grpSp>
      <p:sp>
        <p:nvSpPr>
          <p:cNvPr id="13" name="TextBox 12">
            <a:extLst>
              <a:ext uri="{FF2B5EF4-FFF2-40B4-BE49-F238E27FC236}">
                <a16:creationId xmlns:a16="http://schemas.microsoft.com/office/drawing/2014/main" xmlns="" id="{E1E08D6D-090A-402F-9E1D-806E26F395D2}"/>
              </a:ext>
            </a:extLst>
          </p:cNvPr>
          <p:cNvSpPr txBox="1"/>
          <p:nvPr/>
        </p:nvSpPr>
        <p:spPr>
          <a:xfrm>
            <a:off x="3921095" y="5248530"/>
            <a:ext cx="3217758" cy="461665"/>
          </a:xfrm>
          <a:prstGeom prst="rect">
            <a:avLst/>
          </a:prstGeom>
          <a:noFill/>
        </p:spPr>
        <p:txBody>
          <a:bodyPr wrap="square" rtlCol="0">
            <a:spAutoFit/>
          </a:bodyPr>
          <a:lstStyle/>
          <a:p>
            <a:pPr algn="ctr"/>
            <a:r>
              <a:rPr lang="en-US" sz="2400" b="1" dirty="0"/>
              <a:t>Repeat</a:t>
            </a:r>
          </a:p>
        </p:txBody>
      </p:sp>
    </p:spTree>
    <p:custDataLst>
      <p:tags r:id="rId1"/>
    </p:custDataLst>
    <p:extLst>
      <p:ext uri="{BB962C8B-B14F-4D97-AF65-F5344CB8AC3E}">
        <p14:creationId xmlns:p14="http://schemas.microsoft.com/office/powerpoint/2010/main" val="35094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ACE30-6DE7-45BF-90B1-E12064D9F94A}"/>
              </a:ext>
            </a:extLst>
          </p:cNvPr>
          <p:cNvSpPr>
            <a:spLocks noGrp="1"/>
          </p:cNvSpPr>
          <p:nvPr>
            <p:ph type="title"/>
          </p:nvPr>
        </p:nvSpPr>
        <p:spPr>
          <a:xfrm>
            <a:off x="609599" y="196814"/>
            <a:ext cx="10339137" cy="1143000"/>
          </a:xfrm>
        </p:spPr>
        <p:txBody>
          <a:bodyPr>
            <a:normAutofit/>
          </a:bodyPr>
          <a:lstStyle/>
          <a:p>
            <a:r>
              <a:rPr lang="en-US" sz="4400" dirty="0"/>
              <a:t>Data movement on quantum computer</a:t>
            </a:r>
          </a:p>
        </p:txBody>
      </p:sp>
      <p:sp>
        <p:nvSpPr>
          <p:cNvPr id="3" name="Slide Number Placeholder 2">
            <a:extLst>
              <a:ext uri="{FF2B5EF4-FFF2-40B4-BE49-F238E27FC236}">
                <a16:creationId xmlns:a16="http://schemas.microsoft.com/office/drawing/2014/main" xmlns="" id="{94B6C7D6-21F8-4CD5-8C04-8D0FEBEDCAC2}"/>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64</a:t>
            </a:fld>
            <a:endParaRPr lang="en-US" dirty="0">
              <a:solidFill>
                <a:prstClr val="black">
                  <a:tint val="75000"/>
                </a:prstClr>
              </a:solidFill>
            </a:endParaRPr>
          </a:p>
        </p:txBody>
      </p:sp>
      <p:grpSp>
        <p:nvGrpSpPr>
          <p:cNvPr id="5" name="Group 4">
            <a:extLst>
              <a:ext uri="{FF2B5EF4-FFF2-40B4-BE49-F238E27FC236}">
                <a16:creationId xmlns:a16="http://schemas.microsoft.com/office/drawing/2014/main" xmlns="" id="{58E13659-5A07-4099-AE54-6046FAE6D20B}"/>
              </a:ext>
            </a:extLst>
          </p:cNvPr>
          <p:cNvGrpSpPr/>
          <p:nvPr/>
        </p:nvGrpSpPr>
        <p:grpSpPr>
          <a:xfrm>
            <a:off x="7539790" y="2073863"/>
            <a:ext cx="3676662" cy="3521173"/>
            <a:chOff x="7005099" y="2456953"/>
            <a:chExt cx="2312946" cy="2346959"/>
          </a:xfrm>
        </p:grpSpPr>
        <p:sp>
          <p:nvSpPr>
            <p:cNvPr id="6" name="Oval 5">
              <a:extLst>
                <a:ext uri="{FF2B5EF4-FFF2-40B4-BE49-F238E27FC236}">
                  <a16:creationId xmlns:a16="http://schemas.microsoft.com/office/drawing/2014/main" xmlns="" id="{CEAF9D0E-4E25-4CBE-8B02-4C9AB181485D}"/>
                </a:ext>
              </a:extLst>
            </p:cNvPr>
            <p:cNvSpPr/>
            <p:nvPr/>
          </p:nvSpPr>
          <p:spPr>
            <a:xfrm>
              <a:off x="7005099" y="2456953"/>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A</a:t>
              </a:r>
            </a:p>
          </p:txBody>
        </p:sp>
        <p:sp>
          <p:nvSpPr>
            <p:cNvPr id="7" name="Oval 6">
              <a:extLst>
                <a:ext uri="{FF2B5EF4-FFF2-40B4-BE49-F238E27FC236}">
                  <a16:creationId xmlns:a16="http://schemas.microsoft.com/office/drawing/2014/main" xmlns="" id="{1873D5BB-F4B0-4E32-90FB-FF0B9178ED20}"/>
                </a:ext>
              </a:extLst>
            </p:cNvPr>
            <p:cNvSpPr/>
            <p:nvPr/>
          </p:nvSpPr>
          <p:spPr>
            <a:xfrm>
              <a:off x="8689894" y="2480806"/>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B</a:t>
              </a:r>
            </a:p>
          </p:txBody>
        </p:sp>
        <p:sp>
          <p:nvSpPr>
            <p:cNvPr id="8" name="Oval 7">
              <a:extLst>
                <a:ext uri="{FF2B5EF4-FFF2-40B4-BE49-F238E27FC236}">
                  <a16:creationId xmlns:a16="http://schemas.microsoft.com/office/drawing/2014/main" xmlns="" id="{90F914AC-C846-401F-8E63-0540DA23B4A4}"/>
                </a:ext>
              </a:extLst>
            </p:cNvPr>
            <p:cNvSpPr/>
            <p:nvPr/>
          </p:nvSpPr>
          <p:spPr>
            <a:xfrm>
              <a:off x="7832477" y="3293165"/>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C</a:t>
              </a:r>
            </a:p>
          </p:txBody>
        </p:sp>
        <p:sp>
          <p:nvSpPr>
            <p:cNvPr id="9" name="Oval 8">
              <a:extLst>
                <a:ext uri="{FF2B5EF4-FFF2-40B4-BE49-F238E27FC236}">
                  <a16:creationId xmlns:a16="http://schemas.microsoft.com/office/drawing/2014/main" xmlns="" id="{B02EE45D-A2A7-476D-896A-03B028A592CF}"/>
                </a:ext>
              </a:extLst>
            </p:cNvPr>
            <p:cNvSpPr/>
            <p:nvPr/>
          </p:nvSpPr>
          <p:spPr>
            <a:xfrm>
              <a:off x="7005099" y="4143954"/>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D</a:t>
              </a:r>
            </a:p>
          </p:txBody>
        </p:sp>
        <p:sp>
          <p:nvSpPr>
            <p:cNvPr id="10" name="Oval 9">
              <a:extLst>
                <a:ext uri="{FF2B5EF4-FFF2-40B4-BE49-F238E27FC236}">
                  <a16:creationId xmlns:a16="http://schemas.microsoft.com/office/drawing/2014/main" xmlns="" id="{3A3A13BC-9CD2-4366-BA39-5A93CFA826D8}"/>
                </a:ext>
              </a:extLst>
            </p:cNvPr>
            <p:cNvSpPr/>
            <p:nvPr/>
          </p:nvSpPr>
          <p:spPr>
            <a:xfrm>
              <a:off x="8737600" y="4143954"/>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E</a:t>
              </a:r>
            </a:p>
          </p:txBody>
        </p:sp>
        <p:cxnSp>
          <p:nvCxnSpPr>
            <p:cNvPr id="11" name="Straight Arrow Connector 10">
              <a:extLst>
                <a:ext uri="{FF2B5EF4-FFF2-40B4-BE49-F238E27FC236}">
                  <a16:creationId xmlns:a16="http://schemas.microsoft.com/office/drawing/2014/main" xmlns="" id="{B4134386-0E3E-4228-B154-FFC2FE3FD740}"/>
                </a:ext>
              </a:extLst>
            </p:cNvPr>
            <p:cNvCxnSpPr>
              <a:stCxn id="8" idx="1"/>
              <a:endCxn id="6" idx="5"/>
            </p:cNvCxnSpPr>
            <p:nvPr/>
          </p:nvCxnSpPr>
          <p:spPr>
            <a:xfrm flipH="1" flipV="1">
              <a:off x="7500540" y="3020262"/>
              <a:ext cx="416941" cy="369552"/>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xmlns="" id="{82EB25AA-9519-4B6C-9C6B-F7D2E3781F18}"/>
                </a:ext>
              </a:extLst>
            </p:cNvPr>
            <p:cNvCxnSpPr>
              <a:cxnSpLocks/>
            </p:cNvCxnSpPr>
            <p:nvPr/>
          </p:nvCxnSpPr>
          <p:spPr>
            <a:xfrm flipV="1">
              <a:off x="7492516" y="3820906"/>
              <a:ext cx="446037" cy="424161"/>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xmlns="" id="{0D44F4DB-5A9F-4610-BD9D-7F1EEF2E5C53}"/>
                </a:ext>
              </a:extLst>
            </p:cNvPr>
            <p:cNvCxnSpPr>
              <a:cxnSpLocks/>
            </p:cNvCxnSpPr>
            <p:nvPr/>
          </p:nvCxnSpPr>
          <p:spPr>
            <a:xfrm flipV="1">
              <a:off x="8336440" y="3020262"/>
              <a:ext cx="388600" cy="374016"/>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xmlns="" id="{245C8466-F2ED-44C1-A8E8-4E1FF6DFF7E9}"/>
                </a:ext>
              </a:extLst>
            </p:cNvPr>
            <p:cNvCxnSpPr>
              <a:cxnSpLocks/>
              <a:endCxn id="10" idx="1"/>
            </p:cNvCxnSpPr>
            <p:nvPr/>
          </p:nvCxnSpPr>
          <p:spPr>
            <a:xfrm>
              <a:off x="8356259" y="3820906"/>
              <a:ext cx="466345" cy="419697"/>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grpSp>
      <p:sp>
        <p:nvSpPr>
          <p:cNvPr id="15" name="Thought Bubble: Cloud 14">
            <a:extLst>
              <a:ext uri="{FF2B5EF4-FFF2-40B4-BE49-F238E27FC236}">
                <a16:creationId xmlns:a16="http://schemas.microsoft.com/office/drawing/2014/main" xmlns="" id="{4E4713AE-3156-4E90-9B36-D9C26566F345}"/>
              </a:ext>
            </a:extLst>
          </p:cNvPr>
          <p:cNvSpPr/>
          <p:nvPr/>
        </p:nvSpPr>
        <p:spPr>
          <a:xfrm>
            <a:off x="7994770" y="1612317"/>
            <a:ext cx="1463040" cy="868680"/>
          </a:xfrm>
          <a:prstGeom prst="cloudCallout">
            <a:avLst>
              <a:gd name="adj1" fmla="val -27083"/>
              <a:gd name="adj2" fmla="val 79605"/>
            </a:avLst>
          </a:prstGeom>
          <a:solidFill>
            <a:schemeClr val="bg2">
              <a:lumMod val="90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ysClr val="windowText" lastClr="000000"/>
                </a:solidFill>
              </a:rPr>
              <a:t>Q1</a:t>
            </a:r>
            <a:endParaRPr lang="en-US" dirty="0">
              <a:solidFill>
                <a:sysClr val="windowText" lastClr="000000"/>
              </a:solidFill>
            </a:endParaRPr>
          </a:p>
        </p:txBody>
      </p:sp>
      <p:sp>
        <p:nvSpPr>
          <p:cNvPr id="16" name="Thought Bubble: Cloud 15">
            <a:extLst>
              <a:ext uri="{FF2B5EF4-FFF2-40B4-BE49-F238E27FC236}">
                <a16:creationId xmlns:a16="http://schemas.microsoft.com/office/drawing/2014/main" xmlns="" id="{C48F739E-C365-44E4-B1A1-21B32F47456D}"/>
              </a:ext>
            </a:extLst>
          </p:cNvPr>
          <p:cNvSpPr/>
          <p:nvPr/>
        </p:nvSpPr>
        <p:spPr>
          <a:xfrm>
            <a:off x="10565557" y="3636933"/>
            <a:ext cx="1463040" cy="868680"/>
          </a:xfrm>
          <a:prstGeom prst="cloudCallout">
            <a:avLst>
              <a:gd name="adj1" fmla="val -27083"/>
              <a:gd name="adj2" fmla="val 79605"/>
            </a:avLst>
          </a:prstGeom>
          <a:solidFill>
            <a:schemeClr val="bg2">
              <a:lumMod val="90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ysClr val="windowText" lastClr="000000"/>
                </a:solidFill>
              </a:rPr>
              <a:t>Q2</a:t>
            </a:r>
            <a:endParaRPr lang="en-US" dirty="0">
              <a:solidFill>
                <a:sysClr val="windowText" lastClr="000000"/>
              </a:solidFill>
            </a:endParaRPr>
          </a:p>
        </p:txBody>
      </p:sp>
      <p:sp>
        <p:nvSpPr>
          <p:cNvPr id="17" name="Thought Bubble: Cloud 16">
            <a:extLst>
              <a:ext uri="{FF2B5EF4-FFF2-40B4-BE49-F238E27FC236}">
                <a16:creationId xmlns:a16="http://schemas.microsoft.com/office/drawing/2014/main" xmlns="" id="{DEED80C5-3A36-41A1-A6E8-577A749620F1}"/>
              </a:ext>
            </a:extLst>
          </p:cNvPr>
          <p:cNvSpPr/>
          <p:nvPr/>
        </p:nvSpPr>
        <p:spPr>
          <a:xfrm>
            <a:off x="9102517" y="2179682"/>
            <a:ext cx="1463040" cy="868680"/>
          </a:xfrm>
          <a:prstGeom prst="cloudCallout">
            <a:avLst>
              <a:gd name="adj1" fmla="val -27083"/>
              <a:gd name="adj2" fmla="val 79605"/>
            </a:avLst>
          </a:prstGeom>
          <a:solidFill>
            <a:schemeClr val="bg2">
              <a:lumMod val="90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ysClr val="windowText" lastClr="000000"/>
                </a:solidFill>
              </a:rPr>
              <a:t>Q3</a:t>
            </a:r>
            <a:endParaRPr lang="en-US" dirty="0">
              <a:solidFill>
                <a:sysClr val="windowText" lastClr="000000"/>
              </a:solidFill>
            </a:endParaRPr>
          </a:p>
        </p:txBody>
      </p:sp>
      <p:sp>
        <p:nvSpPr>
          <p:cNvPr id="18" name="Rectangle 17">
            <a:extLst>
              <a:ext uri="{FF2B5EF4-FFF2-40B4-BE49-F238E27FC236}">
                <a16:creationId xmlns:a16="http://schemas.microsoft.com/office/drawing/2014/main" xmlns="" id="{D7D8BD80-5BEA-460F-B70F-03AE363B0D10}"/>
              </a:ext>
            </a:extLst>
          </p:cNvPr>
          <p:cNvSpPr/>
          <p:nvPr/>
        </p:nvSpPr>
        <p:spPr>
          <a:xfrm>
            <a:off x="605405" y="1986408"/>
            <a:ext cx="4621778" cy="646331"/>
          </a:xfrm>
          <a:prstGeom prst="rect">
            <a:avLst/>
          </a:prstGeom>
        </p:spPr>
        <p:txBody>
          <a:bodyPr wrap="none">
            <a:spAutoFit/>
          </a:bodyPr>
          <a:lstStyle/>
          <a:p>
            <a:r>
              <a:rPr lang="en-US" sz="3600" dirty="0" err="1">
                <a:latin typeface="Courier New" panose="02070309020205020404" pitchFamily="49" charset="0"/>
                <a:cs typeface="Courier New" panose="02070309020205020404" pitchFamily="49" charset="0"/>
              </a:rPr>
              <a:t>cnot</a:t>
            </a:r>
            <a:r>
              <a:rPr lang="en-US" sz="3600" dirty="0">
                <a:latin typeface="Courier New" panose="02070309020205020404" pitchFamily="49" charset="0"/>
                <a:cs typeface="Courier New" panose="02070309020205020404" pitchFamily="49" charset="0"/>
              </a:rPr>
              <a:t> q[1], q[2];</a:t>
            </a:r>
            <a:endParaRPr lang="en-US" sz="3600" dirty="0"/>
          </a:p>
        </p:txBody>
      </p:sp>
      <p:sp>
        <p:nvSpPr>
          <p:cNvPr id="20" name="Rectangle 19">
            <a:extLst>
              <a:ext uri="{FF2B5EF4-FFF2-40B4-BE49-F238E27FC236}">
                <a16:creationId xmlns:a16="http://schemas.microsoft.com/office/drawing/2014/main" xmlns="" id="{6FD65AF6-9E69-4292-BD8B-B63CCA5280A6}"/>
              </a:ext>
            </a:extLst>
          </p:cNvPr>
          <p:cNvSpPr/>
          <p:nvPr/>
        </p:nvSpPr>
        <p:spPr>
          <a:xfrm>
            <a:off x="605405" y="4505613"/>
            <a:ext cx="4621778" cy="646331"/>
          </a:xfrm>
          <a:prstGeom prst="rect">
            <a:avLst/>
          </a:prstGeom>
        </p:spPr>
        <p:txBody>
          <a:bodyPr wrap="none">
            <a:spAutoFit/>
          </a:bodyPr>
          <a:lstStyle/>
          <a:p>
            <a:r>
              <a:rPr lang="en-US" sz="3600" dirty="0" err="1">
                <a:latin typeface="Courier New" panose="02070309020205020404" pitchFamily="49" charset="0"/>
                <a:cs typeface="Courier New" panose="02070309020205020404" pitchFamily="49" charset="0"/>
              </a:rPr>
              <a:t>cnot</a:t>
            </a:r>
            <a:r>
              <a:rPr lang="en-US" sz="3600" dirty="0">
                <a:latin typeface="Courier New" panose="02070309020205020404" pitchFamily="49" charset="0"/>
                <a:cs typeface="Courier New" panose="02070309020205020404" pitchFamily="49" charset="0"/>
              </a:rPr>
              <a:t> q[1], q[2];</a:t>
            </a:r>
            <a:endParaRPr lang="en-US" sz="3600" dirty="0"/>
          </a:p>
        </p:txBody>
      </p:sp>
      <p:grpSp>
        <p:nvGrpSpPr>
          <p:cNvPr id="22" name="Group 21">
            <a:extLst>
              <a:ext uri="{FF2B5EF4-FFF2-40B4-BE49-F238E27FC236}">
                <a16:creationId xmlns:a16="http://schemas.microsoft.com/office/drawing/2014/main" xmlns="" id="{962ABEE8-05A3-43F9-994B-4A23B8970D3B}"/>
              </a:ext>
            </a:extLst>
          </p:cNvPr>
          <p:cNvGrpSpPr/>
          <p:nvPr/>
        </p:nvGrpSpPr>
        <p:grpSpPr>
          <a:xfrm>
            <a:off x="605405" y="2883504"/>
            <a:ext cx="4621778" cy="1559880"/>
            <a:chOff x="605405" y="2883504"/>
            <a:chExt cx="4621778" cy="1559880"/>
          </a:xfrm>
        </p:grpSpPr>
        <p:sp>
          <p:nvSpPr>
            <p:cNvPr id="19" name="Rectangle 18">
              <a:extLst>
                <a:ext uri="{FF2B5EF4-FFF2-40B4-BE49-F238E27FC236}">
                  <a16:creationId xmlns:a16="http://schemas.microsoft.com/office/drawing/2014/main" xmlns="" id="{1981D075-BF59-4C36-B667-D38CD5B8E922}"/>
                </a:ext>
              </a:extLst>
            </p:cNvPr>
            <p:cNvSpPr/>
            <p:nvPr/>
          </p:nvSpPr>
          <p:spPr>
            <a:xfrm>
              <a:off x="605405" y="3797053"/>
              <a:ext cx="4621778" cy="646331"/>
            </a:xfrm>
            <a:prstGeom prst="rect">
              <a:avLst/>
            </a:prstGeom>
          </p:spPr>
          <p:txBody>
            <a:bodyPr wrap="none">
              <a:spAutoFit/>
            </a:bodyPr>
            <a:lstStyle/>
            <a:p>
              <a:r>
                <a:rPr lang="en-US" sz="3600" dirty="0">
                  <a:latin typeface="Courier New" panose="02070309020205020404" pitchFamily="49" charset="0"/>
                  <a:cs typeface="Courier New" panose="02070309020205020404" pitchFamily="49" charset="0"/>
                </a:rPr>
                <a:t>swap q[2], q[3];</a:t>
              </a:r>
              <a:endParaRPr lang="en-US" sz="3600" dirty="0"/>
            </a:p>
          </p:txBody>
        </p:sp>
        <p:cxnSp>
          <p:nvCxnSpPr>
            <p:cNvPr id="21" name="Straight Arrow Connector 20">
              <a:extLst>
                <a:ext uri="{FF2B5EF4-FFF2-40B4-BE49-F238E27FC236}">
                  <a16:creationId xmlns:a16="http://schemas.microsoft.com/office/drawing/2014/main" xmlns="" id="{46D26B7C-FE47-4A3B-A0AC-41C83A061EEA}"/>
                </a:ext>
              </a:extLst>
            </p:cNvPr>
            <p:cNvCxnSpPr>
              <a:cxnSpLocks/>
            </p:cNvCxnSpPr>
            <p:nvPr/>
          </p:nvCxnSpPr>
          <p:spPr>
            <a:xfrm>
              <a:off x="2743118" y="2883504"/>
              <a:ext cx="0" cy="753429"/>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sp>
        <p:nvSpPr>
          <p:cNvPr id="25" name="Rectangle: Rounded Corners 24">
            <a:extLst>
              <a:ext uri="{FF2B5EF4-FFF2-40B4-BE49-F238E27FC236}">
                <a16:creationId xmlns:a16="http://schemas.microsoft.com/office/drawing/2014/main" xmlns="" id="{E8432743-31E1-4468-A6AB-57AF410379A8}"/>
              </a:ext>
            </a:extLst>
          </p:cNvPr>
          <p:cNvSpPr/>
          <p:nvPr/>
        </p:nvSpPr>
        <p:spPr>
          <a:xfrm>
            <a:off x="0" y="6329086"/>
            <a:ext cx="12192000" cy="51980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black"/>
                </a:solidFill>
                <a:latin typeface="Calibri"/>
              </a:rPr>
              <a:t>SWAP operations can be used to move data on a quantum computer </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22345244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grpId="0" nodeType="clickEffect">
                                  <p:stCondLst>
                                    <p:cond delay="0"/>
                                  </p:stCondLst>
                                  <p:childTnLst>
                                    <p:animMotion origin="layout" path="M 0.03451 0.06528 L 0.0125 0.21667 C 0.00638 0.25 0.0099 0.2787 0.02018 0.29606 C 0.03164 0.31366 0.0474 0.31713 0.0655 0.30463 L 0.14974 0.25625 " pathEditMode="relative" rAng="2580000" ptsTypes="AAAAA">
                                      <p:cBhvr>
                                        <p:cTn id="10" dur="2000" fill="hold"/>
                                        <p:tgtEl>
                                          <p:spTgt spid="17"/>
                                        </p:tgtEl>
                                        <p:attrNameLst>
                                          <p:attrName>ppt_x</p:attrName>
                                          <p:attrName>ppt_y</p:attrName>
                                        </p:attrNameLst>
                                      </p:cBhvr>
                                      <p:rCtr x="2187" y="16343"/>
                                    </p:animMotion>
                                  </p:childTnLst>
                                </p:cTn>
                              </p:par>
                              <p:par>
                                <p:cTn id="11" presetID="37" presetClass="path" presetSubtype="0" accel="50000" decel="50000" fill="hold" grpId="0" nodeType="withEffect">
                                  <p:stCondLst>
                                    <p:cond delay="0"/>
                                  </p:stCondLst>
                                  <p:childTnLst>
                                    <p:animMotion origin="layout" path="M -0.09036 -0.14676 L -0.03242 -0.12824 C -0.01966 -0.125 -0.00963 -0.1125 -0.00299 -0.09329 C 0.00365 -0.07176 0.00482 -0.04954 0.00013 -0.02824 L -0.02031 0.06898 " pathEditMode="relative" rAng="14400000" ptsTypes="AAAAA">
                                      <p:cBhvr>
                                        <p:cTn id="12" dur="2000" spd="-100000" fill="hold"/>
                                        <p:tgtEl>
                                          <p:spTgt spid="16"/>
                                        </p:tgtEl>
                                        <p:attrNameLst>
                                          <p:attrName>ppt_x</p:attrName>
                                          <p:attrName>ppt_y</p:attrName>
                                        </p:attrNameLst>
                                      </p:cBhvr>
                                      <p:rCtr x="6133" y="8102"/>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1B2393-1EBE-428B-8C99-A2F96EFEEBED}"/>
              </a:ext>
            </a:extLst>
          </p:cNvPr>
          <p:cNvSpPr>
            <a:spLocks noGrp="1"/>
          </p:cNvSpPr>
          <p:nvPr>
            <p:ph type="title"/>
          </p:nvPr>
        </p:nvSpPr>
        <p:spPr>
          <a:xfrm>
            <a:off x="284860" y="102802"/>
            <a:ext cx="8128000" cy="1143000"/>
          </a:xfrm>
        </p:spPr>
        <p:txBody>
          <a:bodyPr/>
          <a:lstStyle/>
          <a:p>
            <a:r>
              <a:rPr lang="en-US" sz="4000" dirty="0"/>
              <a:t>Qubit Allocation Problem</a:t>
            </a:r>
            <a:endParaRPr lang="en-US" dirty="0"/>
          </a:p>
        </p:txBody>
      </p:sp>
      <p:sp>
        <p:nvSpPr>
          <p:cNvPr id="3" name="Slide Number Placeholder 2">
            <a:extLst>
              <a:ext uri="{FF2B5EF4-FFF2-40B4-BE49-F238E27FC236}">
                <a16:creationId xmlns:a16="http://schemas.microsoft.com/office/drawing/2014/main" xmlns="" id="{FAFE4E9E-B429-4113-9C81-953751E1EFB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65</a:t>
            </a:fld>
            <a:endParaRPr lang="en-US" dirty="0">
              <a:solidFill>
                <a:prstClr val="black">
                  <a:tint val="75000"/>
                </a:prstClr>
              </a:solidFill>
            </a:endParaRPr>
          </a:p>
        </p:txBody>
      </p:sp>
      <p:grpSp>
        <p:nvGrpSpPr>
          <p:cNvPr id="20" name="Group 19">
            <a:extLst>
              <a:ext uri="{FF2B5EF4-FFF2-40B4-BE49-F238E27FC236}">
                <a16:creationId xmlns:a16="http://schemas.microsoft.com/office/drawing/2014/main" xmlns="" id="{D9CE71EB-E583-48A0-BCF3-D7C337E00564}"/>
              </a:ext>
            </a:extLst>
          </p:cNvPr>
          <p:cNvGrpSpPr/>
          <p:nvPr/>
        </p:nvGrpSpPr>
        <p:grpSpPr>
          <a:xfrm>
            <a:off x="8601795" y="2018780"/>
            <a:ext cx="2312946" cy="2346959"/>
            <a:chOff x="7005099" y="2456953"/>
            <a:chExt cx="2312946" cy="2346959"/>
          </a:xfrm>
        </p:grpSpPr>
        <p:sp>
          <p:nvSpPr>
            <p:cNvPr id="4" name="Oval 3">
              <a:extLst>
                <a:ext uri="{FF2B5EF4-FFF2-40B4-BE49-F238E27FC236}">
                  <a16:creationId xmlns:a16="http://schemas.microsoft.com/office/drawing/2014/main" xmlns="" id="{1BE68695-237D-41B7-9227-5430A8BB7F0E}"/>
                </a:ext>
              </a:extLst>
            </p:cNvPr>
            <p:cNvSpPr/>
            <p:nvPr/>
          </p:nvSpPr>
          <p:spPr>
            <a:xfrm>
              <a:off x="7005099" y="2456953"/>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xmlns="" id="{5633B016-9A94-4B19-A4ED-AC41F7351993}"/>
                </a:ext>
              </a:extLst>
            </p:cNvPr>
            <p:cNvSpPr/>
            <p:nvPr/>
          </p:nvSpPr>
          <p:spPr>
            <a:xfrm>
              <a:off x="8689894" y="2480806"/>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xmlns="" id="{2608FC2B-7B06-4146-A619-D1659380F86F}"/>
                </a:ext>
              </a:extLst>
            </p:cNvPr>
            <p:cNvSpPr/>
            <p:nvPr/>
          </p:nvSpPr>
          <p:spPr>
            <a:xfrm>
              <a:off x="7832477" y="3293165"/>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xmlns="" id="{60BF6EBE-E962-4C8C-9CBD-4D7199ED9F0D}"/>
                </a:ext>
              </a:extLst>
            </p:cNvPr>
            <p:cNvSpPr/>
            <p:nvPr/>
          </p:nvSpPr>
          <p:spPr>
            <a:xfrm>
              <a:off x="7005099" y="4143954"/>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8" name="Oval 7">
              <a:extLst>
                <a:ext uri="{FF2B5EF4-FFF2-40B4-BE49-F238E27FC236}">
                  <a16:creationId xmlns:a16="http://schemas.microsoft.com/office/drawing/2014/main" xmlns="" id="{996E00DB-5AC2-4E4E-8939-83F62FDE1FB3}"/>
                </a:ext>
              </a:extLst>
            </p:cNvPr>
            <p:cNvSpPr/>
            <p:nvPr/>
          </p:nvSpPr>
          <p:spPr>
            <a:xfrm>
              <a:off x="8737600" y="4143954"/>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cxnSp>
          <p:nvCxnSpPr>
            <p:cNvPr id="10" name="Straight Arrow Connector 9">
              <a:extLst>
                <a:ext uri="{FF2B5EF4-FFF2-40B4-BE49-F238E27FC236}">
                  <a16:creationId xmlns:a16="http://schemas.microsoft.com/office/drawing/2014/main" xmlns="" id="{79714F09-BAFC-4F26-84F2-A4B4CC963F6B}"/>
                </a:ext>
              </a:extLst>
            </p:cNvPr>
            <p:cNvCxnSpPr>
              <a:stCxn id="6" idx="1"/>
              <a:endCxn id="4" idx="5"/>
            </p:cNvCxnSpPr>
            <p:nvPr/>
          </p:nvCxnSpPr>
          <p:spPr>
            <a:xfrm flipH="1" flipV="1">
              <a:off x="7500540" y="3020262"/>
              <a:ext cx="416941" cy="369552"/>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xmlns="" id="{E1FD0919-B3A1-4E2F-83CA-5CF23A5146A6}"/>
                </a:ext>
              </a:extLst>
            </p:cNvPr>
            <p:cNvCxnSpPr>
              <a:cxnSpLocks/>
            </p:cNvCxnSpPr>
            <p:nvPr/>
          </p:nvCxnSpPr>
          <p:spPr>
            <a:xfrm flipV="1">
              <a:off x="7492516" y="3820906"/>
              <a:ext cx="446037" cy="424161"/>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xmlns="" id="{2C655DB3-A574-4E4B-ACA3-B80A0686A556}"/>
                </a:ext>
              </a:extLst>
            </p:cNvPr>
            <p:cNvCxnSpPr>
              <a:cxnSpLocks/>
            </p:cNvCxnSpPr>
            <p:nvPr/>
          </p:nvCxnSpPr>
          <p:spPr>
            <a:xfrm flipV="1">
              <a:off x="8336440" y="3020262"/>
              <a:ext cx="388600" cy="374016"/>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xmlns="" id="{AA7E985C-BE21-458A-9FA3-D83B3D389A19}"/>
                </a:ext>
              </a:extLst>
            </p:cNvPr>
            <p:cNvCxnSpPr>
              <a:cxnSpLocks/>
              <a:endCxn id="8" idx="1"/>
            </p:cNvCxnSpPr>
            <p:nvPr/>
          </p:nvCxnSpPr>
          <p:spPr>
            <a:xfrm>
              <a:off x="8356259" y="3820906"/>
              <a:ext cx="466345" cy="41969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grpSp>
        <p:nvGrpSpPr>
          <p:cNvPr id="12" name="Group 11">
            <a:extLst>
              <a:ext uri="{FF2B5EF4-FFF2-40B4-BE49-F238E27FC236}">
                <a16:creationId xmlns:a16="http://schemas.microsoft.com/office/drawing/2014/main" xmlns="" id="{D2C9900F-2349-4B13-B12F-38D9520B5C86}"/>
              </a:ext>
            </a:extLst>
          </p:cNvPr>
          <p:cNvGrpSpPr/>
          <p:nvPr/>
        </p:nvGrpSpPr>
        <p:grpSpPr>
          <a:xfrm>
            <a:off x="124544" y="1573865"/>
            <a:ext cx="3690729" cy="1941085"/>
            <a:chOff x="609600" y="2803104"/>
            <a:chExt cx="3690729" cy="2444757"/>
          </a:xfrm>
        </p:grpSpPr>
        <p:sp>
          <p:nvSpPr>
            <p:cNvPr id="21" name="Content Placeholder 36">
              <a:extLst>
                <a:ext uri="{FF2B5EF4-FFF2-40B4-BE49-F238E27FC236}">
                  <a16:creationId xmlns:a16="http://schemas.microsoft.com/office/drawing/2014/main" xmlns="" id="{AA0BFD8A-57E1-4888-BC71-1BD19F739218}"/>
                </a:ext>
              </a:extLst>
            </p:cNvPr>
            <p:cNvSpPr txBox="1">
              <a:spLocks/>
            </p:cNvSpPr>
            <p:nvPr/>
          </p:nvSpPr>
          <p:spPr>
            <a:xfrm>
              <a:off x="609600" y="2803104"/>
              <a:ext cx="3690729" cy="2444757"/>
            </a:xfrm>
            <a:prstGeom prst="rect">
              <a:avLst/>
            </a:prstGeom>
            <a:solidFill>
              <a:schemeClr val="bg1">
                <a:lumMod val="95000"/>
              </a:schemeClr>
            </a:solidFill>
          </p:spPr>
          <p:txBody>
            <a:bodyPr>
              <a:normAutofit fontScale="92500"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ctr"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lv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q[1];</a:t>
              </a:r>
              <a:endParaRPr lang="en-US" dirty="0">
                <a:solidFill>
                  <a:prstClr val="black"/>
                </a:solidFill>
                <a:latin typeface="Calibri"/>
              </a:endParaRPr>
            </a:p>
            <a:p>
              <a:pPr mar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q[2];</a:t>
              </a:r>
              <a:endParaRPr lang="en-US" dirty="0">
                <a:solidFill>
                  <a:prstClr val="black"/>
                </a:solidFill>
              </a:endParaRPr>
            </a:p>
            <a:p>
              <a:pPr mar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q[3];</a:t>
              </a:r>
              <a:endParaRPr lang="en-US" dirty="0">
                <a:solidFill>
                  <a:prstClr val="black"/>
                </a:solidFill>
              </a:endParaRPr>
            </a:p>
            <a:p>
              <a:pPr mar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q[4];</a:t>
              </a:r>
              <a:endParaRPr lang="en-US" dirty="0">
                <a:solidFill>
                  <a:prstClr val="black"/>
                </a:solidFill>
              </a:endParaRPr>
            </a:p>
            <a:p>
              <a:pPr marL="0" marR="0" lvl="0" indent="0" algn="ctr" defTabSz="342900" rtl="0" eaLnBrk="1" fontAlgn="auto" latinLnBrk="0" hangingPunct="1">
                <a:lnSpc>
                  <a:spcPct val="100000"/>
                </a:lnSpc>
                <a:spcBef>
                  <a:spcPct val="20000"/>
                </a:spcBef>
                <a:spcAft>
                  <a:spcPts val="0"/>
                </a:spcAft>
                <a:buSz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TextBox 23">
              <a:extLst>
                <a:ext uri="{FF2B5EF4-FFF2-40B4-BE49-F238E27FC236}">
                  <a16:creationId xmlns:a16="http://schemas.microsoft.com/office/drawing/2014/main" xmlns="" id="{29DA2242-7602-4774-A959-AFBAEC01DB90}"/>
                </a:ext>
              </a:extLst>
            </p:cNvPr>
            <p:cNvSpPr txBox="1"/>
            <p:nvPr/>
          </p:nvSpPr>
          <p:spPr>
            <a:xfrm>
              <a:off x="1026302" y="2871813"/>
              <a:ext cx="2765501" cy="461665"/>
            </a:xfrm>
            <a:prstGeom prst="rect">
              <a:avLst/>
            </a:prstGeom>
            <a:solidFill>
              <a:schemeClr val="bg1">
                <a:lumMod val="95000"/>
              </a:schemeClr>
            </a:solidFill>
          </p:spPr>
          <p:txBody>
            <a:bodyPr wrap="none" rtlCol="0">
              <a:spAutoFit/>
            </a:bodyPr>
            <a:lstStyle/>
            <a:p>
              <a:r>
                <a:rPr lang="en-US" sz="2400" i="1" dirty="0">
                  <a:solidFill>
                    <a:srgbClr val="00B050"/>
                  </a:solidFill>
                  <a:latin typeface="Courier New" panose="02070309020205020404" pitchFamily="49" charset="0"/>
                  <a:cs typeface="Courier New" panose="02070309020205020404" pitchFamily="49" charset="0"/>
                </a:rPr>
                <a:t>#NISQ Program:</a:t>
              </a:r>
              <a:endParaRPr lang="en-US" i="1" dirty="0">
                <a:solidFill>
                  <a:srgbClr val="00B050"/>
                </a:solidFill>
                <a:latin typeface="Courier New" panose="02070309020205020404" pitchFamily="49" charset="0"/>
                <a:cs typeface="Courier New" panose="02070309020205020404" pitchFamily="49" charset="0"/>
              </a:endParaRPr>
            </a:p>
          </p:txBody>
        </p:sp>
      </p:grpSp>
      <p:grpSp>
        <p:nvGrpSpPr>
          <p:cNvPr id="9" name="Group 8">
            <a:extLst>
              <a:ext uri="{FF2B5EF4-FFF2-40B4-BE49-F238E27FC236}">
                <a16:creationId xmlns:a16="http://schemas.microsoft.com/office/drawing/2014/main" xmlns="" id="{01D7C176-1B28-4A25-955A-E758F997F858}"/>
              </a:ext>
            </a:extLst>
          </p:cNvPr>
          <p:cNvGrpSpPr/>
          <p:nvPr/>
        </p:nvGrpSpPr>
        <p:grpSpPr>
          <a:xfrm>
            <a:off x="4489776" y="1547965"/>
            <a:ext cx="1901688" cy="2345200"/>
            <a:chOff x="4904098" y="1444214"/>
            <a:chExt cx="2383803" cy="2626381"/>
          </a:xfrm>
        </p:grpSpPr>
        <p:sp>
          <p:nvSpPr>
            <p:cNvPr id="26" name="Content Placeholder 36">
              <a:extLst>
                <a:ext uri="{FF2B5EF4-FFF2-40B4-BE49-F238E27FC236}">
                  <a16:creationId xmlns:a16="http://schemas.microsoft.com/office/drawing/2014/main" xmlns="" id="{0FFF4067-2C46-45AD-8BFA-511B5D4C0D9B}"/>
                </a:ext>
              </a:extLst>
            </p:cNvPr>
            <p:cNvSpPr txBox="1">
              <a:spLocks/>
            </p:cNvSpPr>
            <p:nvPr/>
          </p:nvSpPr>
          <p:spPr>
            <a:xfrm>
              <a:off x="4904098" y="1444214"/>
              <a:ext cx="2383803" cy="2571195"/>
            </a:xfrm>
            <a:prstGeom prst="rect">
              <a:avLst/>
            </a:prstGeom>
            <a:solidFill>
              <a:schemeClr val="accent2">
                <a:lumMod val="20000"/>
                <a:lumOff val="80000"/>
              </a:schemeClr>
            </a:solidFill>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SzTx/>
                <a:buNone/>
                <a:tabLst/>
                <a:defRPr/>
              </a:pPr>
              <a:r>
                <a:rPr lang="en-US" dirty="0">
                  <a:solidFill>
                    <a:prstClr val="black"/>
                  </a:solidFill>
                  <a:latin typeface="Calibri"/>
                </a:rPr>
                <a:t>Mapping X</a:t>
              </a:r>
            </a:p>
            <a:p>
              <a:pPr marL="0" marR="0" lvl="0" indent="0" algn="ctr" defTabSz="342900" rtl="0" eaLnBrk="1" fontAlgn="auto" latinLnBrk="0" hangingPunct="1">
                <a:lnSpc>
                  <a:spcPct val="100000"/>
                </a:lnSpc>
                <a:spcBef>
                  <a:spcPct val="20000"/>
                </a:spcBef>
                <a:spcAft>
                  <a:spcPts val="0"/>
                </a:spcAft>
                <a:buSz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Content Placeholder 36">
              <a:extLst>
                <a:ext uri="{FF2B5EF4-FFF2-40B4-BE49-F238E27FC236}">
                  <a16:creationId xmlns:a16="http://schemas.microsoft.com/office/drawing/2014/main" xmlns="" id="{85958641-F6E2-4A24-AE81-02ED626297C2}"/>
                </a:ext>
              </a:extLst>
            </p:cNvPr>
            <p:cNvSpPr txBox="1">
              <a:spLocks/>
            </p:cNvSpPr>
            <p:nvPr/>
          </p:nvSpPr>
          <p:spPr>
            <a:xfrm>
              <a:off x="5325358" y="1920461"/>
              <a:ext cx="1667291" cy="2150134"/>
            </a:xfrm>
            <a:prstGeom prst="rect">
              <a:avLst/>
            </a:prstGeom>
          </p:spPr>
          <p:txBody>
            <a:bodyPr>
              <a:normAutofit fontScale="92500"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SzTx/>
                <a:buNone/>
                <a:tabLst/>
                <a:defRPr/>
              </a:pPr>
              <a:r>
                <a:rPr kumimoji="0" lang="en-US" b="0" i="0" u="none" strike="noStrike" kern="1200" cap="none" spc="0" normalizeH="0" baseline="0" noProof="0" dirty="0">
                  <a:ln>
                    <a:noFill/>
                  </a:ln>
                  <a:solidFill>
                    <a:prstClr val="black"/>
                  </a:solidFill>
                  <a:effectLst/>
                  <a:uLnTx/>
                  <a:uFillTx/>
                  <a:latin typeface="Calibri"/>
                  <a:ea typeface="+mn-ea"/>
                  <a:cs typeface="+mn-cs"/>
                </a:rPr>
                <a:t>A </a:t>
              </a: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q [0]</a:t>
              </a:r>
            </a:p>
            <a:p>
              <a:pPr marL="0" marR="0" lvl="0" indent="0" algn="ctr" defTabSz="342900" rtl="0" eaLnBrk="1" fontAlgn="auto" latinLnBrk="0" hangingPunct="1">
                <a:lnSpc>
                  <a:spcPct val="100000"/>
                </a:lnSpc>
                <a:spcBef>
                  <a:spcPct val="20000"/>
                </a:spcBef>
                <a:spcAft>
                  <a:spcPts val="0"/>
                </a:spcAft>
                <a:buSzTx/>
                <a:buNone/>
                <a:tabLst/>
                <a:defRPr/>
              </a:pPr>
              <a:r>
                <a:rPr lang="en-US" dirty="0">
                  <a:solidFill>
                    <a:prstClr val="black"/>
                  </a:solidFill>
                  <a:latin typeface="Calibri"/>
                  <a:sym typeface="Wingdings" panose="05000000000000000000" pitchFamily="2" charset="2"/>
                </a:rPr>
                <a:t>B  q [1]</a:t>
              </a:r>
            </a:p>
            <a:p>
              <a:pPr marL="0" marR="0" lvl="0" indent="0" algn="ctr" defTabSz="342900" rtl="0" eaLnBrk="1" fontAlgn="auto" latinLnBrk="0" hangingPunct="1">
                <a:lnSpc>
                  <a:spcPct val="100000"/>
                </a:lnSpc>
                <a:spcBef>
                  <a:spcPct val="20000"/>
                </a:spcBef>
                <a:spcAft>
                  <a:spcPts val="0"/>
                </a:spcAft>
                <a:buSzTx/>
                <a:buNone/>
                <a:tabLst/>
                <a:defRPr/>
              </a:pPr>
              <a:r>
                <a:rPr lang="en-US" dirty="0">
                  <a:solidFill>
                    <a:prstClr val="black"/>
                  </a:solidFill>
                  <a:latin typeface="Calibri"/>
                  <a:sym typeface="Wingdings" panose="05000000000000000000" pitchFamily="2" charset="2"/>
                </a:rPr>
                <a:t>C  q [2]</a:t>
              </a:r>
            </a:p>
            <a:p>
              <a:pPr marL="0" marR="0" lvl="0" indent="0" algn="ctr" defTabSz="342900" rtl="0" eaLnBrk="1" fontAlgn="auto" latinLnBrk="0" hangingPunct="1">
                <a:lnSpc>
                  <a:spcPct val="100000"/>
                </a:lnSpc>
                <a:spcBef>
                  <a:spcPct val="20000"/>
                </a:spcBef>
                <a:spcAft>
                  <a:spcPts val="0"/>
                </a:spcAft>
                <a:buSzTx/>
                <a:buNone/>
                <a:tabLst/>
                <a:defRPr/>
              </a:pPr>
              <a:r>
                <a:rPr lang="en-US" dirty="0">
                  <a:solidFill>
                    <a:prstClr val="black"/>
                  </a:solidFill>
                  <a:latin typeface="Calibri"/>
                  <a:sym typeface="Wingdings" panose="05000000000000000000" pitchFamily="2" charset="2"/>
                </a:rPr>
                <a:t>D  q [3]</a:t>
              </a:r>
              <a:endParaRPr lang="en-US" dirty="0">
                <a:solidFill>
                  <a:prstClr val="black"/>
                </a:solidFill>
                <a:latin typeface="Calibri"/>
              </a:endParaRPr>
            </a:p>
            <a:p>
              <a:pPr marL="0" lvl="0" indent="0" algn="ctr" fontAlgn="auto">
                <a:spcAft>
                  <a:spcPts val="0"/>
                </a:spcAft>
                <a:buNone/>
                <a:defRPr/>
              </a:pPr>
              <a:r>
                <a:rPr lang="en-US" dirty="0">
                  <a:solidFill>
                    <a:prstClr val="black"/>
                  </a:solidFill>
                  <a:latin typeface="Calibri"/>
                </a:rPr>
                <a:t>E </a:t>
              </a:r>
              <a:r>
                <a:rPr lang="en-US" dirty="0">
                  <a:solidFill>
                    <a:prstClr val="black"/>
                  </a:solidFill>
                  <a:latin typeface="Calibri"/>
                  <a:sym typeface="Wingdings" panose="05000000000000000000" pitchFamily="2" charset="2"/>
                </a:rPr>
                <a:t> q [4]</a:t>
              </a:r>
              <a:endParaRPr lang="en-US" dirty="0">
                <a:solidFill>
                  <a:prstClr val="black"/>
                </a:solidFill>
                <a:latin typeface="Calibri"/>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Tx/>
                <a:buSzTx/>
                <a:buFont typeface="Arial"/>
                <a:buNone/>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7" name="Group 26">
            <a:extLst>
              <a:ext uri="{FF2B5EF4-FFF2-40B4-BE49-F238E27FC236}">
                <a16:creationId xmlns:a16="http://schemas.microsoft.com/office/drawing/2014/main" xmlns="" id="{3C1DC0DC-2449-429C-A8BD-1550C9040FCB}"/>
              </a:ext>
            </a:extLst>
          </p:cNvPr>
          <p:cNvGrpSpPr/>
          <p:nvPr/>
        </p:nvGrpSpPr>
        <p:grpSpPr>
          <a:xfrm>
            <a:off x="4551669" y="3948789"/>
            <a:ext cx="1830208" cy="2377540"/>
            <a:chOff x="4904098" y="1363904"/>
            <a:chExt cx="2383803" cy="2631066"/>
          </a:xfrm>
        </p:grpSpPr>
        <p:sp>
          <p:nvSpPr>
            <p:cNvPr id="28" name="Content Placeholder 36">
              <a:extLst>
                <a:ext uri="{FF2B5EF4-FFF2-40B4-BE49-F238E27FC236}">
                  <a16:creationId xmlns:a16="http://schemas.microsoft.com/office/drawing/2014/main" xmlns="" id="{C2916707-010D-498F-A307-599843BCC834}"/>
                </a:ext>
              </a:extLst>
            </p:cNvPr>
            <p:cNvSpPr txBox="1">
              <a:spLocks/>
            </p:cNvSpPr>
            <p:nvPr/>
          </p:nvSpPr>
          <p:spPr>
            <a:xfrm>
              <a:off x="4904098" y="1363904"/>
              <a:ext cx="2383803" cy="2571194"/>
            </a:xfrm>
            <a:prstGeom prst="rect">
              <a:avLst/>
            </a:prstGeom>
            <a:solidFill>
              <a:schemeClr val="accent3">
                <a:lumMod val="40000"/>
                <a:lumOff val="60000"/>
              </a:schemeClr>
            </a:solidFill>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SzTx/>
                <a:buNone/>
                <a:tabLst/>
                <a:defRPr/>
              </a:pPr>
              <a:r>
                <a:rPr lang="en-US" dirty="0">
                  <a:solidFill>
                    <a:prstClr val="black"/>
                  </a:solidFill>
                  <a:latin typeface="Calibri"/>
                </a:rPr>
                <a:t>Mapping Y</a:t>
              </a:r>
            </a:p>
            <a:p>
              <a:pPr marL="0" marR="0" lvl="0" indent="0" algn="ctr" defTabSz="342900" rtl="0" eaLnBrk="1" fontAlgn="auto" latinLnBrk="0" hangingPunct="1">
                <a:lnSpc>
                  <a:spcPct val="100000"/>
                </a:lnSpc>
                <a:spcBef>
                  <a:spcPct val="20000"/>
                </a:spcBef>
                <a:spcAft>
                  <a:spcPts val="0"/>
                </a:spcAft>
                <a:buSz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Content Placeholder 36">
              <a:extLst>
                <a:ext uri="{FF2B5EF4-FFF2-40B4-BE49-F238E27FC236}">
                  <a16:creationId xmlns:a16="http://schemas.microsoft.com/office/drawing/2014/main" xmlns="" id="{61505A74-D69B-424F-ACC1-BE127052B510}"/>
                </a:ext>
              </a:extLst>
            </p:cNvPr>
            <p:cNvSpPr txBox="1">
              <a:spLocks/>
            </p:cNvSpPr>
            <p:nvPr/>
          </p:nvSpPr>
          <p:spPr>
            <a:xfrm>
              <a:off x="4997781" y="1844837"/>
              <a:ext cx="2128312" cy="2150133"/>
            </a:xfrm>
            <a:prstGeom prst="rect">
              <a:avLst/>
            </a:prstGeom>
          </p:spPr>
          <p:txBody>
            <a:bodyPr>
              <a:normAutofit fontScale="92500"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SzTx/>
                <a:buNone/>
                <a:tabLst/>
                <a:defRPr/>
              </a:pPr>
              <a:r>
                <a:rPr kumimoji="0" lang="en-US" b="0" i="0" u="none" strike="noStrike" kern="1200" cap="none" spc="0" normalizeH="0" baseline="0" noProof="0" dirty="0">
                  <a:ln>
                    <a:noFill/>
                  </a:ln>
                  <a:solidFill>
                    <a:prstClr val="black"/>
                  </a:solidFill>
                  <a:effectLst/>
                  <a:uLnTx/>
                  <a:uFillTx/>
                  <a:latin typeface="Calibri"/>
                  <a:ea typeface="+mn-ea"/>
                  <a:cs typeface="+mn-cs"/>
                </a:rPr>
                <a:t>A </a:t>
              </a: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q [2]</a:t>
              </a:r>
            </a:p>
            <a:p>
              <a:pPr marL="0" marR="0" lvl="0" indent="0" algn="ctr" defTabSz="342900" rtl="0" eaLnBrk="1" fontAlgn="auto" latinLnBrk="0" hangingPunct="1">
                <a:lnSpc>
                  <a:spcPct val="100000"/>
                </a:lnSpc>
                <a:spcBef>
                  <a:spcPct val="20000"/>
                </a:spcBef>
                <a:spcAft>
                  <a:spcPts val="0"/>
                </a:spcAft>
                <a:buSzTx/>
                <a:buNone/>
                <a:tabLst/>
                <a:defRPr/>
              </a:pPr>
              <a:r>
                <a:rPr lang="en-US" dirty="0">
                  <a:solidFill>
                    <a:prstClr val="black"/>
                  </a:solidFill>
                  <a:latin typeface="Calibri"/>
                  <a:sym typeface="Wingdings" panose="05000000000000000000" pitchFamily="2" charset="2"/>
                </a:rPr>
                <a:t>B  q [1]</a:t>
              </a:r>
            </a:p>
            <a:p>
              <a:pPr marL="0" marR="0" lvl="0" indent="0" algn="ctr" defTabSz="342900" rtl="0" eaLnBrk="1" fontAlgn="auto" latinLnBrk="0" hangingPunct="1">
                <a:lnSpc>
                  <a:spcPct val="100000"/>
                </a:lnSpc>
                <a:spcBef>
                  <a:spcPct val="20000"/>
                </a:spcBef>
                <a:spcAft>
                  <a:spcPts val="0"/>
                </a:spcAft>
                <a:buSzTx/>
                <a:buNone/>
                <a:tabLst/>
                <a:defRPr/>
              </a:pPr>
              <a:r>
                <a:rPr lang="en-US" dirty="0">
                  <a:solidFill>
                    <a:prstClr val="black"/>
                  </a:solidFill>
                  <a:latin typeface="Calibri"/>
                  <a:sym typeface="Wingdings" panose="05000000000000000000" pitchFamily="2" charset="2"/>
                </a:rPr>
                <a:t>C  q [0]</a:t>
              </a:r>
            </a:p>
            <a:p>
              <a:pPr marL="0" marR="0" lvl="0" indent="0" algn="ctr" defTabSz="342900" rtl="0" eaLnBrk="1" fontAlgn="auto" latinLnBrk="0" hangingPunct="1">
                <a:lnSpc>
                  <a:spcPct val="100000"/>
                </a:lnSpc>
                <a:spcBef>
                  <a:spcPct val="20000"/>
                </a:spcBef>
                <a:spcAft>
                  <a:spcPts val="0"/>
                </a:spcAft>
                <a:buSzTx/>
                <a:buNone/>
                <a:tabLst/>
                <a:defRPr/>
              </a:pPr>
              <a:r>
                <a:rPr lang="en-US" dirty="0">
                  <a:solidFill>
                    <a:prstClr val="black"/>
                  </a:solidFill>
                  <a:latin typeface="Calibri"/>
                  <a:sym typeface="Wingdings" panose="05000000000000000000" pitchFamily="2" charset="2"/>
                </a:rPr>
                <a:t>D  q [3]</a:t>
              </a:r>
              <a:endParaRPr lang="en-US" dirty="0">
                <a:solidFill>
                  <a:prstClr val="black"/>
                </a:solidFill>
                <a:latin typeface="Calibri"/>
              </a:endParaRPr>
            </a:p>
            <a:p>
              <a:pPr marL="0" lvl="0" indent="0" algn="ctr" fontAlgn="auto">
                <a:spcAft>
                  <a:spcPts val="0"/>
                </a:spcAft>
                <a:buNone/>
                <a:defRPr/>
              </a:pPr>
              <a:r>
                <a:rPr lang="en-US" dirty="0">
                  <a:solidFill>
                    <a:prstClr val="black"/>
                  </a:solidFill>
                  <a:latin typeface="Calibri"/>
                </a:rPr>
                <a:t>E </a:t>
              </a:r>
              <a:r>
                <a:rPr lang="en-US" dirty="0">
                  <a:solidFill>
                    <a:prstClr val="black"/>
                  </a:solidFill>
                  <a:latin typeface="Calibri"/>
                  <a:sym typeface="Wingdings" panose="05000000000000000000" pitchFamily="2" charset="2"/>
                </a:rPr>
                <a:t> q [4]</a:t>
              </a:r>
              <a:endParaRPr lang="en-US" dirty="0">
                <a:solidFill>
                  <a:prstClr val="black"/>
                </a:solidFill>
                <a:latin typeface="Calibri"/>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Tx/>
                <a:buSzTx/>
                <a:buFont typeface="Arial"/>
                <a:buNone/>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p:grpSp>
      <p:graphicFrame>
        <p:nvGraphicFramePr>
          <p:cNvPr id="39" name="Table 38">
            <a:extLst>
              <a:ext uri="{FF2B5EF4-FFF2-40B4-BE49-F238E27FC236}">
                <a16:creationId xmlns:a16="http://schemas.microsoft.com/office/drawing/2014/main" xmlns="" id="{DC8E1F9B-727E-4DCE-9D75-DC4A6BC21365}"/>
              </a:ext>
            </a:extLst>
          </p:cNvPr>
          <p:cNvGraphicFramePr>
            <a:graphicFrameLocks noGrp="1"/>
          </p:cNvGraphicFramePr>
          <p:nvPr>
            <p:extLst>
              <p:ext uri="{D42A27DB-BD31-4B8C-83A1-F6EECF244321}">
                <p14:modId xmlns:p14="http://schemas.microsoft.com/office/powerpoint/2010/main" val="1409238772"/>
              </p:ext>
            </p:extLst>
          </p:nvPr>
        </p:nvGraphicFramePr>
        <p:xfrm>
          <a:off x="8369540" y="4537623"/>
          <a:ext cx="2944016" cy="1737360"/>
        </p:xfrm>
        <a:graphic>
          <a:graphicData uri="http://schemas.openxmlformats.org/drawingml/2006/table">
            <a:tbl>
              <a:tblPr firstRow="1" bandRow="1">
                <a:tableStyleId>{073A0DAA-6AF3-43AB-8588-CEC1D06C72B9}</a:tableStyleId>
              </a:tblPr>
              <a:tblGrid>
                <a:gridCol w="1472008">
                  <a:extLst>
                    <a:ext uri="{9D8B030D-6E8A-4147-A177-3AD203B41FA5}">
                      <a16:colId xmlns:a16="http://schemas.microsoft.com/office/drawing/2014/main" xmlns="" val="2888891945"/>
                    </a:ext>
                  </a:extLst>
                </a:gridCol>
                <a:gridCol w="1472008">
                  <a:extLst>
                    <a:ext uri="{9D8B030D-6E8A-4147-A177-3AD203B41FA5}">
                      <a16:colId xmlns:a16="http://schemas.microsoft.com/office/drawing/2014/main" xmlns="" val="3003365363"/>
                    </a:ext>
                  </a:extLst>
                </a:gridCol>
              </a:tblGrid>
              <a:tr h="370840">
                <a:tc>
                  <a:txBody>
                    <a:bodyPr/>
                    <a:lstStyle/>
                    <a:p>
                      <a:pPr algn="ctr"/>
                      <a:r>
                        <a:rPr lang="en-US" sz="2400" dirty="0"/>
                        <a:t>Mapping </a:t>
                      </a:r>
                    </a:p>
                  </a:txBody>
                  <a:tcPr/>
                </a:tc>
                <a:tc>
                  <a:txBody>
                    <a:bodyPr/>
                    <a:lstStyle/>
                    <a:p>
                      <a:pPr algn="ctr"/>
                      <a:r>
                        <a:rPr lang="en-US" sz="2400" dirty="0"/>
                        <a:t>Total SWAPs</a:t>
                      </a:r>
                    </a:p>
                  </a:txBody>
                  <a:tcPr/>
                </a:tc>
                <a:extLst>
                  <a:ext uri="{0D108BD9-81ED-4DB2-BD59-A6C34878D82A}">
                    <a16:rowId xmlns:a16="http://schemas.microsoft.com/office/drawing/2014/main" xmlns="" val="3916450187"/>
                  </a:ext>
                </a:extLst>
              </a:tr>
              <a:tr h="370840">
                <a:tc>
                  <a:txBody>
                    <a:bodyPr/>
                    <a:lstStyle/>
                    <a:p>
                      <a:pPr algn="ctr"/>
                      <a:r>
                        <a:rPr lang="en-US" sz="2400" dirty="0"/>
                        <a:t>X</a:t>
                      </a:r>
                    </a:p>
                  </a:txBody>
                  <a:tcPr/>
                </a:tc>
                <a:tc>
                  <a:txBody>
                    <a:bodyPr/>
                    <a:lstStyle/>
                    <a:p>
                      <a:pPr algn="ctr"/>
                      <a:r>
                        <a:rPr lang="en-US" sz="2400" dirty="0"/>
                        <a:t>1 </a:t>
                      </a:r>
                    </a:p>
                  </a:txBody>
                  <a:tcPr/>
                </a:tc>
                <a:extLst>
                  <a:ext uri="{0D108BD9-81ED-4DB2-BD59-A6C34878D82A}">
                    <a16:rowId xmlns:a16="http://schemas.microsoft.com/office/drawing/2014/main" xmlns="" val="3597839836"/>
                  </a:ext>
                </a:extLst>
              </a:tr>
              <a:tr h="370840">
                <a:tc>
                  <a:txBody>
                    <a:bodyPr/>
                    <a:lstStyle/>
                    <a:p>
                      <a:pPr algn="ctr"/>
                      <a:r>
                        <a:rPr lang="en-US" sz="2400" dirty="0"/>
                        <a:t>Y</a:t>
                      </a:r>
                    </a:p>
                  </a:txBody>
                  <a:tcPr/>
                </a:tc>
                <a:tc>
                  <a:txBody>
                    <a:bodyPr/>
                    <a:lstStyle/>
                    <a:p>
                      <a:pPr algn="ctr"/>
                      <a:endParaRPr lang="en-US" sz="2400" dirty="0"/>
                    </a:p>
                  </a:txBody>
                  <a:tcPr/>
                </a:tc>
                <a:extLst>
                  <a:ext uri="{0D108BD9-81ED-4DB2-BD59-A6C34878D82A}">
                    <a16:rowId xmlns:a16="http://schemas.microsoft.com/office/drawing/2014/main" xmlns="" val="418850878"/>
                  </a:ext>
                </a:extLst>
              </a:tr>
            </a:tbl>
          </a:graphicData>
        </a:graphic>
      </p:graphicFrame>
      <p:sp>
        <p:nvSpPr>
          <p:cNvPr id="40" name="Rectangle: Rounded Corners 39">
            <a:extLst>
              <a:ext uri="{FF2B5EF4-FFF2-40B4-BE49-F238E27FC236}">
                <a16:creationId xmlns:a16="http://schemas.microsoft.com/office/drawing/2014/main" xmlns="" id="{B0FE57BB-CFCD-4F36-8AFF-C8EE5E070944}"/>
              </a:ext>
            </a:extLst>
          </p:cNvPr>
          <p:cNvSpPr/>
          <p:nvPr/>
        </p:nvSpPr>
        <p:spPr>
          <a:xfrm>
            <a:off x="0" y="6329086"/>
            <a:ext cx="12192000" cy="51980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black"/>
                </a:solidFill>
                <a:latin typeface="Calibri"/>
              </a:rPr>
              <a:t> Qubit mapping has large impact on no. of swaps in NISQ applications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57" name="Table 56">
            <a:extLst>
              <a:ext uri="{FF2B5EF4-FFF2-40B4-BE49-F238E27FC236}">
                <a16:creationId xmlns:a16="http://schemas.microsoft.com/office/drawing/2014/main" xmlns="" id="{EAF63317-D664-410B-B9DC-77BFA56EBBF8}"/>
              </a:ext>
            </a:extLst>
          </p:cNvPr>
          <p:cNvGraphicFramePr>
            <a:graphicFrameLocks noGrp="1"/>
          </p:cNvGraphicFramePr>
          <p:nvPr>
            <p:extLst>
              <p:ext uri="{D42A27DB-BD31-4B8C-83A1-F6EECF244321}">
                <p14:modId xmlns:p14="http://schemas.microsoft.com/office/powerpoint/2010/main" val="284438438"/>
              </p:ext>
            </p:extLst>
          </p:nvPr>
        </p:nvGraphicFramePr>
        <p:xfrm>
          <a:off x="8369540" y="4547406"/>
          <a:ext cx="2944016" cy="1615440"/>
        </p:xfrm>
        <a:graphic>
          <a:graphicData uri="http://schemas.openxmlformats.org/drawingml/2006/table">
            <a:tbl>
              <a:tblPr firstRow="1" bandRow="1">
                <a:tableStyleId>{073A0DAA-6AF3-43AB-8588-CEC1D06C72B9}</a:tableStyleId>
              </a:tblPr>
              <a:tblGrid>
                <a:gridCol w="1472008">
                  <a:extLst>
                    <a:ext uri="{9D8B030D-6E8A-4147-A177-3AD203B41FA5}">
                      <a16:colId xmlns:a16="http://schemas.microsoft.com/office/drawing/2014/main" xmlns="" val="2888891945"/>
                    </a:ext>
                  </a:extLst>
                </a:gridCol>
                <a:gridCol w="1472008">
                  <a:extLst>
                    <a:ext uri="{9D8B030D-6E8A-4147-A177-3AD203B41FA5}">
                      <a16:colId xmlns:a16="http://schemas.microsoft.com/office/drawing/2014/main" xmlns="" val="3003365363"/>
                    </a:ext>
                  </a:extLst>
                </a:gridCol>
              </a:tblGrid>
              <a:tr h="370840">
                <a:tc>
                  <a:txBody>
                    <a:bodyPr/>
                    <a:lstStyle/>
                    <a:p>
                      <a:pPr algn="ctr"/>
                      <a:r>
                        <a:rPr lang="en-US" sz="2000" dirty="0"/>
                        <a:t>Mapping </a:t>
                      </a:r>
                    </a:p>
                  </a:txBody>
                  <a:tcPr/>
                </a:tc>
                <a:tc>
                  <a:txBody>
                    <a:bodyPr/>
                    <a:lstStyle/>
                    <a:p>
                      <a:pPr algn="ctr"/>
                      <a:r>
                        <a:rPr lang="en-US" sz="2000" dirty="0"/>
                        <a:t>Total SWAPs</a:t>
                      </a:r>
                    </a:p>
                  </a:txBody>
                  <a:tcPr/>
                </a:tc>
                <a:extLst>
                  <a:ext uri="{0D108BD9-81ED-4DB2-BD59-A6C34878D82A}">
                    <a16:rowId xmlns:a16="http://schemas.microsoft.com/office/drawing/2014/main" xmlns="" val="3916450187"/>
                  </a:ext>
                </a:extLst>
              </a:tr>
              <a:tr h="370840">
                <a:tc>
                  <a:txBody>
                    <a:bodyPr/>
                    <a:lstStyle/>
                    <a:p>
                      <a:pPr algn="ctr"/>
                      <a:r>
                        <a:rPr lang="en-US" sz="2400" dirty="0"/>
                        <a:t>X</a:t>
                      </a:r>
                    </a:p>
                  </a:txBody>
                  <a:tcPr/>
                </a:tc>
                <a:tc>
                  <a:txBody>
                    <a:bodyPr/>
                    <a:lstStyle/>
                    <a:p>
                      <a:pPr algn="ctr"/>
                      <a:r>
                        <a:rPr lang="en-US" sz="2400" dirty="0"/>
                        <a:t>1 </a:t>
                      </a:r>
                    </a:p>
                  </a:txBody>
                  <a:tcPr/>
                </a:tc>
                <a:extLst>
                  <a:ext uri="{0D108BD9-81ED-4DB2-BD59-A6C34878D82A}">
                    <a16:rowId xmlns:a16="http://schemas.microsoft.com/office/drawing/2014/main" xmlns="" val="3597839836"/>
                  </a:ext>
                </a:extLst>
              </a:tr>
              <a:tr h="370840">
                <a:tc>
                  <a:txBody>
                    <a:bodyPr/>
                    <a:lstStyle/>
                    <a:p>
                      <a:pPr algn="ctr"/>
                      <a:r>
                        <a:rPr lang="en-US" sz="2400" dirty="0"/>
                        <a:t>Y</a:t>
                      </a:r>
                    </a:p>
                  </a:txBody>
                  <a:tcPr/>
                </a:tc>
                <a:tc>
                  <a:txBody>
                    <a:bodyPr/>
                    <a:lstStyle/>
                    <a:p>
                      <a:pPr algn="ctr"/>
                      <a:r>
                        <a:rPr lang="en-US" sz="2400" dirty="0"/>
                        <a:t>0</a:t>
                      </a:r>
                    </a:p>
                  </a:txBody>
                  <a:tcPr/>
                </a:tc>
                <a:extLst>
                  <a:ext uri="{0D108BD9-81ED-4DB2-BD59-A6C34878D82A}">
                    <a16:rowId xmlns:a16="http://schemas.microsoft.com/office/drawing/2014/main" xmlns="" val="418850878"/>
                  </a:ext>
                </a:extLst>
              </a:tr>
            </a:tbl>
          </a:graphicData>
        </a:graphic>
      </p:graphicFrame>
      <p:grpSp>
        <p:nvGrpSpPr>
          <p:cNvPr id="19" name="Group 18">
            <a:extLst>
              <a:ext uri="{FF2B5EF4-FFF2-40B4-BE49-F238E27FC236}">
                <a16:creationId xmlns:a16="http://schemas.microsoft.com/office/drawing/2014/main" xmlns="" id="{4A3F489A-3A1B-4B1D-9422-FA5ACF0776F4}"/>
              </a:ext>
            </a:extLst>
          </p:cNvPr>
          <p:cNvGrpSpPr/>
          <p:nvPr/>
        </p:nvGrpSpPr>
        <p:grpSpPr>
          <a:xfrm>
            <a:off x="6925557" y="1610594"/>
            <a:ext cx="2312946" cy="2721859"/>
            <a:chOff x="6925557" y="1610594"/>
            <a:chExt cx="2312946" cy="2721859"/>
          </a:xfrm>
        </p:grpSpPr>
        <p:grpSp>
          <p:nvGrpSpPr>
            <p:cNvPr id="34" name="Group 33">
              <a:extLst>
                <a:ext uri="{FF2B5EF4-FFF2-40B4-BE49-F238E27FC236}">
                  <a16:creationId xmlns:a16="http://schemas.microsoft.com/office/drawing/2014/main" xmlns="" id="{300D9FAC-627F-4950-A55B-636FA2BD1132}"/>
                </a:ext>
              </a:extLst>
            </p:cNvPr>
            <p:cNvGrpSpPr/>
            <p:nvPr/>
          </p:nvGrpSpPr>
          <p:grpSpPr>
            <a:xfrm>
              <a:off x="6925557" y="1985494"/>
              <a:ext cx="2312946" cy="2346959"/>
              <a:chOff x="7005099" y="2456953"/>
              <a:chExt cx="2312946" cy="2346959"/>
            </a:xfrm>
          </p:grpSpPr>
          <p:sp>
            <p:nvSpPr>
              <p:cNvPr id="35" name="Oval 34">
                <a:extLst>
                  <a:ext uri="{FF2B5EF4-FFF2-40B4-BE49-F238E27FC236}">
                    <a16:creationId xmlns:a16="http://schemas.microsoft.com/office/drawing/2014/main" xmlns="" id="{6735CA86-E5FD-4A79-B88F-04344F85D1D0}"/>
                  </a:ext>
                </a:extLst>
              </p:cNvPr>
              <p:cNvSpPr/>
              <p:nvPr/>
            </p:nvSpPr>
            <p:spPr>
              <a:xfrm>
                <a:off x="7005099" y="2456953"/>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36" name="Oval 35">
                <a:extLst>
                  <a:ext uri="{FF2B5EF4-FFF2-40B4-BE49-F238E27FC236}">
                    <a16:creationId xmlns:a16="http://schemas.microsoft.com/office/drawing/2014/main" xmlns="" id="{17452C61-99BE-4411-A783-C9D82D42C277}"/>
                  </a:ext>
                </a:extLst>
              </p:cNvPr>
              <p:cNvSpPr/>
              <p:nvPr/>
            </p:nvSpPr>
            <p:spPr>
              <a:xfrm>
                <a:off x="8689894" y="2480806"/>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7" name="Oval 36">
                <a:extLst>
                  <a:ext uri="{FF2B5EF4-FFF2-40B4-BE49-F238E27FC236}">
                    <a16:creationId xmlns:a16="http://schemas.microsoft.com/office/drawing/2014/main" xmlns="" id="{1D6E97A1-980E-41D5-BCDF-165FE8059EB1}"/>
                  </a:ext>
                </a:extLst>
              </p:cNvPr>
              <p:cNvSpPr/>
              <p:nvPr/>
            </p:nvSpPr>
            <p:spPr>
              <a:xfrm>
                <a:off x="7832477" y="3293165"/>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1" name="Oval 40">
                <a:extLst>
                  <a:ext uri="{FF2B5EF4-FFF2-40B4-BE49-F238E27FC236}">
                    <a16:creationId xmlns:a16="http://schemas.microsoft.com/office/drawing/2014/main" xmlns="" id="{95A0A1BF-D8DA-47CD-83D2-DC4B41E28140}"/>
                  </a:ext>
                </a:extLst>
              </p:cNvPr>
              <p:cNvSpPr/>
              <p:nvPr/>
            </p:nvSpPr>
            <p:spPr>
              <a:xfrm>
                <a:off x="7005099" y="4143954"/>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42" name="Oval 41">
                <a:extLst>
                  <a:ext uri="{FF2B5EF4-FFF2-40B4-BE49-F238E27FC236}">
                    <a16:creationId xmlns:a16="http://schemas.microsoft.com/office/drawing/2014/main" xmlns="" id="{40BE84ED-BAB0-45E7-A4F0-4B1F90088B3D}"/>
                  </a:ext>
                </a:extLst>
              </p:cNvPr>
              <p:cNvSpPr/>
              <p:nvPr/>
            </p:nvSpPr>
            <p:spPr>
              <a:xfrm>
                <a:off x="8737600" y="4143954"/>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cxnSp>
            <p:nvCxnSpPr>
              <p:cNvPr id="43" name="Straight Arrow Connector 42">
                <a:extLst>
                  <a:ext uri="{FF2B5EF4-FFF2-40B4-BE49-F238E27FC236}">
                    <a16:creationId xmlns:a16="http://schemas.microsoft.com/office/drawing/2014/main" xmlns="" id="{3ECA6057-4889-48AF-B6C3-0B5D8F2A6F94}"/>
                  </a:ext>
                </a:extLst>
              </p:cNvPr>
              <p:cNvCxnSpPr>
                <a:stCxn id="37" idx="1"/>
                <a:endCxn id="35" idx="5"/>
              </p:cNvCxnSpPr>
              <p:nvPr/>
            </p:nvCxnSpPr>
            <p:spPr>
              <a:xfrm flipH="1" flipV="1">
                <a:off x="7500540" y="3020262"/>
                <a:ext cx="416941" cy="369552"/>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xmlns="" id="{F7BD7A93-C6B2-4035-BC11-9AA2CF6EEAFA}"/>
                  </a:ext>
                </a:extLst>
              </p:cNvPr>
              <p:cNvCxnSpPr>
                <a:cxnSpLocks/>
              </p:cNvCxnSpPr>
              <p:nvPr/>
            </p:nvCxnSpPr>
            <p:spPr>
              <a:xfrm flipV="1">
                <a:off x="7492516" y="3820906"/>
                <a:ext cx="446037" cy="424161"/>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xmlns="" id="{6967A46C-C0A8-4809-9057-D8AC4348AF1E}"/>
                  </a:ext>
                </a:extLst>
              </p:cNvPr>
              <p:cNvCxnSpPr>
                <a:cxnSpLocks/>
              </p:cNvCxnSpPr>
              <p:nvPr/>
            </p:nvCxnSpPr>
            <p:spPr>
              <a:xfrm flipV="1">
                <a:off x="8336440" y="3020262"/>
                <a:ext cx="388600" cy="374016"/>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xmlns="" id="{C69714A9-5A24-4828-92F2-F71BD44F4972}"/>
                  </a:ext>
                </a:extLst>
              </p:cNvPr>
              <p:cNvCxnSpPr>
                <a:cxnSpLocks/>
                <a:endCxn id="42" idx="1"/>
              </p:cNvCxnSpPr>
              <p:nvPr/>
            </p:nvCxnSpPr>
            <p:spPr>
              <a:xfrm>
                <a:off x="8356259" y="3820906"/>
                <a:ext cx="466345" cy="41969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sp>
          <p:nvSpPr>
            <p:cNvPr id="18" name="TextBox 17">
              <a:extLst>
                <a:ext uri="{FF2B5EF4-FFF2-40B4-BE49-F238E27FC236}">
                  <a16:creationId xmlns:a16="http://schemas.microsoft.com/office/drawing/2014/main" xmlns="" id="{042D8A3D-3E69-42CD-BE44-6208B8217CC2}"/>
                </a:ext>
              </a:extLst>
            </p:cNvPr>
            <p:cNvSpPr txBox="1"/>
            <p:nvPr/>
          </p:nvSpPr>
          <p:spPr>
            <a:xfrm>
              <a:off x="7506002" y="1610594"/>
              <a:ext cx="1300356" cy="369332"/>
            </a:xfrm>
            <a:prstGeom prst="rect">
              <a:avLst/>
            </a:prstGeom>
            <a:solidFill>
              <a:schemeClr val="tx1"/>
            </a:solidFill>
          </p:spPr>
          <p:txBody>
            <a:bodyPr wrap="none" rtlCol="0">
              <a:spAutoFit/>
            </a:bodyPr>
            <a:lstStyle/>
            <a:p>
              <a:r>
                <a:rPr lang="en-US" dirty="0">
                  <a:solidFill>
                    <a:schemeClr val="bg1"/>
                  </a:solidFill>
                </a:rPr>
                <a:t>Mapping-X</a:t>
              </a:r>
            </a:p>
          </p:txBody>
        </p:sp>
      </p:grpSp>
      <p:grpSp>
        <p:nvGrpSpPr>
          <p:cNvPr id="23" name="Group 22">
            <a:extLst>
              <a:ext uri="{FF2B5EF4-FFF2-40B4-BE49-F238E27FC236}">
                <a16:creationId xmlns:a16="http://schemas.microsoft.com/office/drawing/2014/main" xmlns="" id="{7E74EAE5-2FA8-42E1-B1FD-7151B3461596}"/>
              </a:ext>
            </a:extLst>
          </p:cNvPr>
          <p:cNvGrpSpPr/>
          <p:nvPr/>
        </p:nvGrpSpPr>
        <p:grpSpPr>
          <a:xfrm>
            <a:off x="9838855" y="1599284"/>
            <a:ext cx="2312946" cy="2749317"/>
            <a:chOff x="9838855" y="1599284"/>
            <a:chExt cx="2312946" cy="2749317"/>
          </a:xfrm>
        </p:grpSpPr>
        <p:grpSp>
          <p:nvGrpSpPr>
            <p:cNvPr id="47" name="Group 46">
              <a:extLst>
                <a:ext uri="{FF2B5EF4-FFF2-40B4-BE49-F238E27FC236}">
                  <a16:creationId xmlns:a16="http://schemas.microsoft.com/office/drawing/2014/main" xmlns="" id="{DF8D1BA0-972A-4D98-A9C1-DE5F3708CAC6}"/>
                </a:ext>
              </a:extLst>
            </p:cNvPr>
            <p:cNvGrpSpPr/>
            <p:nvPr/>
          </p:nvGrpSpPr>
          <p:grpSpPr>
            <a:xfrm>
              <a:off x="9838855" y="2001642"/>
              <a:ext cx="2312946" cy="2346959"/>
              <a:chOff x="7005099" y="2456953"/>
              <a:chExt cx="2312946" cy="2346959"/>
            </a:xfrm>
          </p:grpSpPr>
          <p:sp>
            <p:nvSpPr>
              <p:cNvPr id="48" name="Oval 47">
                <a:extLst>
                  <a:ext uri="{FF2B5EF4-FFF2-40B4-BE49-F238E27FC236}">
                    <a16:creationId xmlns:a16="http://schemas.microsoft.com/office/drawing/2014/main" xmlns="" id="{3C0A6DED-A5D2-49BD-86D0-B99BC570332B}"/>
                  </a:ext>
                </a:extLst>
              </p:cNvPr>
              <p:cNvSpPr/>
              <p:nvPr/>
            </p:nvSpPr>
            <p:spPr>
              <a:xfrm>
                <a:off x="7005099" y="2456953"/>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9" name="Oval 48">
                <a:extLst>
                  <a:ext uri="{FF2B5EF4-FFF2-40B4-BE49-F238E27FC236}">
                    <a16:creationId xmlns:a16="http://schemas.microsoft.com/office/drawing/2014/main" xmlns="" id="{3AD51118-B271-46B9-96EC-EDBEE154761A}"/>
                  </a:ext>
                </a:extLst>
              </p:cNvPr>
              <p:cNvSpPr/>
              <p:nvPr/>
            </p:nvSpPr>
            <p:spPr>
              <a:xfrm>
                <a:off x="8689894" y="2480806"/>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xmlns="" id="{A9E096DA-8DC9-4E3C-9A29-8D5F866B0950}"/>
                  </a:ext>
                </a:extLst>
              </p:cNvPr>
              <p:cNvSpPr/>
              <p:nvPr/>
            </p:nvSpPr>
            <p:spPr>
              <a:xfrm>
                <a:off x="7832477" y="3293165"/>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51" name="Oval 50">
                <a:extLst>
                  <a:ext uri="{FF2B5EF4-FFF2-40B4-BE49-F238E27FC236}">
                    <a16:creationId xmlns:a16="http://schemas.microsoft.com/office/drawing/2014/main" xmlns="" id="{A7788017-4D50-466A-A89B-285ABDBE4874}"/>
                  </a:ext>
                </a:extLst>
              </p:cNvPr>
              <p:cNvSpPr/>
              <p:nvPr/>
            </p:nvSpPr>
            <p:spPr>
              <a:xfrm>
                <a:off x="7005099" y="4143954"/>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2" name="Oval 51">
                <a:extLst>
                  <a:ext uri="{FF2B5EF4-FFF2-40B4-BE49-F238E27FC236}">
                    <a16:creationId xmlns:a16="http://schemas.microsoft.com/office/drawing/2014/main" xmlns="" id="{E00B491C-3630-4BEA-B4FA-580E4A06AFC5}"/>
                  </a:ext>
                </a:extLst>
              </p:cNvPr>
              <p:cNvSpPr/>
              <p:nvPr/>
            </p:nvSpPr>
            <p:spPr>
              <a:xfrm>
                <a:off x="8737600" y="4143954"/>
                <a:ext cx="580445" cy="6599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cxnSp>
            <p:nvCxnSpPr>
              <p:cNvPr id="53" name="Straight Arrow Connector 52">
                <a:extLst>
                  <a:ext uri="{FF2B5EF4-FFF2-40B4-BE49-F238E27FC236}">
                    <a16:creationId xmlns:a16="http://schemas.microsoft.com/office/drawing/2014/main" xmlns="" id="{093437D6-16D6-462D-904B-CDEEA4FD1424}"/>
                  </a:ext>
                </a:extLst>
              </p:cNvPr>
              <p:cNvCxnSpPr>
                <a:stCxn id="50" idx="1"/>
                <a:endCxn id="48" idx="5"/>
              </p:cNvCxnSpPr>
              <p:nvPr/>
            </p:nvCxnSpPr>
            <p:spPr>
              <a:xfrm flipH="1" flipV="1">
                <a:off x="7500540" y="3020262"/>
                <a:ext cx="416941" cy="369552"/>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xmlns="" id="{D8523526-CC19-47D3-86AE-212BB3376574}"/>
                  </a:ext>
                </a:extLst>
              </p:cNvPr>
              <p:cNvCxnSpPr>
                <a:cxnSpLocks/>
              </p:cNvCxnSpPr>
              <p:nvPr/>
            </p:nvCxnSpPr>
            <p:spPr>
              <a:xfrm flipV="1">
                <a:off x="7492516" y="3820906"/>
                <a:ext cx="446037" cy="424161"/>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xmlns="" id="{059D3251-EAEC-4A02-982B-4CC7F7717780}"/>
                  </a:ext>
                </a:extLst>
              </p:cNvPr>
              <p:cNvCxnSpPr>
                <a:cxnSpLocks/>
              </p:cNvCxnSpPr>
              <p:nvPr/>
            </p:nvCxnSpPr>
            <p:spPr>
              <a:xfrm flipV="1">
                <a:off x="8336440" y="3020262"/>
                <a:ext cx="388600" cy="374016"/>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xmlns="" id="{7953979E-9671-44F5-8B78-CAD91BF019AB}"/>
                  </a:ext>
                </a:extLst>
              </p:cNvPr>
              <p:cNvCxnSpPr>
                <a:cxnSpLocks/>
                <a:endCxn id="52" idx="1"/>
              </p:cNvCxnSpPr>
              <p:nvPr/>
            </p:nvCxnSpPr>
            <p:spPr>
              <a:xfrm>
                <a:off x="8356259" y="3820906"/>
                <a:ext cx="466345" cy="41969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sp>
          <p:nvSpPr>
            <p:cNvPr id="58" name="TextBox 57">
              <a:extLst>
                <a:ext uri="{FF2B5EF4-FFF2-40B4-BE49-F238E27FC236}">
                  <a16:creationId xmlns:a16="http://schemas.microsoft.com/office/drawing/2014/main" xmlns="" id="{071DD360-83DB-4BAE-AC7C-C8A3264738A7}"/>
                </a:ext>
              </a:extLst>
            </p:cNvPr>
            <p:cNvSpPr txBox="1"/>
            <p:nvPr/>
          </p:nvSpPr>
          <p:spPr>
            <a:xfrm>
              <a:off x="10334296" y="1599284"/>
              <a:ext cx="1300356" cy="369332"/>
            </a:xfrm>
            <a:prstGeom prst="rect">
              <a:avLst/>
            </a:prstGeom>
            <a:solidFill>
              <a:schemeClr val="tx1"/>
            </a:solidFill>
          </p:spPr>
          <p:txBody>
            <a:bodyPr wrap="none" rtlCol="0">
              <a:spAutoFit/>
            </a:bodyPr>
            <a:lstStyle/>
            <a:p>
              <a:r>
                <a:rPr lang="en-US" dirty="0">
                  <a:solidFill>
                    <a:schemeClr val="bg1"/>
                  </a:solidFill>
                </a:rPr>
                <a:t>Mapping-Y</a:t>
              </a:r>
            </a:p>
          </p:txBody>
        </p:sp>
      </p:grpSp>
      <p:grpSp>
        <p:nvGrpSpPr>
          <p:cNvPr id="67" name="Group 66">
            <a:extLst>
              <a:ext uri="{FF2B5EF4-FFF2-40B4-BE49-F238E27FC236}">
                <a16:creationId xmlns:a16="http://schemas.microsoft.com/office/drawing/2014/main" xmlns="" id="{0F4B2844-0759-42F8-B945-97259C8114B0}"/>
              </a:ext>
            </a:extLst>
          </p:cNvPr>
          <p:cNvGrpSpPr/>
          <p:nvPr/>
        </p:nvGrpSpPr>
        <p:grpSpPr>
          <a:xfrm>
            <a:off x="124543" y="4093797"/>
            <a:ext cx="3690729" cy="2107064"/>
            <a:chOff x="-26458" y="4569289"/>
            <a:chExt cx="3690729" cy="2107064"/>
          </a:xfrm>
        </p:grpSpPr>
        <p:sp>
          <p:nvSpPr>
            <p:cNvPr id="63" name="Content Placeholder 36">
              <a:extLst>
                <a:ext uri="{FF2B5EF4-FFF2-40B4-BE49-F238E27FC236}">
                  <a16:creationId xmlns:a16="http://schemas.microsoft.com/office/drawing/2014/main" xmlns="" id="{1D73F9CF-A107-4246-8729-2BF3EC88A394}"/>
                </a:ext>
              </a:extLst>
            </p:cNvPr>
            <p:cNvSpPr txBox="1">
              <a:spLocks/>
            </p:cNvSpPr>
            <p:nvPr/>
          </p:nvSpPr>
          <p:spPr>
            <a:xfrm>
              <a:off x="-26458" y="4569289"/>
              <a:ext cx="3690729" cy="2107064"/>
            </a:xfrm>
            <a:prstGeom prst="rect">
              <a:avLst/>
            </a:prstGeom>
            <a:solidFill>
              <a:schemeClr val="bg1">
                <a:lumMod val="95000"/>
              </a:schemeClr>
            </a:solidFill>
          </p:spPr>
          <p:txBody>
            <a:bodyPr>
              <a:normAutofit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ctr"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lv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q[1];</a:t>
              </a:r>
              <a:endParaRPr lang="en-US" dirty="0">
                <a:solidFill>
                  <a:prstClr val="black"/>
                </a:solidFill>
                <a:latin typeface="Calibri"/>
              </a:endParaRPr>
            </a:p>
            <a:p>
              <a:pPr mar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q[2];</a:t>
              </a:r>
              <a:endParaRPr lang="en-US" dirty="0">
                <a:solidFill>
                  <a:prstClr val="black"/>
                </a:solidFill>
              </a:endParaRPr>
            </a:p>
            <a:p>
              <a:pPr mar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q[3];</a:t>
              </a:r>
              <a:endParaRPr lang="en-US" dirty="0">
                <a:solidFill>
                  <a:prstClr val="black"/>
                </a:solidFill>
              </a:endParaRPr>
            </a:p>
            <a:p>
              <a:pPr mar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q[4];</a:t>
              </a:r>
              <a:endParaRPr lang="en-US" dirty="0">
                <a:solidFill>
                  <a:prstClr val="black"/>
                </a:solidFill>
              </a:endParaRPr>
            </a:p>
            <a:p>
              <a:pPr marL="0" marR="0" lvl="0" indent="0" algn="ctr" defTabSz="342900" rtl="0" eaLnBrk="1" fontAlgn="auto" latinLnBrk="0" hangingPunct="1">
                <a:lnSpc>
                  <a:spcPct val="100000"/>
                </a:lnSpc>
                <a:spcBef>
                  <a:spcPct val="20000"/>
                </a:spcBef>
                <a:spcAft>
                  <a:spcPts val="0"/>
                </a:spcAft>
                <a:buSz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TextBox 63">
              <a:extLst>
                <a:ext uri="{FF2B5EF4-FFF2-40B4-BE49-F238E27FC236}">
                  <a16:creationId xmlns:a16="http://schemas.microsoft.com/office/drawing/2014/main" xmlns="" id="{C329DFC4-D67B-46C4-B8EC-E8A1A49E226F}"/>
                </a:ext>
              </a:extLst>
            </p:cNvPr>
            <p:cNvSpPr txBox="1"/>
            <p:nvPr/>
          </p:nvSpPr>
          <p:spPr>
            <a:xfrm>
              <a:off x="351516" y="4606562"/>
              <a:ext cx="2581156" cy="461665"/>
            </a:xfrm>
            <a:prstGeom prst="rect">
              <a:avLst/>
            </a:prstGeom>
            <a:solidFill>
              <a:schemeClr val="bg1">
                <a:lumMod val="95000"/>
              </a:schemeClr>
            </a:solidFill>
          </p:spPr>
          <p:txBody>
            <a:bodyPr wrap="none" rtlCol="0">
              <a:spAutoFit/>
            </a:bodyPr>
            <a:lstStyle/>
            <a:p>
              <a:r>
                <a:rPr lang="en-US" sz="2400" i="1" dirty="0">
                  <a:solidFill>
                    <a:srgbClr val="00B050"/>
                  </a:solidFill>
                  <a:latin typeface="Courier New" panose="02070309020205020404" pitchFamily="49" charset="0"/>
                  <a:cs typeface="Courier New" panose="02070309020205020404" pitchFamily="49" charset="0"/>
                </a:rPr>
                <a:t>#NISQ with Y:</a:t>
              </a:r>
              <a:endParaRPr lang="en-US" i="1" dirty="0">
                <a:solidFill>
                  <a:srgbClr val="00B050"/>
                </a:solidFill>
                <a:latin typeface="Courier New" panose="02070309020205020404" pitchFamily="49" charset="0"/>
                <a:cs typeface="Courier New" panose="02070309020205020404" pitchFamily="49" charset="0"/>
              </a:endParaRPr>
            </a:p>
          </p:txBody>
        </p:sp>
      </p:grpSp>
      <p:grpSp>
        <p:nvGrpSpPr>
          <p:cNvPr id="66" name="Group 65">
            <a:extLst>
              <a:ext uri="{FF2B5EF4-FFF2-40B4-BE49-F238E27FC236}">
                <a16:creationId xmlns:a16="http://schemas.microsoft.com/office/drawing/2014/main" xmlns="" id="{8C5DABA4-E859-4ED9-87C8-391AF6D246E5}"/>
              </a:ext>
            </a:extLst>
          </p:cNvPr>
          <p:cNvGrpSpPr/>
          <p:nvPr/>
        </p:nvGrpSpPr>
        <p:grpSpPr>
          <a:xfrm>
            <a:off x="118156" y="1569978"/>
            <a:ext cx="3690729" cy="2436732"/>
            <a:chOff x="7611220" y="-238942"/>
            <a:chExt cx="3690729" cy="2862588"/>
          </a:xfrm>
        </p:grpSpPr>
        <p:sp>
          <p:nvSpPr>
            <p:cNvPr id="60" name="Content Placeholder 36">
              <a:extLst>
                <a:ext uri="{FF2B5EF4-FFF2-40B4-BE49-F238E27FC236}">
                  <a16:creationId xmlns:a16="http://schemas.microsoft.com/office/drawing/2014/main" xmlns="" id="{F6B34C83-1088-488D-B97F-09258001F8ED}"/>
                </a:ext>
              </a:extLst>
            </p:cNvPr>
            <p:cNvSpPr txBox="1">
              <a:spLocks/>
            </p:cNvSpPr>
            <p:nvPr/>
          </p:nvSpPr>
          <p:spPr>
            <a:xfrm>
              <a:off x="7611220" y="-160558"/>
              <a:ext cx="3690729" cy="2784204"/>
            </a:xfrm>
            <a:prstGeom prst="rect">
              <a:avLst/>
            </a:prstGeom>
            <a:solidFill>
              <a:schemeClr val="bg1">
                <a:lumMod val="95000"/>
              </a:schemeClr>
            </a:solidFill>
          </p:spPr>
          <p:txBody>
            <a:bodyPr>
              <a:normAutofit fontScale="92500"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lgn="ctr" fontAlgn="auto">
                <a:spcAft>
                  <a:spcPts val="0"/>
                </a:spcAft>
                <a:buNone/>
                <a:defRPr/>
              </a:pPr>
              <a:endParaRPr lang="en-US" dirty="0">
                <a:latin typeface="Courier New" panose="02070309020205020404" pitchFamily="49" charset="0"/>
                <a:cs typeface="Courier New" panose="02070309020205020404" pitchFamily="49" charset="0"/>
              </a:endParaRPr>
            </a:p>
            <a:p>
              <a:pPr marL="0" lv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q[1];</a:t>
              </a:r>
              <a:endParaRPr lang="en-US" dirty="0">
                <a:solidFill>
                  <a:prstClr val="black"/>
                </a:solidFill>
                <a:latin typeface="Calibri"/>
              </a:endParaRPr>
            </a:p>
            <a:p>
              <a:pPr marL="0" indent="0" algn="ctr" fontAlgn="auto">
                <a:spcAft>
                  <a:spcPts val="0"/>
                </a:spcAft>
                <a:buNone/>
                <a:defRPr/>
              </a:pPr>
              <a:r>
                <a:rPr lang="en-US" b="1" dirty="0">
                  <a:latin typeface="Courier New" panose="02070309020205020404" pitchFamily="49" charset="0"/>
                  <a:cs typeface="Courier New" panose="02070309020205020404" pitchFamily="49" charset="0"/>
                </a:rPr>
                <a:t>swap q[0], q[2];</a:t>
              </a:r>
            </a:p>
            <a:p>
              <a:pPr mar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q[2];</a:t>
              </a:r>
              <a:endParaRPr lang="en-US" dirty="0">
                <a:solidFill>
                  <a:prstClr val="black"/>
                </a:solidFill>
              </a:endParaRPr>
            </a:p>
            <a:p>
              <a:pPr mar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q[3];</a:t>
              </a:r>
              <a:endParaRPr lang="en-US" dirty="0">
                <a:solidFill>
                  <a:prstClr val="black"/>
                </a:solidFill>
              </a:endParaRPr>
            </a:p>
            <a:p>
              <a:pPr marL="0" indent="0" algn="ctr" fontAlgn="auto">
                <a:spcAft>
                  <a:spcPts val="0"/>
                </a:spcAft>
                <a:buNone/>
                <a:defRPr/>
              </a:pPr>
              <a:r>
                <a:rPr lang="en-US" dirty="0" err="1">
                  <a:latin typeface="Courier New" panose="02070309020205020404" pitchFamily="49" charset="0"/>
                  <a:cs typeface="Courier New" panose="02070309020205020404" pitchFamily="49" charset="0"/>
                </a:rPr>
                <a:t>cnot</a:t>
              </a:r>
              <a:r>
                <a:rPr lang="en-US" dirty="0">
                  <a:latin typeface="Courier New" panose="02070309020205020404" pitchFamily="49" charset="0"/>
                  <a:cs typeface="Courier New" panose="02070309020205020404" pitchFamily="49" charset="0"/>
                </a:rPr>
                <a:t> q[0], q[4];</a:t>
              </a:r>
              <a:endParaRPr lang="en-US" dirty="0">
                <a:solidFill>
                  <a:prstClr val="black"/>
                </a:solidFill>
              </a:endParaRPr>
            </a:p>
            <a:p>
              <a:pPr marL="0" marR="0" lvl="0" indent="0" algn="ctr" defTabSz="342900" rtl="0" eaLnBrk="1" fontAlgn="auto" latinLnBrk="0" hangingPunct="1">
                <a:lnSpc>
                  <a:spcPct val="100000"/>
                </a:lnSpc>
                <a:spcBef>
                  <a:spcPct val="20000"/>
                </a:spcBef>
                <a:spcAft>
                  <a:spcPts val="0"/>
                </a:spcAft>
                <a:buSz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5" name="TextBox 64">
              <a:extLst>
                <a:ext uri="{FF2B5EF4-FFF2-40B4-BE49-F238E27FC236}">
                  <a16:creationId xmlns:a16="http://schemas.microsoft.com/office/drawing/2014/main" xmlns="" id="{13F2C0A1-644D-434A-8601-7D835EB59CC7}"/>
                </a:ext>
              </a:extLst>
            </p:cNvPr>
            <p:cNvSpPr txBox="1"/>
            <p:nvPr/>
          </p:nvSpPr>
          <p:spPr>
            <a:xfrm>
              <a:off x="7877471" y="-238942"/>
              <a:ext cx="3134191" cy="542348"/>
            </a:xfrm>
            <a:prstGeom prst="rect">
              <a:avLst/>
            </a:prstGeom>
            <a:solidFill>
              <a:schemeClr val="bg1">
                <a:lumMod val="95000"/>
              </a:schemeClr>
            </a:solidFill>
          </p:spPr>
          <p:txBody>
            <a:bodyPr wrap="none" rtlCol="0">
              <a:spAutoFit/>
            </a:bodyPr>
            <a:lstStyle/>
            <a:p>
              <a:pPr algn="just"/>
              <a:r>
                <a:rPr lang="en-US" sz="2400" i="1" dirty="0">
                  <a:solidFill>
                    <a:srgbClr val="00B050"/>
                  </a:solidFill>
                  <a:latin typeface="Courier New" panose="02070309020205020404" pitchFamily="49" charset="0"/>
                  <a:cs typeface="Courier New" panose="02070309020205020404" pitchFamily="49" charset="0"/>
                </a:rPr>
                <a:t>#Program with X:</a:t>
              </a:r>
              <a:endParaRPr lang="en-US" i="1" dirty="0">
                <a:solidFill>
                  <a:srgbClr val="00B050"/>
                </a:solidFill>
                <a:latin typeface="Courier New" panose="02070309020205020404" pitchFamily="49" charset="0"/>
                <a:cs typeface="Courier New" panose="02070309020205020404" pitchFamily="49" charset="0"/>
              </a:endParaRPr>
            </a:p>
          </p:txBody>
        </p:sp>
      </p:grpSp>
    </p:spTree>
    <p:custDataLst>
      <p:tags r:id="rId1"/>
    </p:custDataLst>
    <p:extLst>
      <p:ext uri="{BB962C8B-B14F-4D97-AF65-F5344CB8AC3E}">
        <p14:creationId xmlns:p14="http://schemas.microsoft.com/office/powerpoint/2010/main" val="41400596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0"/>
                                        </p:tgtEl>
                                      </p:cBhvr>
                                    </p:animEffect>
                                    <p:set>
                                      <p:cBhvr>
                                        <p:cTn id="11" dur="1" fill="hold">
                                          <p:stCondLst>
                                            <p:cond delay="499"/>
                                          </p:stCondLst>
                                        </p:cTn>
                                        <p:tgtEl>
                                          <p:spTgt spid="2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F80B53-E203-4A62-A9EF-FE23DA9ECF59}"/>
              </a:ext>
            </a:extLst>
          </p:cNvPr>
          <p:cNvSpPr>
            <a:spLocks noGrp="1"/>
          </p:cNvSpPr>
          <p:nvPr>
            <p:ph type="title"/>
          </p:nvPr>
        </p:nvSpPr>
        <p:spPr/>
        <p:txBody>
          <a:bodyPr/>
          <a:lstStyle/>
          <a:p>
            <a:r>
              <a:rPr lang="en-US" sz="3600" dirty="0"/>
              <a:t>Cost of performing a SWAP operation</a:t>
            </a:r>
            <a:endParaRPr lang="en-US" dirty="0"/>
          </a:p>
        </p:txBody>
      </p:sp>
      <p:sp>
        <p:nvSpPr>
          <p:cNvPr id="3" name="Slide Number Placeholder 2">
            <a:extLst>
              <a:ext uri="{FF2B5EF4-FFF2-40B4-BE49-F238E27FC236}">
                <a16:creationId xmlns:a16="http://schemas.microsoft.com/office/drawing/2014/main" xmlns="" id="{A76C0309-3003-430B-B9F2-BBFAE7711F25}"/>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66</a:t>
            </a:fld>
            <a:endParaRPr lang="en-US" dirty="0">
              <a:solidFill>
                <a:prstClr val="black">
                  <a:tint val="75000"/>
                </a:prstClr>
              </a:solidFill>
            </a:endParaRPr>
          </a:p>
        </p:txBody>
      </p:sp>
      <p:sp>
        <p:nvSpPr>
          <p:cNvPr id="5" name="TextBox 4">
            <a:extLst>
              <a:ext uri="{FF2B5EF4-FFF2-40B4-BE49-F238E27FC236}">
                <a16:creationId xmlns:a16="http://schemas.microsoft.com/office/drawing/2014/main" xmlns="" id="{BD6B2E8D-D2F4-4D92-A5FF-752AAF52A83B}"/>
              </a:ext>
            </a:extLst>
          </p:cNvPr>
          <p:cNvSpPr txBox="1"/>
          <p:nvPr/>
        </p:nvSpPr>
        <p:spPr>
          <a:xfrm>
            <a:off x="486228" y="1856570"/>
            <a:ext cx="11332606" cy="4031873"/>
          </a:xfrm>
          <a:prstGeom prst="rect">
            <a:avLst/>
          </a:prstGeom>
          <a:noFill/>
        </p:spPr>
        <p:txBody>
          <a:bodyPr wrap="square" rtlCol="0">
            <a:spAutoFit/>
          </a:bodyPr>
          <a:lstStyle/>
          <a:p>
            <a:endParaRPr lang="en-US" sz="3200" dirty="0">
              <a:latin typeface="+mn-lt"/>
            </a:endParaRPr>
          </a:p>
          <a:p>
            <a:pPr marL="457200" indent="-457200">
              <a:buFont typeface="Wingdings" panose="05000000000000000000" pitchFamily="2" charset="2"/>
              <a:buChar char="v"/>
            </a:pPr>
            <a:r>
              <a:rPr lang="en-US" sz="3200" dirty="0">
                <a:latin typeface="+mn-lt"/>
              </a:rPr>
              <a:t>SWAP operations are unreliable</a:t>
            </a:r>
          </a:p>
          <a:p>
            <a:pPr marL="457200" indent="-457200">
              <a:buFont typeface="Wingdings" panose="05000000000000000000" pitchFamily="2" charset="2"/>
              <a:buChar char="v"/>
            </a:pPr>
            <a:endParaRPr lang="en-US" sz="3200" dirty="0">
              <a:latin typeface="+mn-lt"/>
            </a:endParaRPr>
          </a:p>
          <a:p>
            <a:pPr marL="457200" indent="-457200">
              <a:buFont typeface="Wingdings" panose="05000000000000000000" pitchFamily="2" charset="2"/>
              <a:buChar char="v"/>
            </a:pPr>
            <a:endParaRPr lang="en-US" sz="3200" dirty="0">
              <a:latin typeface="+mn-lt"/>
            </a:endParaRPr>
          </a:p>
          <a:p>
            <a:pPr marL="457200" indent="-457200">
              <a:buFont typeface="Wingdings" panose="05000000000000000000" pitchFamily="2" charset="2"/>
              <a:buChar char="v"/>
            </a:pPr>
            <a:r>
              <a:rPr lang="en-US" sz="3200" dirty="0">
                <a:solidFill>
                  <a:prstClr val="black"/>
                </a:solidFill>
                <a:latin typeface="+mn-lt"/>
              </a:rPr>
              <a:t>Extra SWAPs reduce reliability of applications significantly </a:t>
            </a:r>
            <a:endParaRPr lang="en-US" sz="3200" dirty="0">
              <a:latin typeface="+mn-lt"/>
            </a:endParaRPr>
          </a:p>
          <a:p>
            <a:pPr marL="457200" indent="-457200">
              <a:buFont typeface="Wingdings" panose="05000000000000000000" pitchFamily="2" charset="2"/>
              <a:buChar char="v"/>
            </a:pPr>
            <a:endParaRPr lang="en-US" sz="3200" dirty="0">
              <a:latin typeface="+mn-lt"/>
            </a:endParaRPr>
          </a:p>
          <a:p>
            <a:endParaRPr lang="en-US" sz="3200" dirty="0">
              <a:latin typeface="+mn-lt"/>
            </a:endParaRPr>
          </a:p>
          <a:p>
            <a:pPr marL="457200" indent="-457200">
              <a:buFont typeface="Wingdings" panose="05000000000000000000" pitchFamily="2" charset="2"/>
              <a:buChar char="v"/>
            </a:pPr>
            <a:endParaRPr lang="en-US" sz="3200" dirty="0">
              <a:latin typeface="+mn-lt"/>
            </a:endParaRPr>
          </a:p>
        </p:txBody>
      </p:sp>
      <p:sp>
        <p:nvSpPr>
          <p:cNvPr id="6" name="Rectangle: Rounded Corners 5">
            <a:extLst>
              <a:ext uri="{FF2B5EF4-FFF2-40B4-BE49-F238E27FC236}">
                <a16:creationId xmlns:a16="http://schemas.microsoft.com/office/drawing/2014/main" xmlns="" id="{0F861D41-7C07-4FFA-A913-AAAD3F69E77C}"/>
              </a:ext>
            </a:extLst>
          </p:cNvPr>
          <p:cNvSpPr/>
          <p:nvPr/>
        </p:nvSpPr>
        <p:spPr>
          <a:xfrm>
            <a:off x="-43611" y="5169944"/>
            <a:ext cx="12235543" cy="718499"/>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600" b="1" noProof="0" dirty="0">
                <a:solidFill>
                  <a:prstClr val="black"/>
                </a:solidFill>
                <a:latin typeface="Calibri"/>
              </a:rPr>
              <a:t>Existing</a:t>
            </a:r>
            <a:r>
              <a:rPr lang="en-US" sz="3600" b="1" dirty="0">
                <a:solidFill>
                  <a:prstClr val="black"/>
                </a:solidFill>
                <a:latin typeface="Calibri"/>
              </a:rPr>
              <a:t> </a:t>
            </a:r>
            <a:r>
              <a:rPr kumimoji="0" lang="en-US" sz="3600" b="1" i="0" u="none" strike="noStrike" kern="1200" cap="none" spc="0" normalizeH="0" baseline="0" noProof="0" dirty="0">
                <a:ln>
                  <a:noFill/>
                </a:ln>
                <a:solidFill>
                  <a:prstClr val="black"/>
                </a:solidFill>
                <a:effectLst/>
                <a:uLnTx/>
                <a:uFillTx/>
                <a:latin typeface="Calibri"/>
                <a:ea typeface="+mn-ea"/>
                <a:cs typeface="+mn-cs"/>
              </a:rPr>
              <a:t>all</a:t>
            </a:r>
            <a:r>
              <a:rPr lang="en-US" sz="3600" b="1" dirty="0" err="1">
                <a:solidFill>
                  <a:prstClr val="black"/>
                </a:solidFill>
                <a:latin typeface="Calibri"/>
              </a:rPr>
              <a:t>ocation</a:t>
            </a:r>
            <a:r>
              <a:rPr lang="en-US" sz="3600" b="1" dirty="0">
                <a:solidFill>
                  <a:prstClr val="black"/>
                </a:solidFill>
                <a:latin typeface="Calibri"/>
              </a:rPr>
              <a:t> policy [1] minimize number of SWAPs</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xmlns="" id="{3F173C26-10AE-4F21-A217-3B385AA8D214}"/>
              </a:ext>
            </a:extLst>
          </p:cNvPr>
          <p:cNvSpPr txBox="1"/>
          <p:nvPr/>
        </p:nvSpPr>
        <p:spPr>
          <a:xfrm>
            <a:off x="105516" y="6082033"/>
            <a:ext cx="12094029" cy="646331"/>
          </a:xfrm>
          <a:prstGeom prst="rect">
            <a:avLst/>
          </a:prstGeom>
          <a:noFill/>
        </p:spPr>
        <p:txBody>
          <a:bodyPr wrap="square" rtlCol="0">
            <a:spAutoFit/>
          </a:bodyPr>
          <a:lstStyle/>
          <a:p>
            <a:r>
              <a:rPr lang="en-US" dirty="0"/>
              <a:t>[1]  Alwin </a:t>
            </a:r>
            <a:r>
              <a:rPr lang="en-US" dirty="0" err="1"/>
              <a:t>Zulehner</a:t>
            </a:r>
            <a:r>
              <a:rPr lang="en-US" dirty="0"/>
              <a:t>, </a:t>
            </a:r>
            <a:r>
              <a:rPr lang="en-US" dirty="0" err="1"/>
              <a:t>Alexandru</a:t>
            </a:r>
            <a:r>
              <a:rPr lang="en-US" dirty="0"/>
              <a:t> Paler, and Robert </a:t>
            </a:r>
            <a:r>
              <a:rPr lang="en-US" dirty="0" err="1"/>
              <a:t>Wille</a:t>
            </a:r>
            <a:r>
              <a:rPr lang="en-US" dirty="0"/>
              <a:t>. Efficient mapping of quantum circuits to the </a:t>
            </a:r>
            <a:r>
              <a:rPr lang="en-US" dirty="0" err="1"/>
              <a:t>ibm</a:t>
            </a:r>
            <a:r>
              <a:rPr lang="en-US" dirty="0"/>
              <a:t> </a:t>
            </a:r>
            <a:r>
              <a:rPr lang="en-US" dirty="0" err="1"/>
              <a:t>qx</a:t>
            </a:r>
            <a:r>
              <a:rPr lang="en-US" dirty="0"/>
              <a:t> architectures (arXiv:1712.04722, 2017).</a:t>
            </a:r>
          </a:p>
        </p:txBody>
      </p:sp>
      <p:sp>
        <p:nvSpPr>
          <p:cNvPr id="7" name="Rectangle: Rounded Corners 6">
            <a:extLst>
              <a:ext uri="{FF2B5EF4-FFF2-40B4-BE49-F238E27FC236}">
                <a16:creationId xmlns:a16="http://schemas.microsoft.com/office/drawing/2014/main" xmlns="" id="{76323A0C-148C-43E8-864A-B19C2524DAF1}"/>
              </a:ext>
            </a:extLst>
          </p:cNvPr>
          <p:cNvSpPr/>
          <p:nvPr/>
        </p:nvSpPr>
        <p:spPr>
          <a:xfrm>
            <a:off x="0" y="6139501"/>
            <a:ext cx="12235543" cy="718499"/>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600" b="1" dirty="0">
                <a:solidFill>
                  <a:prstClr val="black"/>
                </a:solidFill>
              </a:rPr>
              <a:t>But allocation policy [1] use uniform SWAP cost</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10982917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63D52-E350-43CA-8F7A-6FF6D4D662F9}"/>
              </a:ext>
            </a:extLst>
          </p:cNvPr>
          <p:cNvSpPr>
            <a:spLocks noGrp="1"/>
          </p:cNvSpPr>
          <p:nvPr>
            <p:ph type="title"/>
          </p:nvPr>
        </p:nvSpPr>
        <p:spPr>
          <a:xfrm>
            <a:off x="609599" y="196814"/>
            <a:ext cx="10936016" cy="1143000"/>
          </a:xfrm>
        </p:spPr>
        <p:txBody>
          <a:bodyPr>
            <a:normAutofit fontScale="90000"/>
          </a:bodyPr>
          <a:lstStyle/>
          <a:p>
            <a:r>
              <a:rPr lang="en-US" sz="4400" dirty="0"/>
              <a:t>Not all quantum links and qubits are created equal!</a:t>
            </a:r>
          </a:p>
        </p:txBody>
      </p:sp>
      <p:sp>
        <p:nvSpPr>
          <p:cNvPr id="3" name="Slide Number Placeholder 2">
            <a:extLst>
              <a:ext uri="{FF2B5EF4-FFF2-40B4-BE49-F238E27FC236}">
                <a16:creationId xmlns:a16="http://schemas.microsoft.com/office/drawing/2014/main" xmlns="" id="{65D80DD4-0C37-4C32-AF91-4BD742901159}"/>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67</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xmlns="" id="{89CC22BD-9A31-4380-886F-A94FCF903362}"/>
              </a:ext>
            </a:extLst>
          </p:cNvPr>
          <p:cNvPicPr>
            <a:picLocks noChangeAspect="1"/>
          </p:cNvPicPr>
          <p:nvPr/>
        </p:nvPicPr>
        <p:blipFill>
          <a:blip r:embed="rId3"/>
          <a:stretch>
            <a:fillRect/>
          </a:stretch>
        </p:blipFill>
        <p:spPr>
          <a:xfrm>
            <a:off x="609599" y="1529016"/>
            <a:ext cx="6674267" cy="4610867"/>
          </a:xfrm>
          <a:prstGeom prst="rect">
            <a:avLst/>
          </a:prstGeom>
        </p:spPr>
      </p:pic>
      <p:sp>
        <p:nvSpPr>
          <p:cNvPr id="6" name="Rectangle: Rounded Corners 5">
            <a:extLst>
              <a:ext uri="{FF2B5EF4-FFF2-40B4-BE49-F238E27FC236}">
                <a16:creationId xmlns:a16="http://schemas.microsoft.com/office/drawing/2014/main" xmlns="" id="{DABE3D29-9050-4A01-BDAA-7DEC98B240E8}"/>
              </a:ext>
            </a:extLst>
          </p:cNvPr>
          <p:cNvSpPr/>
          <p:nvPr/>
        </p:nvSpPr>
        <p:spPr>
          <a:xfrm>
            <a:off x="0" y="6329086"/>
            <a:ext cx="12192000" cy="51980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Characterization  of IBM-Q20 show a heavy tail for link error rate</a:t>
            </a:r>
          </a:p>
        </p:txBody>
      </p:sp>
      <p:sp>
        <p:nvSpPr>
          <p:cNvPr id="10" name="TextBox 9">
            <a:extLst>
              <a:ext uri="{FF2B5EF4-FFF2-40B4-BE49-F238E27FC236}">
                <a16:creationId xmlns:a16="http://schemas.microsoft.com/office/drawing/2014/main" xmlns="" id="{E2646E3E-1C93-4A9F-BB5E-F03418BA573F}"/>
              </a:ext>
            </a:extLst>
          </p:cNvPr>
          <p:cNvSpPr txBox="1"/>
          <p:nvPr/>
        </p:nvSpPr>
        <p:spPr>
          <a:xfrm>
            <a:off x="7131466" y="3049619"/>
            <a:ext cx="4908134" cy="1569660"/>
          </a:xfrm>
          <a:prstGeom prst="rect">
            <a:avLst/>
          </a:prstGeom>
          <a:noFill/>
        </p:spPr>
        <p:txBody>
          <a:bodyPr wrap="square" rtlCol="0">
            <a:spAutoFit/>
          </a:bodyPr>
          <a:lstStyle/>
          <a:p>
            <a:pPr algn="ctr"/>
            <a:r>
              <a:rPr lang="en-US" sz="3200" dirty="0"/>
              <a:t>Link error rate over 52 days for 76 quantum links in IBM-Q20 machine</a:t>
            </a:r>
          </a:p>
        </p:txBody>
      </p:sp>
    </p:spTree>
    <p:extLst>
      <p:ext uri="{BB962C8B-B14F-4D97-AF65-F5344CB8AC3E}">
        <p14:creationId xmlns:p14="http://schemas.microsoft.com/office/powerpoint/2010/main" val="272263592"/>
      </p:ext>
    </p:extLst>
  </p:cSld>
  <p:clrMapOvr>
    <a:masterClrMapping/>
  </p:clrMapOvr>
  <p:transition xmlns:p14="http://schemas.microsoft.com/office/powerpoint/2010/mai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C92474-E571-428E-B90B-0E7C27279C90}"/>
              </a:ext>
            </a:extLst>
          </p:cNvPr>
          <p:cNvSpPr>
            <a:spLocks noGrp="1"/>
          </p:cNvSpPr>
          <p:nvPr>
            <p:ph type="title"/>
          </p:nvPr>
        </p:nvSpPr>
        <p:spPr>
          <a:xfrm>
            <a:off x="609599" y="94004"/>
            <a:ext cx="8927507" cy="1245810"/>
          </a:xfrm>
        </p:spPr>
        <p:txBody>
          <a:bodyPr>
            <a:normAutofit/>
          </a:bodyPr>
          <a:lstStyle/>
          <a:p>
            <a:r>
              <a:rPr lang="en-US" sz="4000" dirty="0"/>
              <a:t>Variation in Link Error Rates on IBM-Q20</a:t>
            </a:r>
          </a:p>
        </p:txBody>
      </p:sp>
      <p:sp>
        <p:nvSpPr>
          <p:cNvPr id="3" name="Slide Number Placeholder 2">
            <a:extLst>
              <a:ext uri="{FF2B5EF4-FFF2-40B4-BE49-F238E27FC236}">
                <a16:creationId xmlns:a16="http://schemas.microsoft.com/office/drawing/2014/main" xmlns="" id="{83FF89D5-2DCE-4F37-A3DC-1C6C26166F9F}"/>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68</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xmlns="" id="{1AAB6E8D-D6F9-44BC-A410-1DC434271300}"/>
              </a:ext>
            </a:extLst>
          </p:cNvPr>
          <p:cNvPicPr>
            <a:picLocks noChangeAspect="1"/>
          </p:cNvPicPr>
          <p:nvPr/>
        </p:nvPicPr>
        <p:blipFill>
          <a:blip r:embed="rId2"/>
          <a:stretch>
            <a:fillRect/>
          </a:stretch>
        </p:blipFill>
        <p:spPr>
          <a:xfrm>
            <a:off x="538289" y="1589806"/>
            <a:ext cx="5557711" cy="4271574"/>
          </a:xfrm>
          <a:prstGeom prst="rect">
            <a:avLst/>
          </a:prstGeom>
        </p:spPr>
      </p:pic>
      <p:sp>
        <p:nvSpPr>
          <p:cNvPr id="5" name="Rectangle: Rounded Corners 4">
            <a:extLst>
              <a:ext uri="{FF2B5EF4-FFF2-40B4-BE49-F238E27FC236}">
                <a16:creationId xmlns:a16="http://schemas.microsoft.com/office/drawing/2014/main" xmlns="" id="{F948EA56-325D-4021-938E-FADA244F101F}"/>
              </a:ext>
            </a:extLst>
          </p:cNvPr>
          <p:cNvSpPr/>
          <p:nvPr/>
        </p:nvSpPr>
        <p:spPr>
          <a:xfrm>
            <a:off x="0" y="6329086"/>
            <a:ext cx="12192000" cy="51980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black"/>
                </a:solidFill>
                <a:latin typeface="Calibri"/>
              </a:rPr>
              <a:t>All links are </a:t>
            </a:r>
            <a:r>
              <a:rPr kumimoji="0" lang="en-US" sz="2800" b="1" i="0" u="none" strike="noStrike" kern="1200" cap="none" spc="0" normalizeH="0" baseline="0" noProof="0" dirty="0">
                <a:ln>
                  <a:noFill/>
                </a:ln>
                <a:solidFill>
                  <a:prstClr val="black"/>
                </a:solidFill>
                <a:effectLst/>
                <a:uLnTx/>
                <a:uFillTx/>
                <a:latin typeface="Calibri"/>
                <a:ea typeface="+mn-ea"/>
                <a:cs typeface="+mn-cs"/>
              </a:rPr>
              <a:t>not created equal, IBMQ20 has significantly weak links</a:t>
            </a:r>
          </a:p>
        </p:txBody>
      </p:sp>
      <p:sp>
        <p:nvSpPr>
          <p:cNvPr id="9" name="TextBox 8">
            <a:extLst>
              <a:ext uri="{FF2B5EF4-FFF2-40B4-BE49-F238E27FC236}">
                <a16:creationId xmlns:a16="http://schemas.microsoft.com/office/drawing/2014/main" xmlns="" id="{3965850B-647A-4BB0-9B33-B67E3FB886A1}"/>
              </a:ext>
            </a:extLst>
          </p:cNvPr>
          <p:cNvSpPr txBox="1"/>
          <p:nvPr/>
        </p:nvSpPr>
        <p:spPr>
          <a:xfrm>
            <a:off x="6310148" y="3104049"/>
            <a:ext cx="5881852" cy="1077218"/>
          </a:xfrm>
          <a:prstGeom prst="rect">
            <a:avLst/>
          </a:prstGeom>
          <a:noFill/>
        </p:spPr>
        <p:txBody>
          <a:bodyPr wrap="square" rtlCol="0">
            <a:spAutoFit/>
          </a:bodyPr>
          <a:lstStyle/>
          <a:p>
            <a:pPr algn="ctr"/>
            <a:r>
              <a:rPr lang="en-US" sz="3200" dirty="0"/>
              <a:t>Average link error rate for 76 links in IBM-Q20 machine</a:t>
            </a:r>
          </a:p>
        </p:txBody>
      </p:sp>
    </p:spTree>
    <p:extLst>
      <p:ext uri="{BB962C8B-B14F-4D97-AF65-F5344CB8AC3E}">
        <p14:creationId xmlns:p14="http://schemas.microsoft.com/office/powerpoint/2010/main" val="1723836322"/>
      </p:ext>
    </p:extLst>
  </p:cSld>
  <p:clrMapOvr>
    <a:masterClrMapping/>
  </p:clrMapOvr>
  <p:transition xmlns:p14="http://schemas.microsoft.com/office/powerpoint/2010/mai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Box 159"/>
          <p:cNvSpPr txBox="1"/>
          <p:nvPr/>
        </p:nvSpPr>
        <p:spPr>
          <a:xfrm>
            <a:off x="181766" y="1713079"/>
            <a:ext cx="11828465" cy="1323439"/>
          </a:xfrm>
          <a:prstGeom prst="rect">
            <a:avLst/>
          </a:prstGeom>
          <a:noFill/>
        </p:spPr>
        <p:txBody>
          <a:bodyPr wrap="square" rtlCol="0">
            <a:spAutoFit/>
          </a:bodyPr>
          <a:lstStyle/>
          <a:p>
            <a:pPr algn="ctr">
              <a:defRPr/>
            </a:pPr>
            <a:endParaRPr lang="en-US" sz="4000" b="1" kern="0" dirty="0"/>
          </a:p>
          <a:p>
            <a:pPr lvl="0" algn="ctr">
              <a:defRPr/>
            </a:pPr>
            <a:endParaRPr lang="en-US" sz="4000" b="1" kern="0" dirty="0"/>
          </a:p>
        </p:txBody>
      </p:sp>
      <p:sp>
        <p:nvSpPr>
          <p:cNvPr id="50" name="Rectangle: Rounded Corners 49">
            <a:extLst>
              <a:ext uri="{FF2B5EF4-FFF2-40B4-BE49-F238E27FC236}">
                <a16:creationId xmlns:a16="http://schemas.microsoft.com/office/drawing/2014/main" xmlns="" id="{3D1868C9-D3C7-46C5-9DBB-6456CE126F02}"/>
              </a:ext>
            </a:extLst>
          </p:cNvPr>
          <p:cNvSpPr/>
          <p:nvPr/>
        </p:nvSpPr>
        <p:spPr>
          <a:xfrm>
            <a:off x="0" y="1339814"/>
            <a:ext cx="12192000" cy="1938992"/>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Goal: To improve reliability of NISQ by designing variation-aware compiler policies</a:t>
            </a:r>
          </a:p>
        </p:txBody>
      </p:sp>
      <p:sp>
        <p:nvSpPr>
          <p:cNvPr id="8" name="Title 7">
            <a:extLst>
              <a:ext uri="{FF2B5EF4-FFF2-40B4-BE49-F238E27FC236}">
                <a16:creationId xmlns:a16="http://schemas.microsoft.com/office/drawing/2014/main" xmlns="" id="{A960D58D-DEA9-4BA3-9D5D-51DBA8ADB464}"/>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xmlns="" id="{04AC71E4-A2BA-4454-A538-561E5906B07C}"/>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69</a:t>
            </a:fld>
            <a:endParaRPr lang="en-US" dirty="0">
              <a:solidFill>
                <a:prstClr val="black">
                  <a:tint val="75000"/>
                </a:prstClr>
              </a:solidFill>
            </a:endParaRPr>
          </a:p>
        </p:txBody>
      </p:sp>
    </p:spTree>
    <p:extLst>
      <p:ext uri="{BB962C8B-B14F-4D97-AF65-F5344CB8AC3E}">
        <p14:creationId xmlns:p14="http://schemas.microsoft.com/office/powerpoint/2010/main" val="1103409094"/>
      </p:ext>
    </p:extLst>
  </p:cSld>
  <p:clrMapOvr>
    <a:masterClrMapping/>
  </p:clrMapOvr>
  <p:transition xmlns:p14="http://schemas.microsoft.com/office/powerpoint/2010/mai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72283C-1D3C-4FF6-8D7B-CE341EB1504E}"/>
              </a:ext>
            </a:extLst>
          </p:cNvPr>
          <p:cNvSpPr>
            <a:spLocks noGrp="1"/>
          </p:cNvSpPr>
          <p:nvPr>
            <p:ph type="title"/>
          </p:nvPr>
        </p:nvSpPr>
        <p:spPr/>
        <p:txBody>
          <a:bodyPr>
            <a:normAutofit/>
          </a:bodyPr>
          <a:lstStyle/>
          <a:p>
            <a:r>
              <a:rPr lang="en-US" sz="4400" dirty="0"/>
              <a:t>Iron Law for Performance</a:t>
            </a:r>
          </a:p>
        </p:txBody>
      </p:sp>
      <p:sp>
        <p:nvSpPr>
          <p:cNvPr id="3" name="Slide Number Placeholder 2">
            <a:extLst>
              <a:ext uri="{FF2B5EF4-FFF2-40B4-BE49-F238E27FC236}">
                <a16:creationId xmlns:a16="http://schemas.microsoft.com/office/drawing/2014/main" xmlns="" id="{DB0EEA8E-B00E-4E41-AE35-65B53F60DAF1}"/>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7</a:t>
            </a:fld>
            <a:endParaRPr lang="en-US" dirty="0">
              <a:solidFill>
                <a:prstClr val="black">
                  <a:tint val="75000"/>
                </a:prstClr>
              </a:solidFill>
            </a:endParaRPr>
          </a:p>
        </p:txBody>
      </p:sp>
      <p:pic>
        <p:nvPicPr>
          <p:cNvPr id="7" name="Picture 6">
            <a:extLst>
              <a:ext uri="{FF2B5EF4-FFF2-40B4-BE49-F238E27FC236}">
                <a16:creationId xmlns:a16="http://schemas.microsoft.com/office/drawing/2014/main" xmlns="" id="{4BD216D4-3DC8-4FF4-B4A1-02C3A5A28C98}"/>
              </a:ext>
            </a:extLst>
          </p:cNvPr>
          <p:cNvPicPr>
            <a:picLocks noChangeAspect="1"/>
          </p:cNvPicPr>
          <p:nvPr/>
        </p:nvPicPr>
        <p:blipFill>
          <a:blip r:embed="rId3"/>
          <a:stretch>
            <a:fillRect/>
          </a:stretch>
        </p:blipFill>
        <p:spPr>
          <a:xfrm>
            <a:off x="76954" y="3222142"/>
            <a:ext cx="12038092" cy="1657161"/>
          </a:xfrm>
          <a:prstGeom prst="rect">
            <a:avLst/>
          </a:prstGeom>
        </p:spPr>
      </p:pic>
      <p:sp>
        <p:nvSpPr>
          <p:cNvPr id="4" name="TextBox 3">
            <a:extLst>
              <a:ext uri="{FF2B5EF4-FFF2-40B4-BE49-F238E27FC236}">
                <a16:creationId xmlns:a16="http://schemas.microsoft.com/office/drawing/2014/main" xmlns="" id="{76492205-D90E-4CBB-AA97-BD0EF3C43DD0}"/>
              </a:ext>
            </a:extLst>
          </p:cNvPr>
          <p:cNvSpPr txBox="1"/>
          <p:nvPr/>
        </p:nvSpPr>
        <p:spPr>
          <a:xfrm>
            <a:off x="4264739" y="2379256"/>
            <a:ext cx="1074333" cy="830997"/>
          </a:xfrm>
          <a:prstGeom prst="rect">
            <a:avLst/>
          </a:prstGeom>
          <a:solidFill>
            <a:schemeClr val="accent1">
              <a:lumMod val="20000"/>
              <a:lumOff val="80000"/>
            </a:schemeClr>
          </a:solidFill>
        </p:spPr>
        <p:txBody>
          <a:bodyPr wrap="none" rtlCol="0">
            <a:spAutoFit/>
          </a:bodyPr>
          <a:lstStyle/>
          <a:p>
            <a:r>
              <a:rPr lang="en-US" sz="4800" dirty="0"/>
              <a:t>OS</a:t>
            </a:r>
          </a:p>
        </p:txBody>
      </p:sp>
      <p:sp>
        <p:nvSpPr>
          <p:cNvPr id="6" name="TextBox 5">
            <a:extLst>
              <a:ext uri="{FF2B5EF4-FFF2-40B4-BE49-F238E27FC236}">
                <a16:creationId xmlns:a16="http://schemas.microsoft.com/office/drawing/2014/main" xmlns="" id="{F45B5E84-81C5-49DB-9D7A-137EB2EAB76A}"/>
              </a:ext>
            </a:extLst>
          </p:cNvPr>
          <p:cNvSpPr txBox="1"/>
          <p:nvPr/>
        </p:nvSpPr>
        <p:spPr>
          <a:xfrm>
            <a:off x="140258" y="2379256"/>
            <a:ext cx="3163045" cy="830997"/>
          </a:xfrm>
          <a:prstGeom prst="rect">
            <a:avLst/>
          </a:prstGeom>
          <a:solidFill>
            <a:schemeClr val="bg2">
              <a:lumMod val="90000"/>
            </a:schemeClr>
          </a:solidFill>
        </p:spPr>
        <p:txBody>
          <a:bodyPr wrap="none" rtlCol="0">
            <a:spAutoFit/>
          </a:bodyPr>
          <a:lstStyle/>
          <a:p>
            <a:r>
              <a:rPr lang="en-US" sz="4800" dirty="0"/>
              <a:t>Customers</a:t>
            </a:r>
          </a:p>
        </p:txBody>
      </p:sp>
      <p:sp>
        <p:nvSpPr>
          <p:cNvPr id="8" name="TextBox 7">
            <a:extLst>
              <a:ext uri="{FF2B5EF4-FFF2-40B4-BE49-F238E27FC236}">
                <a16:creationId xmlns:a16="http://schemas.microsoft.com/office/drawing/2014/main" xmlns="" id="{1591B8EC-8580-49C1-8E05-40F4B3BE2B4A}"/>
              </a:ext>
            </a:extLst>
          </p:cNvPr>
          <p:cNvSpPr txBox="1"/>
          <p:nvPr/>
        </p:nvSpPr>
        <p:spPr>
          <a:xfrm>
            <a:off x="6307543" y="2379256"/>
            <a:ext cx="2581156" cy="830997"/>
          </a:xfrm>
          <a:prstGeom prst="rect">
            <a:avLst/>
          </a:prstGeom>
          <a:solidFill>
            <a:schemeClr val="accent3">
              <a:lumMod val="20000"/>
              <a:lumOff val="80000"/>
            </a:schemeClr>
          </a:solidFill>
        </p:spPr>
        <p:txBody>
          <a:bodyPr wrap="none" rtlCol="0">
            <a:spAutoFit/>
          </a:bodyPr>
          <a:lstStyle/>
          <a:p>
            <a:r>
              <a:rPr lang="en-US" sz="4800" dirty="0"/>
              <a:t>Architect</a:t>
            </a:r>
          </a:p>
        </p:txBody>
      </p:sp>
      <p:sp>
        <p:nvSpPr>
          <p:cNvPr id="9" name="TextBox 8">
            <a:extLst>
              <a:ext uri="{FF2B5EF4-FFF2-40B4-BE49-F238E27FC236}">
                <a16:creationId xmlns:a16="http://schemas.microsoft.com/office/drawing/2014/main" xmlns="" id="{C3B98FFF-1F9E-44ED-8FF7-918AD9273E36}"/>
              </a:ext>
            </a:extLst>
          </p:cNvPr>
          <p:cNvSpPr txBox="1"/>
          <p:nvPr/>
        </p:nvSpPr>
        <p:spPr>
          <a:xfrm>
            <a:off x="9207631" y="2379256"/>
            <a:ext cx="2821606" cy="830997"/>
          </a:xfrm>
          <a:prstGeom prst="rect">
            <a:avLst/>
          </a:prstGeom>
          <a:solidFill>
            <a:schemeClr val="accent6">
              <a:lumMod val="20000"/>
              <a:lumOff val="80000"/>
            </a:schemeClr>
          </a:solidFill>
        </p:spPr>
        <p:txBody>
          <a:bodyPr wrap="none" rtlCol="0">
            <a:spAutoFit/>
          </a:bodyPr>
          <a:lstStyle/>
          <a:p>
            <a:pPr algn="ctr"/>
            <a:r>
              <a:rPr lang="en-US" sz="4800" dirty="0"/>
              <a:t> Designer</a:t>
            </a:r>
          </a:p>
        </p:txBody>
      </p:sp>
    </p:spTree>
    <p:extLst>
      <p:ext uri="{BB962C8B-B14F-4D97-AF65-F5344CB8AC3E}">
        <p14:creationId xmlns:p14="http://schemas.microsoft.com/office/powerpoint/2010/main" val="8809809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9D206AD2-D288-4262-816E-2712425F4779}"/>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70</a:t>
            </a:fld>
            <a:endParaRPr lang="en-US" dirty="0">
              <a:solidFill>
                <a:prstClr val="black">
                  <a:tint val="75000"/>
                </a:prstClr>
              </a:solidFill>
            </a:endParaRPr>
          </a:p>
        </p:txBody>
      </p:sp>
      <p:grpSp>
        <p:nvGrpSpPr>
          <p:cNvPr id="14" name="Group 13">
            <a:extLst>
              <a:ext uri="{FF2B5EF4-FFF2-40B4-BE49-F238E27FC236}">
                <a16:creationId xmlns:a16="http://schemas.microsoft.com/office/drawing/2014/main" xmlns="" id="{8580297C-B840-47FC-87B5-C52861FD4C30}"/>
              </a:ext>
            </a:extLst>
          </p:cNvPr>
          <p:cNvGrpSpPr/>
          <p:nvPr/>
        </p:nvGrpSpPr>
        <p:grpSpPr>
          <a:xfrm>
            <a:off x="525824" y="1640950"/>
            <a:ext cx="5137087" cy="2376551"/>
            <a:chOff x="69209" y="1676847"/>
            <a:chExt cx="5870410" cy="2509374"/>
          </a:xfrm>
        </p:grpSpPr>
        <p:pic>
          <p:nvPicPr>
            <p:cNvPr id="8" name="Picture 7">
              <a:extLst>
                <a:ext uri="{FF2B5EF4-FFF2-40B4-BE49-F238E27FC236}">
                  <a16:creationId xmlns:a16="http://schemas.microsoft.com/office/drawing/2014/main" xmlns="" id="{407B3C7A-D43F-4F33-956D-D19D5078A98F}"/>
                </a:ext>
              </a:extLst>
            </p:cNvPr>
            <p:cNvPicPr>
              <a:picLocks noChangeAspect="1"/>
            </p:cNvPicPr>
            <p:nvPr/>
          </p:nvPicPr>
          <p:blipFill>
            <a:blip r:embed="rId4"/>
            <a:stretch>
              <a:fillRect/>
            </a:stretch>
          </p:blipFill>
          <p:spPr>
            <a:xfrm>
              <a:off x="653610" y="1700347"/>
              <a:ext cx="4648441" cy="2485874"/>
            </a:xfrm>
            <a:prstGeom prst="rect">
              <a:avLst/>
            </a:prstGeom>
          </p:spPr>
        </p:pic>
        <p:sp>
          <p:nvSpPr>
            <p:cNvPr id="12" name="TextBox 11">
              <a:extLst>
                <a:ext uri="{FF2B5EF4-FFF2-40B4-BE49-F238E27FC236}">
                  <a16:creationId xmlns:a16="http://schemas.microsoft.com/office/drawing/2014/main" xmlns="" id="{E5FE0E5F-14AE-4195-B762-BC791C986BE6}"/>
                </a:ext>
              </a:extLst>
            </p:cNvPr>
            <p:cNvSpPr txBox="1"/>
            <p:nvPr/>
          </p:nvSpPr>
          <p:spPr>
            <a:xfrm>
              <a:off x="69209" y="1676847"/>
              <a:ext cx="663965" cy="523220"/>
            </a:xfrm>
            <a:prstGeom prst="rect">
              <a:avLst/>
            </a:prstGeom>
            <a:noFill/>
            <a:ln>
              <a:solidFill>
                <a:schemeClr val="tx1"/>
              </a:solidFill>
              <a:prstDash val="dashDot"/>
            </a:ln>
          </p:spPr>
          <p:txBody>
            <a:bodyPr wrap="none" rtlCol="0">
              <a:spAutoFit/>
            </a:bodyPr>
            <a:lstStyle/>
            <a:p>
              <a:r>
                <a:rPr lang="en-US" sz="2800" dirty="0"/>
                <a:t>Q1</a:t>
              </a:r>
            </a:p>
          </p:txBody>
        </p:sp>
        <p:sp>
          <p:nvSpPr>
            <p:cNvPr id="13" name="TextBox 12">
              <a:extLst>
                <a:ext uri="{FF2B5EF4-FFF2-40B4-BE49-F238E27FC236}">
                  <a16:creationId xmlns:a16="http://schemas.microsoft.com/office/drawing/2014/main" xmlns="" id="{4D44FB03-27AB-4CEA-A185-587FB0EA7FCC}"/>
                </a:ext>
              </a:extLst>
            </p:cNvPr>
            <p:cNvSpPr txBox="1"/>
            <p:nvPr/>
          </p:nvSpPr>
          <p:spPr>
            <a:xfrm>
              <a:off x="5275655" y="3542470"/>
              <a:ext cx="663964" cy="523220"/>
            </a:xfrm>
            <a:prstGeom prst="rect">
              <a:avLst/>
            </a:prstGeom>
            <a:noFill/>
            <a:ln>
              <a:solidFill>
                <a:schemeClr val="tx1"/>
              </a:solidFill>
              <a:prstDash val="dashDot"/>
            </a:ln>
          </p:spPr>
          <p:txBody>
            <a:bodyPr wrap="none" rtlCol="0">
              <a:spAutoFit/>
            </a:bodyPr>
            <a:lstStyle/>
            <a:p>
              <a:r>
                <a:rPr lang="en-US" sz="2800" dirty="0"/>
                <a:t>Q3</a:t>
              </a:r>
            </a:p>
          </p:txBody>
        </p:sp>
      </p:grpSp>
      <p:grpSp>
        <p:nvGrpSpPr>
          <p:cNvPr id="44" name="Group 43">
            <a:extLst>
              <a:ext uri="{FF2B5EF4-FFF2-40B4-BE49-F238E27FC236}">
                <a16:creationId xmlns:a16="http://schemas.microsoft.com/office/drawing/2014/main" xmlns="" id="{9AA9C08A-544D-4F77-845D-15AE9B0A4DB4}"/>
              </a:ext>
            </a:extLst>
          </p:cNvPr>
          <p:cNvGrpSpPr/>
          <p:nvPr/>
        </p:nvGrpSpPr>
        <p:grpSpPr>
          <a:xfrm>
            <a:off x="559734" y="1627110"/>
            <a:ext cx="10926061" cy="5080809"/>
            <a:chOff x="559734" y="1627110"/>
            <a:chExt cx="10926061" cy="5080809"/>
          </a:xfrm>
        </p:grpSpPr>
        <p:grpSp>
          <p:nvGrpSpPr>
            <p:cNvPr id="15" name="Group 14">
              <a:extLst>
                <a:ext uri="{FF2B5EF4-FFF2-40B4-BE49-F238E27FC236}">
                  <a16:creationId xmlns:a16="http://schemas.microsoft.com/office/drawing/2014/main" xmlns="" id="{0261E3E6-D1F2-48F1-A2BA-A772D6F2DF59}"/>
                </a:ext>
              </a:extLst>
            </p:cNvPr>
            <p:cNvGrpSpPr/>
            <p:nvPr/>
          </p:nvGrpSpPr>
          <p:grpSpPr>
            <a:xfrm>
              <a:off x="6348708" y="1627110"/>
              <a:ext cx="5137087" cy="2376551"/>
              <a:chOff x="69209" y="1676847"/>
              <a:chExt cx="5870410" cy="2509374"/>
            </a:xfrm>
          </p:grpSpPr>
          <p:pic>
            <p:nvPicPr>
              <p:cNvPr id="16" name="Picture 15">
                <a:extLst>
                  <a:ext uri="{FF2B5EF4-FFF2-40B4-BE49-F238E27FC236}">
                    <a16:creationId xmlns:a16="http://schemas.microsoft.com/office/drawing/2014/main" xmlns="" id="{C71A9CFB-BD9F-42F6-B5CA-B12B2EAF338A}"/>
                  </a:ext>
                </a:extLst>
              </p:cNvPr>
              <p:cNvPicPr>
                <a:picLocks noChangeAspect="1"/>
              </p:cNvPicPr>
              <p:nvPr/>
            </p:nvPicPr>
            <p:blipFill>
              <a:blip r:embed="rId4"/>
              <a:stretch>
                <a:fillRect/>
              </a:stretch>
            </p:blipFill>
            <p:spPr>
              <a:xfrm>
                <a:off x="653610" y="1700347"/>
                <a:ext cx="4648441" cy="2485874"/>
              </a:xfrm>
              <a:prstGeom prst="rect">
                <a:avLst/>
              </a:prstGeom>
            </p:spPr>
          </p:pic>
          <p:sp>
            <p:nvSpPr>
              <p:cNvPr id="17" name="TextBox 16">
                <a:extLst>
                  <a:ext uri="{FF2B5EF4-FFF2-40B4-BE49-F238E27FC236}">
                    <a16:creationId xmlns:a16="http://schemas.microsoft.com/office/drawing/2014/main" xmlns="" id="{BE57ADD9-D3FA-40C4-A904-CDFAC87ED61C}"/>
                  </a:ext>
                </a:extLst>
              </p:cNvPr>
              <p:cNvSpPr txBox="1"/>
              <p:nvPr/>
            </p:nvSpPr>
            <p:spPr>
              <a:xfrm>
                <a:off x="69209" y="1676847"/>
                <a:ext cx="663965" cy="523220"/>
              </a:xfrm>
              <a:prstGeom prst="rect">
                <a:avLst/>
              </a:prstGeom>
              <a:noFill/>
              <a:ln>
                <a:solidFill>
                  <a:schemeClr val="tx1"/>
                </a:solidFill>
                <a:prstDash val="dashDot"/>
              </a:ln>
            </p:spPr>
            <p:txBody>
              <a:bodyPr wrap="none" rtlCol="0">
                <a:spAutoFit/>
              </a:bodyPr>
              <a:lstStyle/>
              <a:p>
                <a:r>
                  <a:rPr lang="en-US" sz="2800" dirty="0"/>
                  <a:t>Q1</a:t>
                </a:r>
              </a:p>
            </p:txBody>
          </p:sp>
          <p:sp>
            <p:nvSpPr>
              <p:cNvPr id="18" name="TextBox 17">
                <a:extLst>
                  <a:ext uri="{FF2B5EF4-FFF2-40B4-BE49-F238E27FC236}">
                    <a16:creationId xmlns:a16="http://schemas.microsoft.com/office/drawing/2014/main" xmlns="" id="{DE719FE8-7B0F-4736-8A92-F864F199253B}"/>
                  </a:ext>
                </a:extLst>
              </p:cNvPr>
              <p:cNvSpPr txBox="1"/>
              <p:nvPr/>
            </p:nvSpPr>
            <p:spPr>
              <a:xfrm>
                <a:off x="5275655" y="3542470"/>
                <a:ext cx="663964" cy="523220"/>
              </a:xfrm>
              <a:prstGeom prst="rect">
                <a:avLst/>
              </a:prstGeom>
              <a:noFill/>
              <a:ln>
                <a:solidFill>
                  <a:schemeClr val="tx1"/>
                </a:solidFill>
                <a:prstDash val="dashDot"/>
              </a:ln>
            </p:spPr>
            <p:txBody>
              <a:bodyPr wrap="none" rtlCol="0">
                <a:spAutoFit/>
              </a:bodyPr>
              <a:lstStyle/>
              <a:p>
                <a:r>
                  <a:rPr lang="en-US" sz="2800" dirty="0"/>
                  <a:t>Q3</a:t>
                </a:r>
              </a:p>
            </p:txBody>
          </p:sp>
        </p:grpSp>
        <p:grpSp>
          <p:nvGrpSpPr>
            <p:cNvPr id="19" name="Group 18">
              <a:extLst>
                <a:ext uri="{FF2B5EF4-FFF2-40B4-BE49-F238E27FC236}">
                  <a16:creationId xmlns:a16="http://schemas.microsoft.com/office/drawing/2014/main" xmlns="" id="{B1B902A6-0449-4093-B2CA-487B3F3A6ADA}"/>
                </a:ext>
              </a:extLst>
            </p:cNvPr>
            <p:cNvGrpSpPr/>
            <p:nvPr/>
          </p:nvGrpSpPr>
          <p:grpSpPr>
            <a:xfrm>
              <a:off x="559734" y="4247144"/>
              <a:ext cx="5137087" cy="2376551"/>
              <a:chOff x="69209" y="1676847"/>
              <a:chExt cx="5870410" cy="2509374"/>
            </a:xfrm>
          </p:grpSpPr>
          <p:pic>
            <p:nvPicPr>
              <p:cNvPr id="20" name="Picture 19">
                <a:extLst>
                  <a:ext uri="{FF2B5EF4-FFF2-40B4-BE49-F238E27FC236}">
                    <a16:creationId xmlns:a16="http://schemas.microsoft.com/office/drawing/2014/main" xmlns="" id="{D9563E50-FF37-41CC-97E0-CAF3C035CDD8}"/>
                  </a:ext>
                </a:extLst>
              </p:cNvPr>
              <p:cNvPicPr>
                <a:picLocks noChangeAspect="1"/>
              </p:cNvPicPr>
              <p:nvPr/>
            </p:nvPicPr>
            <p:blipFill>
              <a:blip r:embed="rId4"/>
              <a:stretch>
                <a:fillRect/>
              </a:stretch>
            </p:blipFill>
            <p:spPr>
              <a:xfrm>
                <a:off x="653610" y="1700347"/>
                <a:ext cx="4648441" cy="2485874"/>
              </a:xfrm>
              <a:prstGeom prst="rect">
                <a:avLst/>
              </a:prstGeom>
            </p:spPr>
          </p:pic>
          <p:sp>
            <p:nvSpPr>
              <p:cNvPr id="21" name="TextBox 20">
                <a:extLst>
                  <a:ext uri="{FF2B5EF4-FFF2-40B4-BE49-F238E27FC236}">
                    <a16:creationId xmlns:a16="http://schemas.microsoft.com/office/drawing/2014/main" xmlns="" id="{9BDA5771-FB10-40A6-9975-D9FAA7B944AE}"/>
                  </a:ext>
                </a:extLst>
              </p:cNvPr>
              <p:cNvSpPr txBox="1"/>
              <p:nvPr/>
            </p:nvSpPr>
            <p:spPr>
              <a:xfrm>
                <a:off x="69209" y="1676847"/>
                <a:ext cx="663965" cy="523220"/>
              </a:xfrm>
              <a:prstGeom prst="rect">
                <a:avLst/>
              </a:prstGeom>
              <a:noFill/>
              <a:ln>
                <a:solidFill>
                  <a:schemeClr val="tx1"/>
                </a:solidFill>
                <a:prstDash val="dashDot"/>
              </a:ln>
            </p:spPr>
            <p:txBody>
              <a:bodyPr wrap="none" rtlCol="0">
                <a:spAutoFit/>
              </a:bodyPr>
              <a:lstStyle/>
              <a:p>
                <a:r>
                  <a:rPr lang="en-US" sz="2800" dirty="0"/>
                  <a:t>Q1</a:t>
                </a:r>
              </a:p>
            </p:txBody>
          </p:sp>
          <p:sp>
            <p:nvSpPr>
              <p:cNvPr id="22" name="TextBox 21">
                <a:extLst>
                  <a:ext uri="{FF2B5EF4-FFF2-40B4-BE49-F238E27FC236}">
                    <a16:creationId xmlns:a16="http://schemas.microsoft.com/office/drawing/2014/main" xmlns="" id="{43EEDDF5-6D92-4464-A475-0A118DCFB66E}"/>
                  </a:ext>
                </a:extLst>
              </p:cNvPr>
              <p:cNvSpPr txBox="1"/>
              <p:nvPr/>
            </p:nvSpPr>
            <p:spPr>
              <a:xfrm>
                <a:off x="5275655" y="3542470"/>
                <a:ext cx="663964" cy="523220"/>
              </a:xfrm>
              <a:prstGeom prst="rect">
                <a:avLst/>
              </a:prstGeom>
              <a:noFill/>
              <a:ln>
                <a:solidFill>
                  <a:schemeClr val="tx1"/>
                </a:solidFill>
                <a:prstDash val="dashDot"/>
              </a:ln>
            </p:spPr>
            <p:txBody>
              <a:bodyPr wrap="none" rtlCol="0">
                <a:spAutoFit/>
              </a:bodyPr>
              <a:lstStyle/>
              <a:p>
                <a:r>
                  <a:rPr lang="en-US" sz="2800" dirty="0"/>
                  <a:t>Q3</a:t>
                </a:r>
              </a:p>
            </p:txBody>
          </p:sp>
        </p:grpSp>
        <p:grpSp>
          <p:nvGrpSpPr>
            <p:cNvPr id="23" name="Group 22">
              <a:extLst>
                <a:ext uri="{FF2B5EF4-FFF2-40B4-BE49-F238E27FC236}">
                  <a16:creationId xmlns:a16="http://schemas.microsoft.com/office/drawing/2014/main" xmlns="" id="{0463EF4A-A2BF-41C1-83C3-FB42C0F31E71}"/>
                </a:ext>
              </a:extLst>
            </p:cNvPr>
            <p:cNvGrpSpPr/>
            <p:nvPr/>
          </p:nvGrpSpPr>
          <p:grpSpPr>
            <a:xfrm>
              <a:off x="6348708" y="4331368"/>
              <a:ext cx="5137087" cy="2376551"/>
              <a:chOff x="69209" y="1676847"/>
              <a:chExt cx="5870410" cy="2509374"/>
            </a:xfrm>
          </p:grpSpPr>
          <p:pic>
            <p:nvPicPr>
              <p:cNvPr id="24" name="Picture 23">
                <a:extLst>
                  <a:ext uri="{FF2B5EF4-FFF2-40B4-BE49-F238E27FC236}">
                    <a16:creationId xmlns:a16="http://schemas.microsoft.com/office/drawing/2014/main" xmlns="" id="{288BCE46-431A-4E21-A25A-FE14DA2AFD65}"/>
                  </a:ext>
                </a:extLst>
              </p:cNvPr>
              <p:cNvPicPr>
                <a:picLocks noChangeAspect="1"/>
              </p:cNvPicPr>
              <p:nvPr/>
            </p:nvPicPr>
            <p:blipFill>
              <a:blip r:embed="rId4"/>
              <a:stretch>
                <a:fillRect/>
              </a:stretch>
            </p:blipFill>
            <p:spPr>
              <a:xfrm>
                <a:off x="653610" y="1700347"/>
                <a:ext cx="4648441" cy="2485874"/>
              </a:xfrm>
              <a:prstGeom prst="rect">
                <a:avLst/>
              </a:prstGeom>
              <a:ln>
                <a:noFill/>
              </a:ln>
            </p:spPr>
          </p:pic>
          <p:sp>
            <p:nvSpPr>
              <p:cNvPr id="25" name="TextBox 24">
                <a:extLst>
                  <a:ext uri="{FF2B5EF4-FFF2-40B4-BE49-F238E27FC236}">
                    <a16:creationId xmlns:a16="http://schemas.microsoft.com/office/drawing/2014/main" xmlns="" id="{555D5796-B24F-45EB-8D55-FAF67DD4B50B}"/>
                  </a:ext>
                </a:extLst>
              </p:cNvPr>
              <p:cNvSpPr txBox="1"/>
              <p:nvPr/>
            </p:nvSpPr>
            <p:spPr>
              <a:xfrm>
                <a:off x="69209" y="1676847"/>
                <a:ext cx="663965" cy="523220"/>
              </a:xfrm>
              <a:prstGeom prst="rect">
                <a:avLst/>
              </a:prstGeom>
              <a:noFill/>
              <a:ln>
                <a:solidFill>
                  <a:schemeClr val="tx1"/>
                </a:solidFill>
                <a:prstDash val="dashDot"/>
              </a:ln>
            </p:spPr>
            <p:txBody>
              <a:bodyPr wrap="none" rtlCol="0">
                <a:spAutoFit/>
              </a:bodyPr>
              <a:lstStyle/>
              <a:p>
                <a:r>
                  <a:rPr lang="en-US" sz="2800" dirty="0"/>
                  <a:t>Q1</a:t>
                </a:r>
              </a:p>
            </p:txBody>
          </p:sp>
          <p:sp>
            <p:nvSpPr>
              <p:cNvPr id="26" name="TextBox 25">
                <a:extLst>
                  <a:ext uri="{FF2B5EF4-FFF2-40B4-BE49-F238E27FC236}">
                    <a16:creationId xmlns:a16="http://schemas.microsoft.com/office/drawing/2014/main" xmlns="" id="{6A465050-F132-467B-9870-D56C6D3C07F2}"/>
                  </a:ext>
                </a:extLst>
              </p:cNvPr>
              <p:cNvSpPr txBox="1"/>
              <p:nvPr/>
            </p:nvSpPr>
            <p:spPr>
              <a:xfrm>
                <a:off x="5275655" y="3542470"/>
                <a:ext cx="663964" cy="523220"/>
              </a:xfrm>
              <a:prstGeom prst="rect">
                <a:avLst/>
              </a:prstGeom>
              <a:noFill/>
              <a:ln>
                <a:solidFill>
                  <a:schemeClr val="tx1"/>
                </a:solidFill>
                <a:prstDash val="dashDot"/>
              </a:ln>
            </p:spPr>
            <p:txBody>
              <a:bodyPr wrap="none" rtlCol="0">
                <a:spAutoFit/>
              </a:bodyPr>
              <a:lstStyle/>
              <a:p>
                <a:r>
                  <a:rPr lang="en-US" sz="2800" dirty="0"/>
                  <a:t>Q3</a:t>
                </a:r>
              </a:p>
            </p:txBody>
          </p:sp>
        </p:grpSp>
        <p:cxnSp>
          <p:nvCxnSpPr>
            <p:cNvPr id="28" name="Straight Connector 27">
              <a:extLst>
                <a:ext uri="{FF2B5EF4-FFF2-40B4-BE49-F238E27FC236}">
                  <a16:creationId xmlns:a16="http://schemas.microsoft.com/office/drawing/2014/main" xmlns="" id="{F0C37C2D-5F29-4820-B865-A4F7AB343C88}"/>
                </a:ext>
              </a:extLst>
            </p:cNvPr>
            <p:cNvCxnSpPr>
              <a:cxnSpLocks/>
            </p:cNvCxnSpPr>
            <p:nvPr/>
          </p:nvCxnSpPr>
          <p:spPr>
            <a:xfrm>
              <a:off x="1299411" y="2237874"/>
              <a:ext cx="0" cy="115611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xmlns="" id="{D4F3AFA4-E8A5-4305-BDEF-252FC6CE12D9}"/>
                </a:ext>
              </a:extLst>
            </p:cNvPr>
            <p:cNvCxnSpPr>
              <a:cxnSpLocks/>
            </p:cNvCxnSpPr>
            <p:nvPr/>
          </p:nvCxnSpPr>
          <p:spPr>
            <a:xfrm>
              <a:off x="1579410" y="3655587"/>
              <a:ext cx="1198080"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xmlns="" id="{5C97466B-0C4D-4D3A-A80C-C6B23FCFB176}"/>
                </a:ext>
              </a:extLst>
            </p:cNvPr>
            <p:cNvCxnSpPr>
              <a:cxnSpLocks/>
            </p:cNvCxnSpPr>
            <p:nvPr/>
          </p:nvCxnSpPr>
          <p:spPr>
            <a:xfrm>
              <a:off x="3332010" y="3655587"/>
              <a:ext cx="1198080"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xmlns="" id="{A7A883D6-29A6-4419-B412-307C70ADA8C8}"/>
                </a:ext>
              </a:extLst>
            </p:cNvPr>
            <p:cNvCxnSpPr>
              <a:cxnSpLocks/>
            </p:cNvCxnSpPr>
            <p:nvPr/>
          </p:nvCxnSpPr>
          <p:spPr>
            <a:xfrm>
              <a:off x="8892741" y="2272890"/>
              <a:ext cx="0" cy="115611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xmlns="" id="{69FF6ACF-9931-4822-A67B-9E2D18D4A5B8}"/>
                </a:ext>
              </a:extLst>
            </p:cNvPr>
            <p:cNvCxnSpPr>
              <a:cxnSpLocks/>
            </p:cNvCxnSpPr>
            <p:nvPr/>
          </p:nvCxnSpPr>
          <p:spPr>
            <a:xfrm>
              <a:off x="7458240" y="1954314"/>
              <a:ext cx="1198080"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xmlns="" id="{A06702FF-802F-40D4-9467-F0C98CD2636E}"/>
                </a:ext>
              </a:extLst>
            </p:cNvPr>
            <p:cNvCxnSpPr>
              <a:cxnSpLocks/>
            </p:cNvCxnSpPr>
            <p:nvPr/>
          </p:nvCxnSpPr>
          <p:spPr>
            <a:xfrm>
              <a:off x="9142260" y="3703104"/>
              <a:ext cx="1198080"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xmlns="" id="{BEC9D265-F95F-4CBE-8006-E2A240ADEA61}"/>
                </a:ext>
              </a:extLst>
            </p:cNvPr>
            <p:cNvCxnSpPr>
              <a:cxnSpLocks/>
            </p:cNvCxnSpPr>
            <p:nvPr/>
          </p:nvCxnSpPr>
          <p:spPr>
            <a:xfrm>
              <a:off x="1579410" y="4505217"/>
              <a:ext cx="1198080"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xmlns="" id="{0417D76C-AECA-4750-A768-65580625054A}"/>
                </a:ext>
              </a:extLst>
            </p:cNvPr>
            <p:cNvCxnSpPr>
              <a:cxnSpLocks/>
            </p:cNvCxnSpPr>
            <p:nvPr/>
          </p:nvCxnSpPr>
          <p:spPr>
            <a:xfrm>
              <a:off x="3332010" y="4505217"/>
              <a:ext cx="1198080"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xmlns="" id="{7215D10E-D8DA-43FE-8EC0-3A48CCFA9C8D}"/>
                </a:ext>
              </a:extLst>
            </p:cNvPr>
            <p:cNvCxnSpPr>
              <a:cxnSpLocks/>
            </p:cNvCxnSpPr>
            <p:nvPr/>
          </p:nvCxnSpPr>
          <p:spPr>
            <a:xfrm>
              <a:off x="4915101" y="4857908"/>
              <a:ext cx="0" cy="115611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xmlns="" id="{0CABE0E9-EC98-4687-971C-52E092B088D4}"/>
                </a:ext>
              </a:extLst>
            </p:cNvPr>
            <p:cNvCxnSpPr>
              <a:cxnSpLocks/>
            </p:cNvCxnSpPr>
            <p:nvPr/>
          </p:nvCxnSpPr>
          <p:spPr>
            <a:xfrm>
              <a:off x="7092480" y="4960620"/>
              <a:ext cx="0" cy="1053398"/>
            </a:xfrm>
            <a:prstGeom prst="line">
              <a:avLst/>
            </a:prstGeom>
            <a:ln w="762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xmlns="" id="{8E0A56B2-CC8D-44D1-BFCA-52167713E6C5}"/>
                </a:ext>
              </a:extLst>
            </p:cNvPr>
            <p:cNvCxnSpPr>
              <a:cxnSpLocks/>
            </p:cNvCxnSpPr>
            <p:nvPr/>
          </p:nvCxnSpPr>
          <p:spPr>
            <a:xfrm flipV="1">
              <a:off x="8869881" y="5063490"/>
              <a:ext cx="0" cy="919355"/>
            </a:xfrm>
            <a:prstGeom prst="line">
              <a:avLst/>
            </a:prstGeom>
            <a:ln w="762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xmlns="" id="{8C5923CD-4332-43EA-8CB0-A9B2FD5F9AA7}"/>
                </a:ext>
              </a:extLst>
            </p:cNvPr>
            <p:cNvCxnSpPr>
              <a:cxnSpLocks/>
            </p:cNvCxnSpPr>
            <p:nvPr/>
          </p:nvCxnSpPr>
          <p:spPr>
            <a:xfrm>
              <a:off x="10658074" y="4918253"/>
              <a:ext cx="0" cy="1138132"/>
            </a:xfrm>
            <a:prstGeom prst="line">
              <a:avLst/>
            </a:prstGeom>
            <a:ln w="762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xmlns="" id="{CAE34FF9-C0E8-47E4-8778-BD3B82C822EA}"/>
                </a:ext>
              </a:extLst>
            </p:cNvPr>
            <p:cNvCxnSpPr>
              <a:cxnSpLocks/>
            </p:cNvCxnSpPr>
            <p:nvPr/>
          </p:nvCxnSpPr>
          <p:spPr>
            <a:xfrm>
              <a:off x="7458240" y="6383889"/>
              <a:ext cx="1198080" cy="0"/>
            </a:xfrm>
            <a:prstGeom prst="line">
              <a:avLst/>
            </a:prstGeom>
            <a:ln w="762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xmlns="" id="{EAF217AC-6A6D-432A-80B1-DB247052CC5E}"/>
                </a:ext>
              </a:extLst>
            </p:cNvPr>
            <p:cNvCxnSpPr>
              <a:cxnSpLocks/>
            </p:cNvCxnSpPr>
            <p:nvPr/>
          </p:nvCxnSpPr>
          <p:spPr>
            <a:xfrm>
              <a:off x="9142260" y="4630913"/>
              <a:ext cx="1198080" cy="0"/>
            </a:xfrm>
            <a:prstGeom prst="line">
              <a:avLst/>
            </a:prstGeom>
            <a:ln w="762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47" name="Title 1">
            <a:extLst>
              <a:ext uri="{FF2B5EF4-FFF2-40B4-BE49-F238E27FC236}">
                <a16:creationId xmlns:a16="http://schemas.microsoft.com/office/drawing/2014/main" xmlns="" id="{58A67B39-0150-4393-9264-CC1B82D83BEC}"/>
              </a:ext>
            </a:extLst>
          </p:cNvPr>
          <p:cNvSpPr txBox="1">
            <a:spLocks/>
          </p:cNvSpPr>
          <p:nvPr/>
        </p:nvSpPr>
        <p:spPr>
          <a:xfrm>
            <a:off x="559734" y="95516"/>
            <a:ext cx="8128000" cy="114300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r>
              <a:rPr lang="en-US" sz="4000" dirty="0"/>
              <a:t>Qubit Movement Problem</a:t>
            </a:r>
            <a:endParaRPr lang="en-US" dirty="0"/>
          </a:p>
        </p:txBody>
      </p:sp>
    </p:spTree>
    <p:custDataLst>
      <p:tags r:id="rId1"/>
    </p:custDataLst>
    <p:extLst>
      <p:ext uri="{BB962C8B-B14F-4D97-AF65-F5344CB8AC3E}">
        <p14:creationId xmlns:p14="http://schemas.microsoft.com/office/powerpoint/2010/main" val="8844251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xmlns="" id="{E193B3C7-4EA8-4ECA-933D-968FEFD13A12}"/>
              </a:ext>
            </a:extLst>
          </p:cNvPr>
          <p:cNvGraphicFramePr>
            <a:graphicFrameLocks noGrp="1"/>
          </p:cNvGraphicFramePr>
          <p:nvPr>
            <p:extLst>
              <p:ext uri="{D42A27DB-BD31-4B8C-83A1-F6EECF244321}">
                <p14:modId xmlns:p14="http://schemas.microsoft.com/office/powerpoint/2010/main" val="2179954383"/>
              </p:ext>
            </p:extLst>
          </p:nvPr>
        </p:nvGraphicFramePr>
        <p:xfrm>
          <a:off x="6055339" y="2171695"/>
          <a:ext cx="5790130" cy="3800058"/>
        </p:xfrm>
        <a:graphic>
          <a:graphicData uri="http://schemas.openxmlformats.org/drawingml/2006/table">
            <a:tbl>
              <a:tblPr firstRow="1" bandRow="1">
                <a:tableStyleId>{073A0DAA-6AF3-43AB-8588-CEC1D06C72B9}</a:tableStyleId>
              </a:tblPr>
              <a:tblGrid>
                <a:gridCol w="2895065">
                  <a:extLst>
                    <a:ext uri="{9D8B030D-6E8A-4147-A177-3AD203B41FA5}">
                      <a16:colId xmlns:a16="http://schemas.microsoft.com/office/drawing/2014/main" xmlns="" val="341911201"/>
                    </a:ext>
                  </a:extLst>
                </a:gridCol>
                <a:gridCol w="2895065">
                  <a:extLst>
                    <a:ext uri="{9D8B030D-6E8A-4147-A177-3AD203B41FA5}">
                      <a16:colId xmlns:a16="http://schemas.microsoft.com/office/drawing/2014/main" xmlns="" val="4196231686"/>
                    </a:ext>
                  </a:extLst>
                </a:gridCol>
              </a:tblGrid>
              <a:tr h="965418">
                <a:tc>
                  <a:txBody>
                    <a:bodyPr/>
                    <a:lstStyle/>
                    <a:p>
                      <a:pPr algn="ctr"/>
                      <a:r>
                        <a:rPr lang="en-US" sz="2800" dirty="0"/>
                        <a:t>Data Movement Path</a:t>
                      </a:r>
                    </a:p>
                  </a:txBody>
                  <a:tcPr/>
                </a:tc>
                <a:tc>
                  <a:txBody>
                    <a:bodyPr/>
                    <a:lstStyle/>
                    <a:p>
                      <a:pPr algn="ctr"/>
                      <a:r>
                        <a:rPr lang="en-US" sz="2800" dirty="0"/>
                        <a:t>Probability of Success</a:t>
                      </a:r>
                    </a:p>
                  </a:txBody>
                  <a:tcPr/>
                </a:tc>
                <a:extLst>
                  <a:ext uri="{0D108BD9-81ED-4DB2-BD59-A6C34878D82A}">
                    <a16:rowId xmlns:a16="http://schemas.microsoft.com/office/drawing/2014/main" xmlns="" val="1834562266"/>
                  </a:ext>
                </a:extLst>
              </a:tr>
              <a:tr h="529423">
                <a:tc>
                  <a:txBody>
                    <a:bodyPr/>
                    <a:lstStyle/>
                    <a:p>
                      <a:pPr algn="ctr"/>
                      <a:r>
                        <a:rPr lang="en-US" sz="2800" dirty="0"/>
                        <a:t>A-B-C-F</a:t>
                      </a:r>
                    </a:p>
                  </a:txBody>
                  <a:tcPr/>
                </a:tc>
                <a:tc>
                  <a:txBody>
                    <a:bodyPr/>
                    <a:lstStyle/>
                    <a:p>
                      <a:pPr algn="ctr"/>
                      <a:r>
                        <a:rPr lang="en-US" sz="2800" dirty="0"/>
                        <a:t>0.8*0.8*0.6 = 0.384</a:t>
                      </a:r>
                    </a:p>
                  </a:txBody>
                  <a:tcPr/>
                </a:tc>
                <a:extLst>
                  <a:ext uri="{0D108BD9-81ED-4DB2-BD59-A6C34878D82A}">
                    <a16:rowId xmlns:a16="http://schemas.microsoft.com/office/drawing/2014/main" xmlns="" val="1417488573"/>
                  </a:ext>
                </a:extLst>
              </a:tr>
              <a:tr h="529423">
                <a:tc>
                  <a:txBody>
                    <a:bodyPr/>
                    <a:lstStyle/>
                    <a:p>
                      <a:pPr algn="ctr"/>
                      <a:endParaRPr lang="en-US" sz="2800" dirty="0"/>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en-US" sz="2800" dirty="0"/>
                    </a:p>
                    <a:p>
                      <a:pPr marL="0" marR="0" lvl="0" indent="0" algn="ctr" defTabSz="342900"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xmlns="" val="3372006779"/>
                  </a:ext>
                </a:extLst>
              </a:tr>
              <a:tr h="579732">
                <a:tc>
                  <a:txBody>
                    <a:bodyPr/>
                    <a:lstStyle/>
                    <a:p>
                      <a:pPr algn="ctr"/>
                      <a:endParaRPr lang="en-US" sz="2800" dirty="0"/>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en-US" sz="2800" dirty="0"/>
                    </a:p>
                    <a:p>
                      <a:pPr marL="0" marR="0" lvl="0" indent="0" algn="ctr" defTabSz="342900"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xmlns="" val="2194966277"/>
                  </a:ext>
                </a:extLst>
              </a:tr>
            </a:tbl>
          </a:graphicData>
        </a:graphic>
      </p:graphicFrame>
      <p:sp>
        <p:nvSpPr>
          <p:cNvPr id="2" name="Title 1">
            <a:extLst>
              <a:ext uri="{FF2B5EF4-FFF2-40B4-BE49-F238E27FC236}">
                <a16:creationId xmlns:a16="http://schemas.microsoft.com/office/drawing/2014/main" xmlns="" id="{68ADA564-3F91-4765-9C90-2E622F74ADF7}"/>
              </a:ext>
            </a:extLst>
          </p:cNvPr>
          <p:cNvSpPr>
            <a:spLocks noGrp="1"/>
          </p:cNvSpPr>
          <p:nvPr>
            <p:ph type="title"/>
          </p:nvPr>
        </p:nvSpPr>
        <p:spPr/>
        <p:txBody>
          <a:bodyPr>
            <a:normAutofit fontScale="90000"/>
          </a:bodyPr>
          <a:lstStyle/>
          <a:p>
            <a:r>
              <a:rPr lang="en-US" sz="4000" dirty="0"/>
              <a:t>Variation-aware Qubit Movement (VQM)</a:t>
            </a:r>
          </a:p>
        </p:txBody>
      </p:sp>
      <p:sp>
        <p:nvSpPr>
          <p:cNvPr id="3" name="Slide Number Placeholder 2">
            <a:extLst>
              <a:ext uri="{FF2B5EF4-FFF2-40B4-BE49-F238E27FC236}">
                <a16:creationId xmlns:a16="http://schemas.microsoft.com/office/drawing/2014/main" xmlns="" id="{16D9485A-FE91-4ECD-99DA-2D28B88C5D6A}"/>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71</a:t>
            </a:fld>
            <a:endParaRPr lang="en-US" dirty="0">
              <a:solidFill>
                <a:prstClr val="black">
                  <a:tint val="75000"/>
                </a:prstClr>
              </a:solidFill>
            </a:endParaRPr>
          </a:p>
        </p:txBody>
      </p:sp>
      <p:grpSp>
        <p:nvGrpSpPr>
          <p:cNvPr id="15" name="Group 14">
            <a:extLst>
              <a:ext uri="{FF2B5EF4-FFF2-40B4-BE49-F238E27FC236}">
                <a16:creationId xmlns:a16="http://schemas.microsoft.com/office/drawing/2014/main" xmlns="" id="{B4687425-6C2F-4D11-893A-BBE60D5F5AB9}"/>
              </a:ext>
            </a:extLst>
          </p:cNvPr>
          <p:cNvGrpSpPr/>
          <p:nvPr/>
        </p:nvGrpSpPr>
        <p:grpSpPr>
          <a:xfrm>
            <a:off x="207772" y="2410656"/>
            <a:ext cx="5137087" cy="2724065"/>
            <a:chOff x="691476" y="2490169"/>
            <a:chExt cx="5137087" cy="2724065"/>
          </a:xfrm>
        </p:grpSpPr>
        <p:grpSp>
          <p:nvGrpSpPr>
            <p:cNvPr id="4" name="Group 3">
              <a:extLst>
                <a:ext uri="{FF2B5EF4-FFF2-40B4-BE49-F238E27FC236}">
                  <a16:creationId xmlns:a16="http://schemas.microsoft.com/office/drawing/2014/main" xmlns="" id="{018ABED7-6F1A-4151-A69D-FD18057D1B94}"/>
                </a:ext>
              </a:extLst>
            </p:cNvPr>
            <p:cNvGrpSpPr/>
            <p:nvPr/>
          </p:nvGrpSpPr>
          <p:grpSpPr>
            <a:xfrm>
              <a:off x="691476" y="2721002"/>
              <a:ext cx="5137087" cy="2376551"/>
              <a:chOff x="69209" y="1676847"/>
              <a:chExt cx="5870410" cy="2509374"/>
            </a:xfrm>
          </p:grpSpPr>
          <p:pic>
            <p:nvPicPr>
              <p:cNvPr id="5" name="Picture 4">
                <a:extLst>
                  <a:ext uri="{FF2B5EF4-FFF2-40B4-BE49-F238E27FC236}">
                    <a16:creationId xmlns:a16="http://schemas.microsoft.com/office/drawing/2014/main" xmlns="" id="{CBF70D23-3E0B-423E-81A6-0A2EF1A16A04}"/>
                  </a:ext>
                </a:extLst>
              </p:cNvPr>
              <p:cNvPicPr>
                <a:picLocks noChangeAspect="1"/>
              </p:cNvPicPr>
              <p:nvPr/>
            </p:nvPicPr>
            <p:blipFill>
              <a:blip r:embed="rId3"/>
              <a:stretch>
                <a:fillRect/>
              </a:stretch>
            </p:blipFill>
            <p:spPr>
              <a:xfrm>
                <a:off x="653610" y="1700347"/>
                <a:ext cx="4648441" cy="2485874"/>
              </a:xfrm>
              <a:prstGeom prst="rect">
                <a:avLst/>
              </a:prstGeom>
            </p:spPr>
          </p:pic>
          <p:sp>
            <p:nvSpPr>
              <p:cNvPr id="6" name="TextBox 5">
                <a:extLst>
                  <a:ext uri="{FF2B5EF4-FFF2-40B4-BE49-F238E27FC236}">
                    <a16:creationId xmlns:a16="http://schemas.microsoft.com/office/drawing/2014/main" xmlns="" id="{57F9FEBC-B8AF-43F2-83F1-5AA534D2BD4E}"/>
                  </a:ext>
                </a:extLst>
              </p:cNvPr>
              <p:cNvSpPr txBox="1"/>
              <p:nvPr/>
            </p:nvSpPr>
            <p:spPr>
              <a:xfrm>
                <a:off x="69209" y="1676847"/>
                <a:ext cx="663965" cy="523220"/>
              </a:xfrm>
              <a:prstGeom prst="rect">
                <a:avLst/>
              </a:prstGeom>
              <a:noFill/>
              <a:ln>
                <a:solidFill>
                  <a:schemeClr val="tx1"/>
                </a:solidFill>
                <a:prstDash val="dashDot"/>
              </a:ln>
            </p:spPr>
            <p:txBody>
              <a:bodyPr wrap="none" rtlCol="0">
                <a:spAutoFit/>
              </a:bodyPr>
              <a:lstStyle/>
              <a:p>
                <a:r>
                  <a:rPr lang="en-US" sz="2800" dirty="0"/>
                  <a:t>Q1</a:t>
                </a:r>
              </a:p>
            </p:txBody>
          </p:sp>
          <p:sp>
            <p:nvSpPr>
              <p:cNvPr id="7" name="TextBox 6">
                <a:extLst>
                  <a:ext uri="{FF2B5EF4-FFF2-40B4-BE49-F238E27FC236}">
                    <a16:creationId xmlns:a16="http://schemas.microsoft.com/office/drawing/2014/main" xmlns="" id="{380EE482-5EC5-4D26-BE4E-EE28ADFDC2E0}"/>
                  </a:ext>
                </a:extLst>
              </p:cNvPr>
              <p:cNvSpPr txBox="1"/>
              <p:nvPr/>
            </p:nvSpPr>
            <p:spPr>
              <a:xfrm>
                <a:off x="5275655" y="3542470"/>
                <a:ext cx="663964" cy="523220"/>
              </a:xfrm>
              <a:prstGeom prst="rect">
                <a:avLst/>
              </a:prstGeom>
              <a:noFill/>
              <a:ln>
                <a:solidFill>
                  <a:schemeClr val="tx1"/>
                </a:solidFill>
                <a:prstDash val="dashDot"/>
              </a:ln>
            </p:spPr>
            <p:txBody>
              <a:bodyPr wrap="none" rtlCol="0">
                <a:spAutoFit/>
              </a:bodyPr>
              <a:lstStyle/>
              <a:p>
                <a:r>
                  <a:rPr lang="en-US" sz="2800" dirty="0"/>
                  <a:t>Q3</a:t>
                </a:r>
              </a:p>
            </p:txBody>
          </p:sp>
        </p:grpSp>
        <p:sp>
          <p:nvSpPr>
            <p:cNvPr id="8" name="TextBox 7">
              <a:extLst>
                <a:ext uri="{FF2B5EF4-FFF2-40B4-BE49-F238E27FC236}">
                  <a16:creationId xmlns:a16="http://schemas.microsoft.com/office/drawing/2014/main" xmlns="" id="{C308DE19-A280-4B49-94BA-3434FAD74601}"/>
                </a:ext>
              </a:extLst>
            </p:cNvPr>
            <p:cNvSpPr txBox="1"/>
            <p:nvPr/>
          </p:nvSpPr>
          <p:spPr>
            <a:xfrm>
              <a:off x="2001078" y="2490169"/>
              <a:ext cx="612668" cy="461665"/>
            </a:xfrm>
            <a:prstGeom prst="rect">
              <a:avLst/>
            </a:prstGeom>
            <a:noFill/>
          </p:spPr>
          <p:txBody>
            <a:bodyPr wrap="none" rtlCol="0">
              <a:spAutoFit/>
            </a:bodyPr>
            <a:lstStyle/>
            <a:p>
              <a:r>
                <a:rPr lang="en-US" sz="2400" dirty="0"/>
                <a:t>0.8</a:t>
              </a:r>
            </a:p>
          </p:txBody>
        </p:sp>
        <p:sp>
          <p:nvSpPr>
            <p:cNvPr id="9" name="TextBox 8">
              <a:extLst>
                <a:ext uri="{FF2B5EF4-FFF2-40B4-BE49-F238E27FC236}">
                  <a16:creationId xmlns:a16="http://schemas.microsoft.com/office/drawing/2014/main" xmlns="" id="{23558D2F-BC65-43B6-8FB7-528B0FD5DE0B}"/>
                </a:ext>
              </a:extLst>
            </p:cNvPr>
            <p:cNvSpPr txBox="1"/>
            <p:nvPr/>
          </p:nvSpPr>
          <p:spPr>
            <a:xfrm>
              <a:off x="3737113" y="4735639"/>
              <a:ext cx="612668" cy="461665"/>
            </a:xfrm>
            <a:prstGeom prst="rect">
              <a:avLst/>
            </a:prstGeom>
            <a:noFill/>
          </p:spPr>
          <p:txBody>
            <a:bodyPr wrap="none" rtlCol="0">
              <a:spAutoFit/>
            </a:bodyPr>
            <a:lstStyle/>
            <a:p>
              <a:r>
                <a:rPr lang="en-US" sz="2400" dirty="0"/>
                <a:t>0.8</a:t>
              </a:r>
            </a:p>
          </p:txBody>
        </p:sp>
        <p:sp>
          <p:nvSpPr>
            <p:cNvPr id="10" name="TextBox 9">
              <a:extLst>
                <a:ext uri="{FF2B5EF4-FFF2-40B4-BE49-F238E27FC236}">
                  <a16:creationId xmlns:a16="http://schemas.microsoft.com/office/drawing/2014/main" xmlns="" id="{86ECB8B0-19FC-4E7A-9175-0D2B96C8B11C}"/>
                </a:ext>
              </a:extLst>
            </p:cNvPr>
            <p:cNvSpPr txBox="1"/>
            <p:nvPr/>
          </p:nvSpPr>
          <p:spPr>
            <a:xfrm>
              <a:off x="3236756" y="3689572"/>
              <a:ext cx="612668" cy="461665"/>
            </a:xfrm>
            <a:prstGeom prst="rect">
              <a:avLst/>
            </a:prstGeom>
            <a:noFill/>
          </p:spPr>
          <p:txBody>
            <a:bodyPr wrap="none" rtlCol="0">
              <a:spAutoFit/>
            </a:bodyPr>
            <a:lstStyle/>
            <a:p>
              <a:r>
                <a:rPr lang="en-US" sz="2400" dirty="0"/>
                <a:t>0.9</a:t>
              </a:r>
            </a:p>
          </p:txBody>
        </p:sp>
        <p:sp>
          <p:nvSpPr>
            <p:cNvPr id="11" name="TextBox 10">
              <a:extLst>
                <a:ext uri="{FF2B5EF4-FFF2-40B4-BE49-F238E27FC236}">
                  <a16:creationId xmlns:a16="http://schemas.microsoft.com/office/drawing/2014/main" xmlns="" id="{08872D70-505F-4B5E-B226-E294166CD60F}"/>
                </a:ext>
              </a:extLst>
            </p:cNvPr>
            <p:cNvSpPr txBox="1"/>
            <p:nvPr/>
          </p:nvSpPr>
          <p:spPr>
            <a:xfrm>
              <a:off x="3737113" y="2501298"/>
              <a:ext cx="612668" cy="461665"/>
            </a:xfrm>
            <a:prstGeom prst="rect">
              <a:avLst/>
            </a:prstGeom>
            <a:noFill/>
          </p:spPr>
          <p:txBody>
            <a:bodyPr wrap="none" rtlCol="0">
              <a:spAutoFit/>
            </a:bodyPr>
            <a:lstStyle/>
            <a:p>
              <a:r>
                <a:rPr lang="en-US" sz="2400" dirty="0"/>
                <a:t>0.7</a:t>
              </a:r>
            </a:p>
          </p:txBody>
        </p:sp>
        <p:sp>
          <p:nvSpPr>
            <p:cNvPr id="12" name="TextBox 11">
              <a:extLst>
                <a:ext uri="{FF2B5EF4-FFF2-40B4-BE49-F238E27FC236}">
                  <a16:creationId xmlns:a16="http://schemas.microsoft.com/office/drawing/2014/main" xmlns="" id="{C91C106B-34B2-4299-9CDA-8DD2F96DBDC0}"/>
                </a:ext>
              </a:extLst>
            </p:cNvPr>
            <p:cNvSpPr txBox="1"/>
            <p:nvPr/>
          </p:nvSpPr>
          <p:spPr>
            <a:xfrm>
              <a:off x="5071938" y="3667063"/>
              <a:ext cx="612668" cy="461665"/>
            </a:xfrm>
            <a:prstGeom prst="rect">
              <a:avLst/>
            </a:prstGeom>
            <a:noFill/>
          </p:spPr>
          <p:txBody>
            <a:bodyPr wrap="none" rtlCol="0">
              <a:spAutoFit/>
            </a:bodyPr>
            <a:lstStyle/>
            <a:p>
              <a:r>
                <a:rPr lang="en-US" sz="2400" dirty="0"/>
                <a:t>0.6</a:t>
              </a:r>
            </a:p>
          </p:txBody>
        </p:sp>
        <p:sp>
          <p:nvSpPr>
            <p:cNvPr id="13" name="TextBox 12">
              <a:extLst>
                <a:ext uri="{FF2B5EF4-FFF2-40B4-BE49-F238E27FC236}">
                  <a16:creationId xmlns:a16="http://schemas.microsoft.com/office/drawing/2014/main" xmlns="" id="{9F5762E0-D473-4658-8AA2-9CD849B9C6EB}"/>
                </a:ext>
              </a:extLst>
            </p:cNvPr>
            <p:cNvSpPr txBox="1"/>
            <p:nvPr/>
          </p:nvSpPr>
          <p:spPr>
            <a:xfrm>
              <a:off x="2001078" y="4752569"/>
              <a:ext cx="612668" cy="461665"/>
            </a:xfrm>
            <a:prstGeom prst="rect">
              <a:avLst/>
            </a:prstGeom>
            <a:noFill/>
          </p:spPr>
          <p:txBody>
            <a:bodyPr wrap="none" rtlCol="0">
              <a:spAutoFit/>
            </a:bodyPr>
            <a:lstStyle/>
            <a:p>
              <a:r>
                <a:rPr lang="en-US" sz="2400" dirty="0"/>
                <a:t>0.6</a:t>
              </a:r>
            </a:p>
          </p:txBody>
        </p:sp>
        <p:sp>
          <p:nvSpPr>
            <p:cNvPr id="14" name="TextBox 13">
              <a:extLst>
                <a:ext uri="{FF2B5EF4-FFF2-40B4-BE49-F238E27FC236}">
                  <a16:creationId xmlns:a16="http://schemas.microsoft.com/office/drawing/2014/main" xmlns="" id="{BA51F7C1-64CA-4BEA-B2B0-49609E1922E3}"/>
                </a:ext>
              </a:extLst>
            </p:cNvPr>
            <p:cNvSpPr txBox="1"/>
            <p:nvPr/>
          </p:nvSpPr>
          <p:spPr>
            <a:xfrm>
              <a:off x="788907" y="3640067"/>
              <a:ext cx="612668" cy="461665"/>
            </a:xfrm>
            <a:prstGeom prst="rect">
              <a:avLst/>
            </a:prstGeom>
            <a:noFill/>
          </p:spPr>
          <p:txBody>
            <a:bodyPr wrap="none" rtlCol="0">
              <a:spAutoFit/>
            </a:bodyPr>
            <a:lstStyle/>
            <a:p>
              <a:r>
                <a:rPr lang="en-US" sz="2400" dirty="0"/>
                <a:t>0.8</a:t>
              </a:r>
            </a:p>
          </p:txBody>
        </p:sp>
      </p:grpSp>
      <p:sp>
        <p:nvSpPr>
          <p:cNvPr id="16" name="Rectangle 15">
            <a:extLst>
              <a:ext uri="{FF2B5EF4-FFF2-40B4-BE49-F238E27FC236}">
                <a16:creationId xmlns:a16="http://schemas.microsoft.com/office/drawing/2014/main" xmlns="" id="{FBD25B28-44A2-40C1-8286-8D221EBD4FDE}"/>
              </a:ext>
            </a:extLst>
          </p:cNvPr>
          <p:cNvSpPr/>
          <p:nvPr/>
        </p:nvSpPr>
        <p:spPr>
          <a:xfrm>
            <a:off x="657309" y="5498725"/>
            <a:ext cx="4344459" cy="646331"/>
          </a:xfrm>
          <a:prstGeom prst="rect">
            <a:avLst/>
          </a:prstGeom>
        </p:spPr>
        <p:txBody>
          <a:bodyPr wrap="none">
            <a:spAutoFit/>
          </a:bodyPr>
          <a:lstStyle/>
          <a:p>
            <a:r>
              <a:rPr lang="en-US" sz="3600" dirty="0" err="1">
                <a:latin typeface="Courier New" panose="02070309020205020404" pitchFamily="49" charset="0"/>
                <a:cs typeface="Courier New" panose="02070309020205020404" pitchFamily="49" charset="0"/>
              </a:rPr>
              <a:t>cnot</a:t>
            </a:r>
            <a:r>
              <a:rPr lang="en-US" sz="3600" dirty="0">
                <a:latin typeface="Courier New" panose="02070309020205020404" pitchFamily="49" charset="0"/>
                <a:cs typeface="Courier New" panose="02070309020205020404" pitchFamily="49" charset="0"/>
              </a:rPr>
              <a:t> q[1], q[3]</a:t>
            </a:r>
            <a:endParaRPr lang="en-US" sz="3600" dirty="0"/>
          </a:p>
        </p:txBody>
      </p:sp>
      <p:grpSp>
        <p:nvGrpSpPr>
          <p:cNvPr id="22" name="Group 21">
            <a:extLst>
              <a:ext uri="{FF2B5EF4-FFF2-40B4-BE49-F238E27FC236}">
                <a16:creationId xmlns:a16="http://schemas.microsoft.com/office/drawing/2014/main" xmlns="" id="{26CE5F2A-B7C7-4C0A-A130-7B37D1496CDB}"/>
              </a:ext>
            </a:extLst>
          </p:cNvPr>
          <p:cNvGrpSpPr/>
          <p:nvPr/>
        </p:nvGrpSpPr>
        <p:grpSpPr>
          <a:xfrm>
            <a:off x="990138" y="3244215"/>
            <a:ext cx="3230679" cy="1417713"/>
            <a:chOff x="5021796" y="5060587"/>
            <a:chExt cx="3230679" cy="1417713"/>
          </a:xfrm>
        </p:grpSpPr>
        <p:cxnSp>
          <p:nvCxnSpPr>
            <p:cNvPr id="19" name="Straight Connector 18">
              <a:extLst>
                <a:ext uri="{FF2B5EF4-FFF2-40B4-BE49-F238E27FC236}">
                  <a16:creationId xmlns:a16="http://schemas.microsoft.com/office/drawing/2014/main" xmlns="" id="{6AC260C1-2724-4D87-BA9B-CC2F1BA3B6D1}"/>
                </a:ext>
              </a:extLst>
            </p:cNvPr>
            <p:cNvCxnSpPr>
              <a:cxnSpLocks/>
            </p:cNvCxnSpPr>
            <p:nvPr/>
          </p:nvCxnSpPr>
          <p:spPr>
            <a:xfrm>
              <a:off x="5021796" y="5060587"/>
              <a:ext cx="0" cy="115611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AE16D9ED-52AF-48A3-90EA-18279B19665F}"/>
                </a:ext>
              </a:extLst>
            </p:cNvPr>
            <p:cNvCxnSpPr>
              <a:cxnSpLocks/>
            </p:cNvCxnSpPr>
            <p:nvPr/>
          </p:nvCxnSpPr>
          <p:spPr>
            <a:xfrm>
              <a:off x="5301795" y="6478300"/>
              <a:ext cx="1198080"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2FC6F69D-39DD-4EED-8E53-7DDDBBD4B29E}"/>
                </a:ext>
              </a:extLst>
            </p:cNvPr>
            <p:cNvCxnSpPr>
              <a:cxnSpLocks/>
            </p:cNvCxnSpPr>
            <p:nvPr/>
          </p:nvCxnSpPr>
          <p:spPr>
            <a:xfrm>
              <a:off x="7054395" y="6478300"/>
              <a:ext cx="1198080"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xmlns="" id="{225EAA4E-4761-42CB-BA85-F6A1F7FC3CC1}"/>
              </a:ext>
            </a:extLst>
          </p:cNvPr>
          <p:cNvGrpSpPr/>
          <p:nvPr/>
        </p:nvGrpSpPr>
        <p:grpSpPr>
          <a:xfrm>
            <a:off x="1312670" y="2913138"/>
            <a:ext cx="2882100" cy="1748790"/>
            <a:chOff x="7458240" y="1954314"/>
            <a:chExt cx="2882100" cy="1748790"/>
          </a:xfrm>
        </p:grpSpPr>
        <p:cxnSp>
          <p:nvCxnSpPr>
            <p:cNvPr id="23" name="Straight Connector 22">
              <a:extLst>
                <a:ext uri="{FF2B5EF4-FFF2-40B4-BE49-F238E27FC236}">
                  <a16:creationId xmlns:a16="http://schemas.microsoft.com/office/drawing/2014/main" xmlns="" id="{ED562C39-7905-4049-8021-46682997F508}"/>
                </a:ext>
              </a:extLst>
            </p:cNvPr>
            <p:cNvCxnSpPr>
              <a:cxnSpLocks/>
            </p:cNvCxnSpPr>
            <p:nvPr/>
          </p:nvCxnSpPr>
          <p:spPr>
            <a:xfrm>
              <a:off x="8892741" y="2272890"/>
              <a:ext cx="0" cy="115611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xmlns="" id="{F9D3A204-0E4D-492C-BB2A-96FFA53B5AA2}"/>
                </a:ext>
              </a:extLst>
            </p:cNvPr>
            <p:cNvCxnSpPr>
              <a:cxnSpLocks/>
            </p:cNvCxnSpPr>
            <p:nvPr/>
          </p:nvCxnSpPr>
          <p:spPr>
            <a:xfrm>
              <a:off x="7458240" y="1954314"/>
              <a:ext cx="1198080"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xmlns="" id="{F964DA5E-FB37-42C0-B88D-5B5C343D43C4}"/>
                </a:ext>
              </a:extLst>
            </p:cNvPr>
            <p:cNvCxnSpPr>
              <a:cxnSpLocks/>
            </p:cNvCxnSpPr>
            <p:nvPr/>
          </p:nvCxnSpPr>
          <p:spPr>
            <a:xfrm>
              <a:off x="9142260" y="3703104"/>
              <a:ext cx="1198080"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xmlns="" id="{F6065A97-CADA-447D-98AD-F48D187E6F41}"/>
              </a:ext>
            </a:extLst>
          </p:cNvPr>
          <p:cNvGrpSpPr/>
          <p:nvPr/>
        </p:nvGrpSpPr>
        <p:grpSpPr>
          <a:xfrm>
            <a:off x="1300193" y="2945306"/>
            <a:ext cx="3229673" cy="1416220"/>
            <a:chOff x="1579410" y="4505217"/>
            <a:chExt cx="3229673" cy="1416220"/>
          </a:xfrm>
        </p:grpSpPr>
        <p:cxnSp>
          <p:nvCxnSpPr>
            <p:cNvPr id="27" name="Straight Connector 26">
              <a:extLst>
                <a:ext uri="{FF2B5EF4-FFF2-40B4-BE49-F238E27FC236}">
                  <a16:creationId xmlns:a16="http://schemas.microsoft.com/office/drawing/2014/main" xmlns="" id="{D77C337A-B6C9-441C-B658-D9B1ACB318E1}"/>
                </a:ext>
              </a:extLst>
            </p:cNvPr>
            <p:cNvCxnSpPr>
              <a:cxnSpLocks/>
            </p:cNvCxnSpPr>
            <p:nvPr/>
          </p:nvCxnSpPr>
          <p:spPr>
            <a:xfrm>
              <a:off x="1579410" y="4505217"/>
              <a:ext cx="1198080"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988FDB58-F35D-426E-AF76-7965C1104D17}"/>
                </a:ext>
              </a:extLst>
            </p:cNvPr>
            <p:cNvCxnSpPr>
              <a:cxnSpLocks/>
            </p:cNvCxnSpPr>
            <p:nvPr/>
          </p:nvCxnSpPr>
          <p:spPr>
            <a:xfrm>
              <a:off x="3239920" y="4505217"/>
              <a:ext cx="1260114" cy="0"/>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xmlns="" id="{B1562A06-03A7-4D75-AF19-595AC1A2E8CB}"/>
                </a:ext>
              </a:extLst>
            </p:cNvPr>
            <p:cNvCxnSpPr>
              <a:cxnSpLocks/>
            </p:cNvCxnSpPr>
            <p:nvPr/>
          </p:nvCxnSpPr>
          <p:spPr>
            <a:xfrm>
              <a:off x="4809083" y="4833198"/>
              <a:ext cx="0" cy="1088239"/>
            </a:xfrm>
            <a:prstGeom prst="line">
              <a:avLst/>
            </a:prstGeom>
            <a:ln w="762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33" name="Rectangle: Rounded Corners 32">
            <a:extLst>
              <a:ext uri="{FF2B5EF4-FFF2-40B4-BE49-F238E27FC236}">
                <a16:creationId xmlns:a16="http://schemas.microsoft.com/office/drawing/2014/main" xmlns="" id="{0A27A789-8309-4A60-B1DA-57D2AA76F7A1}"/>
              </a:ext>
            </a:extLst>
          </p:cNvPr>
          <p:cNvSpPr/>
          <p:nvPr/>
        </p:nvSpPr>
        <p:spPr>
          <a:xfrm>
            <a:off x="0" y="6329086"/>
            <a:ext cx="12192000" cy="51980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Chose a sequence of swaps </a:t>
            </a:r>
            <a:r>
              <a:rPr lang="en-US" sz="2800" b="1" dirty="0">
                <a:solidFill>
                  <a:prstClr val="black"/>
                </a:solidFill>
                <a:latin typeface="Calibri"/>
              </a:rPr>
              <a:t>that maximizes the reliability</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32" name="Table 31">
            <a:extLst>
              <a:ext uri="{FF2B5EF4-FFF2-40B4-BE49-F238E27FC236}">
                <a16:creationId xmlns:a16="http://schemas.microsoft.com/office/drawing/2014/main" xmlns="" id="{8C5C1C48-0C88-42A1-AE93-A698EE6C591A}"/>
              </a:ext>
            </a:extLst>
          </p:cNvPr>
          <p:cNvGraphicFramePr>
            <a:graphicFrameLocks noGrp="1"/>
          </p:cNvGraphicFramePr>
          <p:nvPr>
            <p:extLst>
              <p:ext uri="{D42A27DB-BD31-4B8C-83A1-F6EECF244321}">
                <p14:modId xmlns:p14="http://schemas.microsoft.com/office/powerpoint/2010/main" val="2246352007"/>
              </p:ext>
            </p:extLst>
          </p:nvPr>
        </p:nvGraphicFramePr>
        <p:xfrm>
          <a:off x="6055339" y="2171695"/>
          <a:ext cx="5790130" cy="3800058"/>
        </p:xfrm>
        <a:graphic>
          <a:graphicData uri="http://schemas.openxmlformats.org/drawingml/2006/table">
            <a:tbl>
              <a:tblPr firstRow="1" bandRow="1">
                <a:tableStyleId>{073A0DAA-6AF3-43AB-8588-CEC1D06C72B9}</a:tableStyleId>
              </a:tblPr>
              <a:tblGrid>
                <a:gridCol w="2895065">
                  <a:extLst>
                    <a:ext uri="{9D8B030D-6E8A-4147-A177-3AD203B41FA5}">
                      <a16:colId xmlns:a16="http://schemas.microsoft.com/office/drawing/2014/main" xmlns="" val="341911201"/>
                    </a:ext>
                  </a:extLst>
                </a:gridCol>
                <a:gridCol w="2895065">
                  <a:extLst>
                    <a:ext uri="{9D8B030D-6E8A-4147-A177-3AD203B41FA5}">
                      <a16:colId xmlns:a16="http://schemas.microsoft.com/office/drawing/2014/main" xmlns="" val="4196231686"/>
                    </a:ext>
                  </a:extLst>
                </a:gridCol>
              </a:tblGrid>
              <a:tr h="965418">
                <a:tc>
                  <a:txBody>
                    <a:bodyPr/>
                    <a:lstStyle/>
                    <a:p>
                      <a:pPr algn="ctr"/>
                      <a:r>
                        <a:rPr lang="en-US" sz="2800" dirty="0"/>
                        <a:t>Data Movement Path</a:t>
                      </a:r>
                    </a:p>
                  </a:txBody>
                  <a:tcPr/>
                </a:tc>
                <a:tc>
                  <a:txBody>
                    <a:bodyPr/>
                    <a:lstStyle/>
                    <a:p>
                      <a:pPr algn="ctr"/>
                      <a:r>
                        <a:rPr lang="en-US" sz="2800" dirty="0"/>
                        <a:t>Probability of Success</a:t>
                      </a:r>
                    </a:p>
                  </a:txBody>
                  <a:tcPr/>
                </a:tc>
                <a:extLst>
                  <a:ext uri="{0D108BD9-81ED-4DB2-BD59-A6C34878D82A}">
                    <a16:rowId xmlns:a16="http://schemas.microsoft.com/office/drawing/2014/main" xmlns="" val="1834562266"/>
                  </a:ext>
                </a:extLst>
              </a:tr>
              <a:tr h="529423">
                <a:tc>
                  <a:txBody>
                    <a:bodyPr/>
                    <a:lstStyle/>
                    <a:p>
                      <a:pPr algn="ctr"/>
                      <a:r>
                        <a:rPr lang="en-US" sz="2800" dirty="0"/>
                        <a:t>A-B-C-F</a:t>
                      </a:r>
                    </a:p>
                  </a:txBody>
                  <a:tcPr/>
                </a:tc>
                <a:tc>
                  <a:txBody>
                    <a:bodyPr/>
                    <a:lstStyle/>
                    <a:p>
                      <a:pPr algn="ctr"/>
                      <a:r>
                        <a:rPr lang="en-US" sz="2800" dirty="0"/>
                        <a:t>0.8*0.8*0.6 = 0.384</a:t>
                      </a:r>
                    </a:p>
                  </a:txBody>
                  <a:tcPr/>
                </a:tc>
                <a:extLst>
                  <a:ext uri="{0D108BD9-81ED-4DB2-BD59-A6C34878D82A}">
                    <a16:rowId xmlns:a16="http://schemas.microsoft.com/office/drawing/2014/main" xmlns="" val="1417488573"/>
                  </a:ext>
                </a:extLst>
              </a:tr>
              <a:tr h="529423">
                <a:tc>
                  <a:txBody>
                    <a:bodyPr/>
                    <a:lstStyle/>
                    <a:p>
                      <a:pPr algn="ctr"/>
                      <a:r>
                        <a:rPr lang="en-US" sz="2800" dirty="0"/>
                        <a:t>A-D-E-F</a:t>
                      </a:r>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2800" dirty="0"/>
                        <a:t>0.8*0.7*0.6 = 0.336</a:t>
                      </a:r>
                    </a:p>
                  </a:txBody>
                  <a:tcPr/>
                </a:tc>
                <a:extLst>
                  <a:ext uri="{0D108BD9-81ED-4DB2-BD59-A6C34878D82A}">
                    <a16:rowId xmlns:a16="http://schemas.microsoft.com/office/drawing/2014/main" xmlns="" val="3372006779"/>
                  </a:ext>
                </a:extLst>
              </a:tr>
              <a:tr h="579732">
                <a:tc>
                  <a:txBody>
                    <a:bodyPr/>
                    <a:lstStyle/>
                    <a:p>
                      <a:pPr algn="ctr"/>
                      <a:endParaRPr lang="en-US" sz="2800" dirty="0"/>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en-US" sz="2800" dirty="0"/>
                    </a:p>
                    <a:p>
                      <a:pPr marL="0" marR="0" lvl="0" indent="0" algn="ctr" defTabSz="342900"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xmlns="" val="2194966277"/>
                  </a:ext>
                </a:extLst>
              </a:tr>
            </a:tbl>
          </a:graphicData>
        </a:graphic>
      </p:graphicFrame>
      <p:graphicFrame>
        <p:nvGraphicFramePr>
          <p:cNvPr id="18" name="Table 17">
            <a:extLst>
              <a:ext uri="{FF2B5EF4-FFF2-40B4-BE49-F238E27FC236}">
                <a16:creationId xmlns:a16="http://schemas.microsoft.com/office/drawing/2014/main" xmlns="" id="{24867DD9-C6CB-4ECA-A074-A8B449702EC1}"/>
              </a:ext>
            </a:extLst>
          </p:cNvPr>
          <p:cNvGraphicFramePr>
            <a:graphicFrameLocks noGrp="1"/>
          </p:cNvGraphicFramePr>
          <p:nvPr>
            <p:extLst>
              <p:ext uri="{D42A27DB-BD31-4B8C-83A1-F6EECF244321}">
                <p14:modId xmlns:p14="http://schemas.microsoft.com/office/powerpoint/2010/main" val="2863247809"/>
              </p:ext>
            </p:extLst>
          </p:nvPr>
        </p:nvGraphicFramePr>
        <p:xfrm>
          <a:off x="6055339" y="2171695"/>
          <a:ext cx="5790130" cy="3800058"/>
        </p:xfrm>
        <a:graphic>
          <a:graphicData uri="http://schemas.openxmlformats.org/drawingml/2006/table">
            <a:tbl>
              <a:tblPr firstRow="1" bandRow="1">
                <a:tableStyleId>{073A0DAA-6AF3-43AB-8588-CEC1D06C72B9}</a:tableStyleId>
              </a:tblPr>
              <a:tblGrid>
                <a:gridCol w="2895065">
                  <a:extLst>
                    <a:ext uri="{9D8B030D-6E8A-4147-A177-3AD203B41FA5}">
                      <a16:colId xmlns:a16="http://schemas.microsoft.com/office/drawing/2014/main" xmlns="" val="341911201"/>
                    </a:ext>
                  </a:extLst>
                </a:gridCol>
                <a:gridCol w="2895065">
                  <a:extLst>
                    <a:ext uri="{9D8B030D-6E8A-4147-A177-3AD203B41FA5}">
                      <a16:colId xmlns:a16="http://schemas.microsoft.com/office/drawing/2014/main" xmlns="" val="4196231686"/>
                    </a:ext>
                  </a:extLst>
                </a:gridCol>
              </a:tblGrid>
              <a:tr h="965418">
                <a:tc>
                  <a:txBody>
                    <a:bodyPr/>
                    <a:lstStyle/>
                    <a:p>
                      <a:pPr algn="ctr"/>
                      <a:r>
                        <a:rPr lang="en-US" sz="2800" dirty="0"/>
                        <a:t>Data Movement Path</a:t>
                      </a:r>
                    </a:p>
                  </a:txBody>
                  <a:tcPr/>
                </a:tc>
                <a:tc>
                  <a:txBody>
                    <a:bodyPr/>
                    <a:lstStyle/>
                    <a:p>
                      <a:pPr algn="ctr"/>
                      <a:r>
                        <a:rPr lang="en-US" sz="2800" dirty="0"/>
                        <a:t>Probability of Success</a:t>
                      </a:r>
                    </a:p>
                  </a:txBody>
                  <a:tcPr/>
                </a:tc>
                <a:extLst>
                  <a:ext uri="{0D108BD9-81ED-4DB2-BD59-A6C34878D82A}">
                    <a16:rowId xmlns:a16="http://schemas.microsoft.com/office/drawing/2014/main" xmlns="" val="1834562266"/>
                  </a:ext>
                </a:extLst>
              </a:tr>
              <a:tr h="529423">
                <a:tc>
                  <a:txBody>
                    <a:bodyPr/>
                    <a:lstStyle/>
                    <a:p>
                      <a:pPr algn="ctr"/>
                      <a:r>
                        <a:rPr lang="en-US" sz="2800" dirty="0"/>
                        <a:t>A-B-C-F</a:t>
                      </a:r>
                    </a:p>
                  </a:txBody>
                  <a:tcPr/>
                </a:tc>
                <a:tc>
                  <a:txBody>
                    <a:bodyPr/>
                    <a:lstStyle/>
                    <a:p>
                      <a:pPr algn="ctr"/>
                      <a:r>
                        <a:rPr lang="en-US" sz="2800" dirty="0"/>
                        <a:t>0.8*0.8*0.6 = 0.384</a:t>
                      </a:r>
                    </a:p>
                  </a:txBody>
                  <a:tcPr/>
                </a:tc>
                <a:extLst>
                  <a:ext uri="{0D108BD9-81ED-4DB2-BD59-A6C34878D82A}">
                    <a16:rowId xmlns:a16="http://schemas.microsoft.com/office/drawing/2014/main" xmlns="" val="1417488573"/>
                  </a:ext>
                </a:extLst>
              </a:tr>
              <a:tr h="529423">
                <a:tc>
                  <a:txBody>
                    <a:bodyPr/>
                    <a:lstStyle/>
                    <a:p>
                      <a:pPr algn="ctr"/>
                      <a:r>
                        <a:rPr lang="en-US" sz="2800" dirty="0"/>
                        <a:t>A-D-E-F</a:t>
                      </a:r>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2800" dirty="0"/>
                        <a:t>0.8*0.7*0.6 = 0.336</a:t>
                      </a:r>
                    </a:p>
                  </a:txBody>
                  <a:tcPr/>
                </a:tc>
                <a:extLst>
                  <a:ext uri="{0D108BD9-81ED-4DB2-BD59-A6C34878D82A}">
                    <a16:rowId xmlns:a16="http://schemas.microsoft.com/office/drawing/2014/main" xmlns="" val="3372006779"/>
                  </a:ext>
                </a:extLst>
              </a:tr>
              <a:tr h="579732">
                <a:tc>
                  <a:txBody>
                    <a:bodyPr/>
                    <a:lstStyle/>
                    <a:p>
                      <a:pPr algn="ctr"/>
                      <a:r>
                        <a:rPr lang="en-US" sz="2800" dirty="0"/>
                        <a:t>A-D-C-F</a:t>
                      </a:r>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2800" dirty="0"/>
                        <a:t>0.8*0.9*0.8 = 0.576</a:t>
                      </a:r>
                    </a:p>
                  </a:txBody>
                  <a:tcPr/>
                </a:tc>
                <a:extLst>
                  <a:ext uri="{0D108BD9-81ED-4DB2-BD59-A6C34878D82A}">
                    <a16:rowId xmlns:a16="http://schemas.microsoft.com/office/drawing/2014/main" xmlns="" val="2194966277"/>
                  </a:ext>
                </a:extLst>
              </a:tr>
            </a:tbl>
          </a:graphicData>
        </a:graphic>
      </p:graphicFrame>
    </p:spTree>
    <p:custDataLst>
      <p:tags r:id="rId1"/>
    </p:custDataLst>
    <p:extLst>
      <p:ext uri="{BB962C8B-B14F-4D97-AF65-F5344CB8AC3E}">
        <p14:creationId xmlns:p14="http://schemas.microsoft.com/office/powerpoint/2010/main" val="29856460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F56C12-9242-4E49-93FD-92C6D6936130}"/>
              </a:ext>
            </a:extLst>
          </p:cNvPr>
          <p:cNvSpPr>
            <a:spLocks noGrp="1"/>
          </p:cNvSpPr>
          <p:nvPr>
            <p:ph type="title"/>
          </p:nvPr>
        </p:nvSpPr>
        <p:spPr/>
        <p:txBody>
          <a:bodyPr>
            <a:normAutofit/>
          </a:bodyPr>
          <a:lstStyle/>
          <a:p>
            <a:r>
              <a:rPr lang="en-US" sz="3600" dirty="0"/>
              <a:t>Variation-aware Qubit Allocation (VQA)</a:t>
            </a:r>
          </a:p>
        </p:txBody>
      </p:sp>
      <p:sp>
        <p:nvSpPr>
          <p:cNvPr id="3" name="Slide Number Placeholder 2">
            <a:extLst>
              <a:ext uri="{FF2B5EF4-FFF2-40B4-BE49-F238E27FC236}">
                <a16:creationId xmlns:a16="http://schemas.microsoft.com/office/drawing/2014/main" xmlns="" id="{3DB395B2-7CA3-4395-A703-A19F993B40BF}"/>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72</a:t>
            </a:fld>
            <a:endParaRPr lang="en-US" dirty="0">
              <a:solidFill>
                <a:prstClr val="black">
                  <a:tint val="75000"/>
                </a:prstClr>
              </a:solidFill>
            </a:endParaRPr>
          </a:p>
        </p:txBody>
      </p:sp>
      <p:grpSp>
        <p:nvGrpSpPr>
          <p:cNvPr id="16" name="Group 15">
            <a:extLst>
              <a:ext uri="{FF2B5EF4-FFF2-40B4-BE49-F238E27FC236}">
                <a16:creationId xmlns:a16="http://schemas.microsoft.com/office/drawing/2014/main" xmlns="" id="{899DCDC6-A80C-4FDA-8C0D-434430A23CB8}"/>
              </a:ext>
            </a:extLst>
          </p:cNvPr>
          <p:cNvGrpSpPr/>
          <p:nvPr/>
        </p:nvGrpSpPr>
        <p:grpSpPr>
          <a:xfrm>
            <a:off x="866623" y="2116033"/>
            <a:ext cx="4299387" cy="2444757"/>
            <a:chOff x="609600" y="2803104"/>
            <a:chExt cx="4299387" cy="2444757"/>
          </a:xfrm>
        </p:grpSpPr>
        <p:sp>
          <p:nvSpPr>
            <p:cNvPr id="17" name="Content Placeholder 36">
              <a:extLst>
                <a:ext uri="{FF2B5EF4-FFF2-40B4-BE49-F238E27FC236}">
                  <a16:creationId xmlns:a16="http://schemas.microsoft.com/office/drawing/2014/main" xmlns="" id="{75842E1D-6699-4051-B442-46E9AB9461F0}"/>
                </a:ext>
              </a:extLst>
            </p:cNvPr>
            <p:cNvSpPr txBox="1">
              <a:spLocks/>
            </p:cNvSpPr>
            <p:nvPr/>
          </p:nvSpPr>
          <p:spPr>
            <a:xfrm>
              <a:off x="609600" y="2803104"/>
              <a:ext cx="4299387" cy="2444757"/>
            </a:xfrm>
            <a:prstGeom prst="rect">
              <a:avLst/>
            </a:prstGeom>
            <a:solidFill>
              <a:schemeClr val="bg1">
                <a:lumMod val="95000"/>
              </a:schemeClr>
            </a:solidFill>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ctr"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0" lvl="0" indent="0" algn="ctr" fontAlgn="auto">
                <a:spcAft>
                  <a:spcPts val="0"/>
                </a:spcAft>
                <a:buNone/>
                <a:defRPr/>
              </a:pPr>
              <a:r>
                <a:rPr lang="en-US" sz="2800" dirty="0" err="1">
                  <a:latin typeface="Courier New" panose="02070309020205020404" pitchFamily="49" charset="0"/>
                  <a:cs typeface="Courier New" panose="02070309020205020404" pitchFamily="49" charset="0"/>
                </a:rPr>
                <a:t>cnot</a:t>
              </a:r>
              <a:r>
                <a:rPr lang="en-US" sz="2800" dirty="0">
                  <a:latin typeface="Courier New" panose="02070309020205020404" pitchFamily="49" charset="0"/>
                  <a:cs typeface="Courier New" panose="02070309020205020404" pitchFamily="49" charset="0"/>
                </a:rPr>
                <a:t> q[1], q[2];</a:t>
              </a:r>
              <a:endParaRPr lang="en-US" sz="2800" dirty="0">
                <a:solidFill>
                  <a:prstClr val="black"/>
                </a:solidFill>
                <a:latin typeface="Calibri"/>
              </a:endParaRPr>
            </a:p>
            <a:p>
              <a:pPr marL="0" indent="0" algn="ctr" fontAlgn="auto">
                <a:spcAft>
                  <a:spcPts val="0"/>
                </a:spcAft>
                <a:buNone/>
                <a:defRPr/>
              </a:pPr>
              <a:r>
                <a:rPr lang="en-US" sz="2800" dirty="0" err="1">
                  <a:latin typeface="Courier New" panose="02070309020205020404" pitchFamily="49" charset="0"/>
                  <a:cs typeface="Courier New" panose="02070309020205020404" pitchFamily="49" charset="0"/>
                </a:rPr>
                <a:t>cnot</a:t>
              </a:r>
              <a:r>
                <a:rPr lang="en-US" sz="2800" dirty="0">
                  <a:latin typeface="Courier New" panose="02070309020205020404" pitchFamily="49" charset="0"/>
                  <a:cs typeface="Courier New" panose="02070309020205020404" pitchFamily="49" charset="0"/>
                </a:rPr>
                <a:t> q[2], q[3];</a:t>
              </a:r>
              <a:endParaRPr lang="en-US" sz="2800" dirty="0">
                <a:solidFill>
                  <a:prstClr val="black"/>
                </a:solidFill>
              </a:endParaRPr>
            </a:p>
            <a:p>
              <a:pPr marL="0" indent="0" algn="ctr" fontAlgn="auto">
                <a:spcAft>
                  <a:spcPts val="0"/>
                </a:spcAft>
                <a:buNone/>
                <a:defRPr/>
              </a:pPr>
              <a:r>
                <a:rPr lang="en-US" sz="2800" dirty="0" err="1">
                  <a:latin typeface="Courier New" panose="02070309020205020404" pitchFamily="49" charset="0"/>
                  <a:cs typeface="Courier New" panose="02070309020205020404" pitchFamily="49" charset="0"/>
                </a:rPr>
                <a:t>cnot</a:t>
              </a:r>
              <a:r>
                <a:rPr lang="en-US" sz="2800" dirty="0">
                  <a:latin typeface="Courier New" panose="02070309020205020404" pitchFamily="49" charset="0"/>
                  <a:cs typeface="Courier New" panose="02070309020205020404" pitchFamily="49" charset="0"/>
                </a:rPr>
                <a:t> q[3], q[4];</a:t>
              </a:r>
              <a:endParaRPr lang="en-US" sz="2800" dirty="0">
                <a:solidFill>
                  <a:prstClr val="black"/>
                </a:solidFill>
              </a:endParaRPr>
            </a:p>
            <a:p>
              <a:pPr marL="0" indent="0" algn="ctr" fontAlgn="auto">
                <a:spcAft>
                  <a:spcPts val="0"/>
                </a:spcAft>
                <a:buNone/>
                <a:defRPr/>
              </a:pPr>
              <a:endParaRPr lang="en-US" sz="2800" dirty="0">
                <a:solidFill>
                  <a:prstClr val="black"/>
                </a:solidFill>
              </a:endParaRPr>
            </a:p>
            <a:p>
              <a:pPr marL="0" marR="0" lvl="0" indent="0" algn="ctr" defTabSz="342900" rtl="0" eaLnBrk="1" fontAlgn="auto" latinLnBrk="0" hangingPunct="1">
                <a:lnSpc>
                  <a:spcPct val="100000"/>
                </a:lnSpc>
                <a:spcBef>
                  <a:spcPct val="20000"/>
                </a:spcBef>
                <a:spcAft>
                  <a:spcPts val="0"/>
                </a:spcAft>
                <a:buSz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ctr"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ClrTx/>
                <a:buSzTx/>
                <a:buFont typeface="Arial"/>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xmlns="" id="{AF5FF9CA-118C-400B-9A89-676D5CBEB12C}"/>
                </a:ext>
              </a:extLst>
            </p:cNvPr>
            <p:cNvSpPr txBox="1"/>
            <p:nvPr/>
          </p:nvSpPr>
          <p:spPr>
            <a:xfrm>
              <a:off x="1026302" y="2871813"/>
              <a:ext cx="2765501" cy="461665"/>
            </a:xfrm>
            <a:prstGeom prst="rect">
              <a:avLst/>
            </a:prstGeom>
            <a:solidFill>
              <a:schemeClr val="bg1">
                <a:lumMod val="95000"/>
              </a:schemeClr>
            </a:solidFill>
          </p:spPr>
          <p:txBody>
            <a:bodyPr wrap="none" rtlCol="0">
              <a:spAutoFit/>
            </a:bodyPr>
            <a:lstStyle/>
            <a:p>
              <a:r>
                <a:rPr lang="en-US" sz="2400" i="1" dirty="0">
                  <a:solidFill>
                    <a:srgbClr val="00B050"/>
                  </a:solidFill>
                  <a:latin typeface="Courier New" panose="02070309020205020404" pitchFamily="49" charset="0"/>
                  <a:cs typeface="Courier New" panose="02070309020205020404" pitchFamily="49" charset="0"/>
                </a:rPr>
                <a:t>#NISQ Program:</a:t>
              </a:r>
              <a:endParaRPr lang="en-US" i="1" dirty="0">
                <a:solidFill>
                  <a:srgbClr val="00B050"/>
                </a:solidFill>
                <a:latin typeface="Courier New" panose="02070309020205020404" pitchFamily="49" charset="0"/>
                <a:cs typeface="Courier New" panose="02070309020205020404" pitchFamily="49" charset="0"/>
              </a:endParaRPr>
            </a:p>
          </p:txBody>
        </p:sp>
      </p:grpSp>
      <p:sp>
        <p:nvSpPr>
          <p:cNvPr id="19" name="Rectangle: Rounded Corners 18">
            <a:extLst>
              <a:ext uri="{FF2B5EF4-FFF2-40B4-BE49-F238E27FC236}">
                <a16:creationId xmlns:a16="http://schemas.microsoft.com/office/drawing/2014/main" xmlns="" id="{7C9E6952-202B-4573-94B3-DE33F59D0A3B}"/>
              </a:ext>
            </a:extLst>
          </p:cNvPr>
          <p:cNvSpPr/>
          <p:nvPr/>
        </p:nvSpPr>
        <p:spPr>
          <a:xfrm>
            <a:off x="0" y="6329086"/>
            <a:ext cx="12192000" cy="51980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Chose qubits</a:t>
            </a:r>
            <a:r>
              <a:rPr kumimoji="0" lang="en-US" sz="2800" b="1" i="0" u="none" strike="noStrike" kern="1200" cap="none" spc="0" normalizeH="0" noProof="0" dirty="0">
                <a:ln>
                  <a:noFill/>
                </a:ln>
                <a:solidFill>
                  <a:prstClr val="black"/>
                </a:solidFill>
                <a:effectLst/>
                <a:uLnTx/>
                <a:uFillTx/>
                <a:latin typeface="Calibri"/>
                <a:ea typeface="+mn-ea"/>
                <a:cs typeface="+mn-cs"/>
              </a:rPr>
              <a:t> </a:t>
            </a:r>
            <a:r>
              <a:rPr lang="en-US" sz="2800" b="1" dirty="0">
                <a:solidFill>
                  <a:prstClr val="black"/>
                </a:solidFill>
                <a:latin typeface="Calibri"/>
              </a:rPr>
              <a:t>that maximizes the reliability</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xmlns="" id="{9F6EE020-D479-40F2-A792-F3496F137A7A}"/>
              </a:ext>
            </a:extLst>
          </p:cNvPr>
          <p:cNvPicPr>
            <a:picLocks noChangeAspect="1"/>
          </p:cNvPicPr>
          <p:nvPr/>
        </p:nvPicPr>
        <p:blipFill>
          <a:blip r:embed="rId3"/>
          <a:stretch>
            <a:fillRect/>
          </a:stretch>
        </p:blipFill>
        <p:spPr>
          <a:xfrm>
            <a:off x="6752433" y="2531762"/>
            <a:ext cx="4067765" cy="2354295"/>
          </a:xfrm>
          <a:prstGeom prst="rect">
            <a:avLst/>
          </a:prstGeom>
        </p:spPr>
      </p:pic>
      <p:sp>
        <p:nvSpPr>
          <p:cNvPr id="6" name="TextBox 5">
            <a:extLst>
              <a:ext uri="{FF2B5EF4-FFF2-40B4-BE49-F238E27FC236}">
                <a16:creationId xmlns:a16="http://schemas.microsoft.com/office/drawing/2014/main" xmlns="" id="{E9273CB1-240F-4138-BD5D-5170D7A3B690}"/>
              </a:ext>
            </a:extLst>
          </p:cNvPr>
          <p:cNvSpPr txBox="1"/>
          <p:nvPr/>
        </p:nvSpPr>
        <p:spPr>
          <a:xfrm>
            <a:off x="7550637" y="2278673"/>
            <a:ext cx="612668" cy="461665"/>
          </a:xfrm>
          <a:prstGeom prst="rect">
            <a:avLst/>
          </a:prstGeom>
          <a:noFill/>
        </p:spPr>
        <p:txBody>
          <a:bodyPr wrap="none" rtlCol="0">
            <a:spAutoFit/>
          </a:bodyPr>
          <a:lstStyle/>
          <a:p>
            <a:r>
              <a:rPr lang="en-US" sz="2400" dirty="0"/>
              <a:t>0.8</a:t>
            </a:r>
          </a:p>
        </p:txBody>
      </p:sp>
      <p:sp>
        <p:nvSpPr>
          <p:cNvPr id="7" name="TextBox 6">
            <a:extLst>
              <a:ext uri="{FF2B5EF4-FFF2-40B4-BE49-F238E27FC236}">
                <a16:creationId xmlns:a16="http://schemas.microsoft.com/office/drawing/2014/main" xmlns="" id="{70240A7E-2A87-4274-B531-81C3C5C1A8CB}"/>
              </a:ext>
            </a:extLst>
          </p:cNvPr>
          <p:cNvSpPr txBox="1"/>
          <p:nvPr/>
        </p:nvSpPr>
        <p:spPr>
          <a:xfrm>
            <a:off x="9286672" y="4524143"/>
            <a:ext cx="612668" cy="461665"/>
          </a:xfrm>
          <a:prstGeom prst="rect">
            <a:avLst/>
          </a:prstGeom>
          <a:noFill/>
        </p:spPr>
        <p:txBody>
          <a:bodyPr wrap="none" rtlCol="0">
            <a:spAutoFit/>
          </a:bodyPr>
          <a:lstStyle/>
          <a:p>
            <a:r>
              <a:rPr lang="en-US" sz="2400" dirty="0"/>
              <a:t>0.8</a:t>
            </a:r>
          </a:p>
        </p:txBody>
      </p:sp>
      <p:sp>
        <p:nvSpPr>
          <p:cNvPr id="8" name="TextBox 7">
            <a:extLst>
              <a:ext uri="{FF2B5EF4-FFF2-40B4-BE49-F238E27FC236}">
                <a16:creationId xmlns:a16="http://schemas.microsoft.com/office/drawing/2014/main" xmlns="" id="{A6D7EBED-4413-4D3F-B50E-84587FDC46A5}"/>
              </a:ext>
            </a:extLst>
          </p:cNvPr>
          <p:cNvSpPr txBox="1"/>
          <p:nvPr/>
        </p:nvSpPr>
        <p:spPr>
          <a:xfrm>
            <a:off x="8786315" y="3478076"/>
            <a:ext cx="612668" cy="461665"/>
          </a:xfrm>
          <a:prstGeom prst="rect">
            <a:avLst/>
          </a:prstGeom>
          <a:noFill/>
        </p:spPr>
        <p:txBody>
          <a:bodyPr wrap="none" rtlCol="0">
            <a:spAutoFit/>
          </a:bodyPr>
          <a:lstStyle/>
          <a:p>
            <a:r>
              <a:rPr lang="en-US" sz="2400" dirty="0"/>
              <a:t>0.9</a:t>
            </a:r>
          </a:p>
        </p:txBody>
      </p:sp>
      <p:sp>
        <p:nvSpPr>
          <p:cNvPr id="9" name="TextBox 8">
            <a:extLst>
              <a:ext uri="{FF2B5EF4-FFF2-40B4-BE49-F238E27FC236}">
                <a16:creationId xmlns:a16="http://schemas.microsoft.com/office/drawing/2014/main" xmlns="" id="{A89BE726-6626-4782-B889-23F8FF07FC8E}"/>
              </a:ext>
            </a:extLst>
          </p:cNvPr>
          <p:cNvSpPr txBox="1"/>
          <p:nvPr/>
        </p:nvSpPr>
        <p:spPr>
          <a:xfrm>
            <a:off x="9286672" y="2289802"/>
            <a:ext cx="612668" cy="461665"/>
          </a:xfrm>
          <a:prstGeom prst="rect">
            <a:avLst/>
          </a:prstGeom>
          <a:noFill/>
        </p:spPr>
        <p:txBody>
          <a:bodyPr wrap="none" rtlCol="0">
            <a:spAutoFit/>
          </a:bodyPr>
          <a:lstStyle/>
          <a:p>
            <a:r>
              <a:rPr lang="en-US" sz="2400" dirty="0"/>
              <a:t>0.7</a:t>
            </a:r>
          </a:p>
        </p:txBody>
      </p:sp>
      <p:sp>
        <p:nvSpPr>
          <p:cNvPr id="10" name="TextBox 9">
            <a:extLst>
              <a:ext uri="{FF2B5EF4-FFF2-40B4-BE49-F238E27FC236}">
                <a16:creationId xmlns:a16="http://schemas.microsoft.com/office/drawing/2014/main" xmlns="" id="{1155DD90-E17A-4F86-8112-D2E7E80508E3}"/>
              </a:ext>
            </a:extLst>
          </p:cNvPr>
          <p:cNvSpPr txBox="1"/>
          <p:nvPr/>
        </p:nvSpPr>
        <p:spPr>
          <a:xfrm>
            <a:off x="10621497" y="3455567"/>
            <a:ext cx="612668" cy="461665"/>
          </a:xfrm>
          <a:prstGeom prst="rect">
            <a:avLst/>
          </a:prstGeom>
          <a:noFill/>
        </p:spPr>
        <p:txBody>
          <a:bodyPr wrap="none" rtlCol="0">
            <a:spAutoFit/>
          </a:bodyPr>
          <a:lstStyle/>
          <a:p>
            <a:r>
              <a:rPr lang="en-US" sz="2400" dirty="0"/>
              <a:t>0.6</a:t>
            </a:r>
          </a:p>
        </p:txBody>
      </p:sp>
      <p:sp>
        <p:nvSpPr>
          <p:cNvPr id="11" name="TextBox 10">
            <a:extLst>
              <a:ext uri="{FF2B5EF4-FFF2-40B4-BE49-F238E27FC236}">
                <a16:creationId xmlns:a16="http://schemas.microsoft.com/office/drawing/2014/main" xmlns="" id="{7CC27762-25E1-4CBD-B772-760AA6E87BC1}"/>
              </a:ext>
            </a:extLst>
          </p:cNvPr>
          <p:cNvSpPr txBox="1"/>
          <p:nvPr/>
        </p:nvSpPr>
        <p:spPr>
          <a:xfrm>
            <a:off x="7550637" y="4541073"/>
            <a:ext cx="612668" cy="461665"/>
          </a:xfrm>
          <a:prstGeom prst="rect">
            <a:avLst/>
          </a:prstGeom>
          <a:noFill/>
        </p:spPr>
        <p:txBody>
          <a:bodyPr wrap="none" rtlCol="0">
            <a:spAutoFit/>
          </a:bodyPr>
          <a:lstStyle/>
          <a:p>
            <a:r>
              <a:rPr lang="en-US" sz="2400" dirty="0"/>
              <a:t>0.6</a:t>
            </a:r>
          </a:p>
        </p:txBody>
      </p:sp>
      <p:sp>
        <p:nvSpPr>
          <p:cNvPr id="12" name="TextBox 11">
            <a:extLst>
              <a:ext uri="{FF2B5EF4-FFF2-40B4-BE49-F238E27FC236}">
                <a16:creationId xmlns:a16="http://schemas.microsoft.com/office/drawing/2014/main" xmlns="" id="{DD727902-0EB9-4206-9225-E73A118DF478}"/>
              </a:ext>
            </a:extLst>
          </p:cNvPr>
          <p:cNvSpPr txBox="1"/>
          <p:nvPr/>
        </p:nvSpPr>
        <p:spPr>
          <a:xfrm>
            <a:off x="6338466" y="3428571"/>
            <a:ext cx="612668" cy="461665"/>
          </a:xfrm>
          <a:prstGeom prst="rect">
            <a:avLst/>
          </a:prstGeom>
          <a:noFill/>
        </p:spPr>
        <p:txBody>
          <a:bodyPr wrap="none" rtlCol="0">
            <a:spAutoFit/>
          </a:bodyPr>
          <a:lstStyle/>
          <a:p>
            <a:r>
              <a:rPr lang="en-US" sz="2400" dirty="0"/>
              <a:t>0.8</a:t>
            </a:r>
          </a:p>
        </p:txBody>
      </p:sp>
      <p:sp>
        <p:nvSpPr>
          <p:cNvPr id="20" name="TextBox 19">
            <a:extLst>
              <a:ext uri="{FF2B5EF4-FFF2-40B4-BE49-F238E27FC236}">
                <a16:creationId xmlns:a16="http://schemas.microsoft.com/office/drawing/2014/main" xmlns="" id="{2D047B49-C517-4DDE-9B8C-14339BAC75F6}"/>
              </a:ext>
            </a:extLst>
          </p:cNvPr>
          <p:cNvSpPr txBox="1"/>
          <p:nvPr/>
        </p:nvSpPr>
        <p:spPr>
          <a:xfrm>
            <a:off x="10405424" y="4859568"/>
            <a:ext cx="663964" cy="523220"/>
          </a:xfrm>
          <a:prstGeom prst="rect">
            <a:avLst/>
          </a:prstGeom>
          <a:noFill/>
          <a:ln>
            <a:solidFill>
              <a:schemeClr val="tx1"/>
            </a:solidFill>
            <a:prstDash val="dashDot"/>
          </a:ln>
        </p:spPr>
        <p:txBody>
          <a:bodyPr wrap="none" rtlCol="0">
            <a:spAutoFit/>
          </a:bodyPr>
          <a:lstStyle/>
          <a:p>
            <a:r>
              <a:rPr lang="en-US" sz="2800" dirty="0"/>
              <a:t>Q4</a:t>
            </a:r>
          </a:p>
        </p:txBody>
      </p:sp>
      <p:grpSp>
        <p:nvGrpSpPr>
          <p:cNvPr id="26" name="Group 25">
            <a:extLst>
              <a:ext uri="{FF2B5EF4-FFF2-40B4-BE49-F238E27FC236}">
                <a16:creationId xmlns:a16="http://schemas.microsoft.com/office/drawing/2014/main" xmlns="" id="{6E9E4913-2209-4E7B-A99F-0A58D03C458E}"/>
              </a:ext>
            </a:extLst>
          </p:cNvPr>
          <p:cNvGrpSpPr/>
          <p:nvPr/>
        </p:nvGrpSpPr>
        <p:grpSpPr>
          <a:xfrm>
            <a:off x="6062820" y="2030072"/>
            <a:ext cx="3014006" cy="3363000"/>
            <a:chOff x="6062820" y="2030072"/>
            <a:chExt cx="3014006" cy="3363000"/>
          </a:xfrm>
        </p:grpSpPr>
        <p:sp>
          <p:nvSpPr>
            <p:cNvPr id="14" name="TextBox 13">
              <a:extLst>
                <a:ext uri="{FF2B5EF4-FFF2-40B4-BE49-F238E27FC236}">
                  <a16:creationId xmlns:a16="http://schemas.microsoft.com/office/drawing/2014/main" xmlns="" id="{F09CE16E-C2CC-4EB4-8DF8-D5B55AB54E1F}"/>
                </a:ext>
              </a:extLst>
            </p:cNvPr>
            <p:cNvSpPr txBox="1"/>
            <p:nvPr/>
          </p:nvSpPr>
          <p:spPr>
            <a:xfrm>
              <a:off x="6062820" y="2531762"/>
              <a:ext cx="581023" cy="495526"/>
            </a:xfrm>
            <a:prstGeom prst="rect">
              <a:avLst/>
            </a:prstGeom>
            <a:noFill/>
            <a:ln>
              <a:solidFill>
                <a:schemeClr val="tx1"/>
              </a:solidFill>
              <a:prstDash val="dashDot"/>
            </a:ln>
          </p:spPr>
          <p:txBody>
            <a:bodyPr wrap="none" rtlCol="0">
              <a:spAutoFit/>
            </a:bodyPr>
            <a:lstStyle/>
            <a:p>
              <a:r>
                <a:rPr lang="en-US" sz="2800" dirty="0"/>
                <a:t>Q1</a:t>
              </a:r>
            </a:p>
          </p:txBody>
        </p:sp>
        <p:sp>
          <p:nvSpPr>
            <p:cNvPr id="15" name="TextBox 14">
              <a:extLst>
                <a:ext uri="{FF2B5EF4-FFF2-40B4-BE49-F238E27FC236}">
                  <a16:creationId xmlns:a16="http://schemas.microsoft.com/office/drawing/2014/main" xmlns="" id="{1E54383C-B9AB-4160-86A2-8B88019BABF3}"/>
                </a:ext>
              </a:extLst>
            </p:cNvPr>
            <p:cNvSpPr txBox="1"/>
            <p:nvPr/>
          </p:nvSpPr>
          <p:spPr>
            <a:xfrm>
              <a:off x="8495803" y="4897546"/>
              <a:ext cx="581023" cy="495526"/>
            </a:xfrm>
            <a:prstGeom prst="rect">
              <a:avLst/>
            </a:prstGeom>
            <a:noFill/>
            <a:ln>
              <a:solidFill>
                <a:schemeClr val="tx1"/>
              </a:solidFill>
              <a:prstDash val="dashDot"/>
            </a:ln>
          </p:spPr>
          <p:txBody>
            <a:bodyPr wrap="none" rtlCol="0">
              <a:spAutoFit/>
            </a:bodyPr>
            <a:lstStyle/>
            <a:p>
              <a:r>
                <a:rPr lang="en-US" sz="2800" dirty="0"/>
                <a:t>Q3</a:t>
              </a:r>
            </a:p>
          </p:txBody>
        </p:sp>
        <p:sp>
          <p:nvSpPr>
            <p:cNvPr id="21" name="TextBox 20">
              <a:extLst>
                <a:ext uri="{FF2B5EF4-FFF2-40B4-BE49-F238E27FC236}">
                  <a16:creationId xmlns:a16="http://schemas.microsoft.com/office/drawing/2014/main" xmlns="" id="{155307F4-F25D-4584-A26D-5AA9E471B2C9}"/>
                </a:ext>
              </a:extLst>
            </p:cNvPr>
            <p:cNvSpPr txBox="1"/>
            <p:nvPr/>
          </p:nvSpPr>
          <p:spPr>
            <a:xfrm>
              <a:off x="8406135" y="2030072"/>
              <a:ext cx="663964" cy="523220"/>
            </a:xfrm>
            <a:prstGeom prst="rect">
              <a:avLst/>
            </a:prstGeom>
            <a:noFill/>
            <a:ln>
              <a:solidFill>
                <a:schemeClr val="tx1"/>
              </a:solidFill>
              <a:prstDash val="dashDot"/>
            </a:ln>
          </p:spPr>
          <p:txBody>
            <a:bodyPr wrap="none" rtlCol="0">
              <a:spAutoFit/>
            </a:bodyPr>
            <a:lstStyle/>
            <a:p>
              <a:r>
                <a:rPr lang="en-US" sz="2800" dirty="0"/>
                <a:t>Q2</a:t>
              </a:r>
            </a:p>
          </p:txBody>
        </p:sp>
      </p:grpSp>
      <p:sp>
        <p:nvSpPr>
          <p:cNvPr id="25" name="TextBox 24">
            <a:extLst>
              <a:ext uri="{FF2B5EF4-FFF2-40B4-BE49-F238E27FC236}">
                <a16:creationId xmlns:a16="http://schemas.microsoft.com/office/drawing/2014/main" xmlns="" id="{BCC5DA92-CC5A-4AFA-9229-B46C7A2A2CED}"/>
              </a:ext>
            </a:extLst>
          </p:cNvPr>
          <p:cNvSpPr txBox="1"/>
          <p:nvPr/>
        </p:nvSpPr>
        <p:spPr>
          <a:xfrm>
            <a:off x="6380589" y="4891146"/>
            <a:ext cx="663964" cy="523220"/>
          </a:xfrm>
          <a:prstGeom prst="rect">
            <a:avLst/>
          </a:prstGeom>
          <a:noFill/>
          <a:ln>
            <a:solidFill>
              <a:schemeClr val="tx1"/>
            </a:solidFill>
            <a:prstDash val="dashDot"/>
          </a:ln>
        </p:spPr>
        <p:txBody>
          <a:bodyPr wrap="none" rtlCol="0">
            <a:spAutoFit/>
          </a:bodyPr>
          <a:lstStyle/>
          <a:p>
            <a:r>
              <a:rPr lang="en-US" sz="2800" dirty="0"/>
              <a:t>Q4</a:t>
            </a:r>
          </a:p>
        </p:txBody>
      </p:sp>
      <p:sp>
        <p:nvSpPr>
          <p:cNvPr id="27" name="TextBox 26">
            <a:extLst>
              <a:ext uri="{FF2B5EF4-FFF2-40B4-BE49-F238E27FC236}">
                <a16:creationId xmlns:a16="http://schemas.microsoft.com/office/drawing/2014/main" xmlns="" id="{DFB84F28-F78D-47DA-A2D6-6B1253F8659F}"/>
              </a:ext>
            </a:extLst>
          </p:cNvPr>
          <p:cNvSpPr txBox="1"/>
          <p:nvPr/>
        </p:nvSpPr>
        <p:spPr>
          <a:xfrm>
            <a:off x="6643843" y="5655848"/>
            <a:ext cx="2247325" cy="523220"/>
          </a:xfrm>
          <a:prstGeom prst="rect">
            <a:avLst/>
          </a:prstGeom>
          <a:solidFill>
            <a:schemeClr val="accent2">
              <a:lumMod val="20000"/>
              <a:lumOff val="80000"/>
            </a:schemeClr>
          </a:solidFill>
        </p:spPr>
        <p:txBody>
          <a:bodyPr wrap="square" rtlCol="0">
            <a:spAutoFit/>
          </a:bodyPr>
          <a:lstStyle/>
          <a:p>
            <a:r>
              <a:rPr lang="en-US" sz="2800" b="1" dirty="0"/>
              <a:t>PST1 = 0.43</a:t>
            </a:r>
          </a:p>
        </p:txBody>
      </p:sp>
      <p:sp>
        <p:nvSpPr>
          <p:cNvPr id="28" name="TextBox 27">
            <a:extLst>
              <a:ext uri="{FF2B5EF4-FFF2-40B4-BE49-F238E27FC236}">
                <a16:creationId xmlns:a16="http://schemas.microsoft.com/office/drawing/2014/main" xmlns="" id="{313106FD-1E26-42F0-882A-B0E4E8925976}"/>
              </a:ext>
            </a:extLst>
          </p:cNvPr>
          <p:cNvSpPr txBox="1"/>
          <p:nvPr/>
        </p:nvSpPr>
        <p:spPr>
          <a:xfrm>
            <a:off x="9105067" y="5660212"/>
            <a:ext cx="2247325" cy="523220"/>
          </a:xfrm>
          <a:prstGeom prst="rect">
            <a:avLst/>
          </a:prstGeom>
          <a:solidFill>
            <a:schemeClr val="accent3">
              <a:lumMod val="40000"/>
              <a:lumOff val="60000"/>
            </a:schemeClr>
          </a:solidFill>
        </p:spPr>
        <p:txBody>
          <a:bodyPr wrap="square" rtlCol="0">
            <a:spAutoFit/>
          </a:bodyPr>
          <a:lstStyle/>
          <a:p>
            <a:r>
              <a:rPr lang="en-US" sz="2800" b="1" dirty="0"/>
              <a:t>PST2 = 0.57</a:t>
            </a:r>
          </a:p>
        </p:txBody>
      </p:sp>
      <p:cxnSp>
        <p:nvCxnSpPr>
          <p:cNvPr id="31" name="Straight Connector 30">
            <a:extLst>
              <a:ext uri="{FF2B5EF4-FFF2-40B4-BE49-F238E27FC236}">
                <a16:creationId xmlns:a16="http://schemas.microsoft.com/office/drawing/2014/main" xmlns="" id="{53405BED-4D5B-437D-9622-994BE99478D9}"/>
              </a:ext>
            </a:extLst>
          </p:cNvPr>
          <p:cNvCxnSpPr>
            <a:cxnSpLocks/>
          </p:cNvCxnSpPr>
          <p:nvPr/>
        </p:nvCxnSpPr>
        <p:spPr>
          <a:xfrm>
            <a:off x="8782686" y="3150007"/>
            <a:ext cx="0" cy="1117193"/>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4398814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animBg="1"/>
      <p:bldP spid="27"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960533-E4FE-4564-9089-A1B0EB80176B}"/>
              </a:ext>
            </a:extLst>
          </p:cNvPr>
          <p:cNvSpPr>
            <a:spLocks noGrp="1"/>
          </p:cNvSpPr>
          <p:nvPr>
            <p:ph type="title"/>
          </p:nvPr>
        </p:nvSpPr>
        <p:spPr/>
        <p:txBody>
          <a:bodyPr/>
          <a:lstStyle/>
          <a:p>
            <a:r>
              <a:rPr lang="en-US" sz="3600" dirty="0"/>
              <a:t>VQA and VQM Design</a:t>
            </a:r>
            <a:endParaRPr lang="en-US" dirty="0"/>
          </a:p>
        </p:txBody>
      </p:sp>
      <p:sp>
        <p:nvSpPr>
          <p:cNvPr id="3" name="Slide Number Placeholder 2">
            <a:extLst>
              <a:ext uri="{FF2B5EF4-FFF2-40B4-BE49-F238E27FC236}">
                <a16:creationId xmlns:a16="http://schemas.microsoft.com/office/drawing/2014/main" xmlns="" id="{9F257462-FD9F-4D20-A294-F7744142B90F}"/>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73</a:t>
            </a:fld>
            <a:endParaRPr lang="en-US" dirty="0">
              <a:solidFill>
                <a:prstClr val="black">
                  <a:tint val="75000"/>
                </a:prstClr>
              </a:solidFill>
            </a:endParaRPr>
          </a:p>
        </p:txBody>
      </p:sp>
      <p:sp>
        <p:nvSpPr>
          <p:cNvPr id="4" name="Content Placeholder 36">
            <a:extLst>
              <a:ext uri="{FF2B5EF4-FFF2-40B4-BE49-F238E27FC236}">
                <a16:creationId xmlns:a16="http://schemas.microsoft.com/office/drawing/2014/main" xmlns="" id="{9C562F79-FF53-45E1-9C9D-DB7854FF629B}"/>
              </a:ext>
            </a:extLst>
          </p:cNvPr>
          <p:cNvSpPr txBox="1">
            <a:spLocks/>
          </p:cNvSpPr>
          <p:nvPr/>
        </p:nvSpPr>
        <p:spPr>
          <a:xfrm>
            <a:off x="410818" y="1548458"/>
            <a:ext cx="11541696" cy="4693316"/>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lvl="0" fontAlgn="auto">
              <a:spcAft>
                <a:spcPts val="0"/>
              </a:spcAft>
              <a:buFont typeface="Wingdings" panose="05000000000000000000" pitchFamily="2" charset="2"/>
              <a:buChar char="v"/>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To enable VQA and VQM we use reliability</a:t>
            </a:r>
            <a:r>
              <a:rPr lang="en-US" sz="2800" dirty="0">
                <a:solidFill>
                  <a:prstClr val="black"/>
                </a:solidFill>
                <a:latin typeface="Calibri"/>
              </a:rPr>
              <a:t>-aware cost functions</a:t>
            </a:r>
          </a:p>
          <a:p>
            <a:pPr marL="0" lvl="0" indent="0" fontAlgn="auto">
              <a:spcAft>
                <a:spcPts val="0"/>
              </a:spcAft>
              <a:buNone/>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lvl="0" indent="0" fontAlgn="auto">
              <a:spcAft>
                <a:spcPts val="0"/>
              </a:spcAft>
              <a:buNone/>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lvl="0" fontAlgn="auto">
              <a:spcAft>
                <a:spcPts val="0"/>
              </a:spcAft>
              <a:buFont typeface="Wingdings" panose="05000000000000000000" pitchFamily="2" charset="2"/>
              <a:buChar char="v"/>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For both VQM and VQA all the decisions are made using a greedy heuristic  and they can be used </a:t>
            </a:r>
            <a:r>
              <a:rPr lang="en-US" sz="2800" dirty="0">
                <a:solidFill>
                  <a:prstClr val="black"/>
                </a:solidFill>
                <a:latin typeface="Calibri"/>
              </a:rPr>
              <a:t>with any existing allocation policies </a:t>
            </a:r>
            <a:endParaRPr lang="en-US" sz="2800" dirty="0">
              <a:solidFill>
                <a:prstClr val="black"/>
              </a:solidFill>
            </a:endParaRPr>
          </a:p>
          <a:p>
            <a:pPr lvl="0" fontAlgn="auto">
              <a:spcAft>
                <a:spcPts val="0"/>
              </a:spcAft>
              <a:buFont typeface="Wingdings" panose="05000000000000000000" pitchFamily="2" charset="2"/>
              <a:buChar char="v"/>
              <a:defRPr/>
            </a:pPr>
            <a:endParaRPr lang="en-US" sz="2800" dirty="0">
              <a:solidFill>
                <a:prstClr val="black"/>
              </a:solidFill>
            </a:endParaRPr>
          </a:p>
          <a:p>
            <a:pPr lvl="0" fontAlgn="auto">
              <a:spcAft>
                <a:spcPts val="0"/>
              </a:spcAft>
              <a:buFont typeface="Wingdings" panose="05000000000000000000" pitchFamily="2" charset="2"/>
              <a:buChar char="v"/>
              <a:defRPr/>
            </a:pPr>
            <a:endParaRPr lang="en-US" sz="2800" dirty="0">
              <a:solidFill>
                <a:prstClr val="black"/>
              </a:solidFill>
            </a:endParaRPr>
          </a:p>
          <a:p>
            <a:pPr marL="0" lvl="0" indent="0" fontAlgn="auto">
              <a:spcAft>
                <a:spcPts val="0"/>
              </a:spcAft>
              <a:buNone/>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2278301"/>
      </p:ext>
    </p:extLst>
  </p:cSld>
  <p:clrMapOvr>
    <a:masterClrMapping/>
  </p:clrMapOvr>
  <p:transition xmlns:p14="http://schemas.microsoft.com/office/powerpoint/2010/mai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B99847-6D52-45FD-ADE3-5D06424FD96F}"/>
              </a:ext>
            </a:extLst>
          </p:cNvPr>
          <p:cNvSpPr>
            <a:spLocks noGrp="1"/>
          </p:cNvSpPr>
          <p:nvPr>
            <p:ph type="title"/>
          </p:nvPr>
        </p:nvSpPr>
        <p:spPr/>
        <p:txBody>
          <a:bodyPr>
            <a:normAutofit/>
          </a:bodyPr>
          <a:lstStyle/>
          <a:p>
            <a:r>
              <a:rPr lang="en-US" sz="3600" dirty="0"/>
              <a:t>Impact of  VQA+VQM on PST</a:t>
            </a:r>
          </a:p>
        </p:txBody>
      </p:sp>
      <p:sp>
        <p:nvSpPr>
          <p:cNvPr id="3" name="Slide Number Placeholder 2">
            <a:extLst>
              <a:ext uri="{FF2B5EF4-FFF2-40B4-BE49-F238E27FC236}">
                <a16:creationId xmlns:a16="http://schemas.microsoft.com/office/drawing/2014/main" xmlns="" id="{70BDB324-76F2-416F-B5D6-3BAA6151AD7F}"/>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74</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xmlns="" id="{1E7DB948-394F-40F6-AE37-05168DB8C03E}"/>
              </a:ext>
            </a:extLst>
          </p:cNvPr>
          <p:cNvPicPr>
            <a:picLocks noChangeAspect="1"/>
          </p:cNvPicPr>
          <p:nvPr/>
        </p:nvPicPr>
        <p:blipFill>
          <a:blip r:embed="rId3"/>
          <a:stretch>
            <a:fillRect/>
          </a:stretch>
        </p:blipFill>
        <p:spPr>
          <a:xfrm>
            <a:off x="885056" y="1524760"/>
            <a:ext cx="10421888" cy="4778069"/>
          </a:xfrm>
          <a:prstGeom prst="rect">
            <a:avLst/>
          </a:prstGeom>
        </p:spPr>
      </p:pic>
      <p:sp>
        <p:nvSpPr>
          <p:cNvPr id="7" name="Rectangle: Rounded Corners 6">
            <a:extLst>
              <a:ext uri="{FF2B5EF4-FFF2-40B4-BE49-F238E27FC236}">
                <a16:creationId xmlns:a16="http://schemas.microsoft.com/office/drawing/2014/main" xmlns="" id="{CC650646-E6F2-418C-A903-582EE603B5B3}"/>
              </a:ext>
            </a:extLst>
          </p:cNvPr>
          <p:cNvSpPr/>
          <p:nvPr/>
        </p:nvSpPr>
        <p:spPr>
          <a:xfrm>
            <a:off x="0" y="6302829"/>
            <a:ext cx="12192000" cy="546057"/>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VQA+VQM improves PST up</a:t>
            </a:r>
            <a:r>
              <a:rPr kumimoji="0" lang="en-US" sz="2800" b="1" i="0" u="none" strike="noStrike" kern="1200" cap="none" spc="0" normalizeH="0" noProof="0" dirty="0">
                <a:ln>
                  <a:noFill/>
                </a:ln>
                <a:solidFill>
                  <a:prstClr val="black"/>
                </a:solidFill>
                <a:effectLst/>
                <a:uLnTx/>
                <a:uFillTx/>
                <a:latin typeface="Calibri"/>
                <a:ea typeface="+mn-ea"/>
                <a:cs typeface="+mn-cs"/>
              </a:rPr>
              <a:t> to 1.83x over variation-unaware baseline </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4116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F53B14-3965-4CDE-858D-D81F7C8D8B0E}"/>
              </a:ext>
            </a:extLst>
          </p:cNvPr>
          <p:cNvSpPr>
            <a:spLocks noGrp="1"/>
          </p:cNvSpPr>
          <p:nvPr>
            <p:ph type="title"/>
          </p:nvPr>
        </p:nvSpPr>
        <p:spPr/>
        <p:txBody>
          <a:bodyPr>
            <a:normAutofit/>
          </a:bodyPr>
          <a:lstStyle/>
          <a:p>
            <a:r>
              <a:rPr lang="en-US" sz="4000" dirty="0"/>
              <a:t>Evaluations on IBM-Q5 </a:t>
            </a:r>
          </a:p>
        </p:txBody>
      </p:sp>
      <p:sp>
        <p:nvSpPr>
          <p:cNvPr id="3" name="Slide Number Placeholder 2">
            <a:extLst>
              <a:ext uri="{FF2B5EF4-FFF2-40B4-BE49-F238E27FC236}">
                <a16:creationId xmlns:a16="http://schemas.microsoft.com/office/drawing/2014/main" xmlns="" id="{0DBFB1E8-CCCD-4771-9EF1-6ACEE8A10F5A}"/>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75</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xmlns="" id="{F551678E-5215-468C-93BB-2FAC0FFEF9E3}"/>
              </a:ext>
            </a:extLst>
          </p:cNvPr>
          <p:cNvPicPr>
            <a:picLocks noChangeAspect="1"/>
          </p:cNvPicPr>
          <p:nvPr/>
        </p:nvPicPr>
        <p:blipFill>
          <a:blip r:embed="rId3"/>
          <a:stretch>
            <a:fillRect/>
          </a:stretch>
        </p:blipFill>
        <p:spPr>
          <a:xfrm>
            <a:off x="678812" y="1533525"/>
            <a:ext cx="11039475" cy="5324475"/>
          </a:xfrm>
          <a:prstGeom prst="rect">
            <a:avLst/>
          </a:prstGeom>
        </p:spPr>
      </p:pic>
    </p:spTree>
    <p:extLst>
      <p:ext uri="{BB962C8B-B14F-4D97-AF65-F5344CB8AC3E}">
        <p14:creationId xmlns:p14="http://schemas.microsoft.com/office/powerpoint/2010/main" val="1417217937"/>
      </p:ext>
    </p:extLst>
  </p:cSld>
  <p:clrMapOvr>
    <a:masterClrMapping/>
  </p:clrMapOvr>
  <p:transition xmlns:p14="http://schemas.microsoft.com/office/powerpoint/2010/mai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55B390-1A11-496D-A95B-6CDF195BBE46}"/>
              </a:ext>
            </a:extLst>
          </p:cNvPr>
          <p:cNvSpPr>
            <a:spLocks noGrp="1"/>
          </p:cNvSpPr>
          <p:nvPr>
            <p:ph type="title"/>
          </p:nvPr>
        </p:nvSpPr>
        <p:spPr/>
        <p:txBody>
          <a:bodyPr>
            <a:normAutofit/>
          </a:bodyPr>
          <a:lstStyle/>
          <a:p>
            <a:r>
              <a:rPr lang="en-US" sz="4000" dirty="0"/>
              <a:t>Conclusion</a:t>
            </a:r>
          </a:p>
        </p:txBody>
      </p:sp>
      <p:sp>
        <p:nvSpPr>
          <p:cNvPr id="3" name="Slide Number Placeholder 2">
            <a:extLst>
              <a:ext uri="{FF2B5EF4-FFF2-40B4-BE49-F238E27FC236}">
                <a16:creationId xmlns:a16="http://schemas.microsoft.com/office/drawing/2014/main" xmlns="" id="{CBC45AFE-6B49-4E64-A538-6C212D3C6A57}"/>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76</a:t>
            </a:fld>
            <a:endParaRPr lang="en-US" dirty="0">
              <a:solidFill>
                <a:prstClr val="black">
                  <a:tint val="75000"/>
                </a:prstClr>
              </a:solidFill>
            </a:endParaRPr>
          </a:p>
        </p:txBody>
      </p:sp>
      <p:sp>
        <p:nvSpPr>
          <p:cNvPr id="4" name="Content Placeholder 36">
            <a:extLst>
              <a:ext uri="{FF2B5EF4-FFF2-40B4-BE49-F238E27FC236}">
                <a16:creationId xmlns:a16="http://schemas.microsoft.com/office/drawing/2014/main" xmlns="" id="{0D1AB015-DCB2-4855-B883-C0502AF6957F}"/>
              </a:ext>
            </a:extLst>
          </p:cNvPr>
          <p:cNvSpPr txBox="1">
            <a:spLocks/>
          </p:cNvSpPr>
          <p:nvPr/>
        </p:nvSpPr>
        <p:spPr>
          <a:xfrm>
            <a:off x="410818" y="1548458"/>
            <a:ext cx="11541696" cy="4693316"/>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lvl="0" fontAlgn="auto">
              <a:spcAft>
                <a:spcPts val="0"/>
              </a:spcAft>
              <a:buFont typeface="Wingdings" panose="05000000000000000000" pitchFamily="2" charset="2"/>
              <a:buChar char="v"/>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Existing superconducting qubits suffer large variation in error-rate  </a:t>
            </a:r>
          </a:p>
          <a:p>
            <a:pPr lvl="0" fontAlgn="auto">
              <a:spcAft>
                <a:spcPts val="0"/>
              </a:spcAft>
              <a:buFont typeface="Wingdings" panose="05000000000000000000" pitchFamily="2" charset="2"/>
              <a:buChar char="v"/>
              <a:defRPr/>
            </a:pPr>
            <a:endParaRPr lang="en-US" sz="2800" dirty="0">
              <a:solidFill>
                <a:prstClr val="black"/>
              </a:solidFill>
              <a:latin typeface="Calibri"/>
            </a:endParaRPr>
          </a:p>
          <a:p>
            <a:pPr lvl="0" fontAlgn="auto">
              <a:spcAft>
                <a:spcPts val="0"/>
              </a:spcAft>
              <a:buFont typeface="Wingdings" panose="05000000000000000000" pitchFamily="2" charset="2"/>
              <a:buChar char="v"/>
              <a:defRPr/>
            </a:pPr>
            <a:endParaRPr lang="en-US" sz="2800" dirty="0">
              <a:solidFill>
                <a:prstClr val="black"/>
              </a:solidFill>
              <a:latin typeface="Calibri"/>
            </a:endParaRPr>
          </a:p>
          <a:p>
            <a:pPr lvl="0" fontAlgn="auto">
              <a:spcAft>
                <a:spcPts val="0"/>
              </a:spcAft>
              <a:buFont typeface="Wingdings" panose="05000000000000000000" pitchFamily="2" charset="2"/>
              <a:buChar char="v"/>
              <a:defRPr/>
            </a:pPr>
            <a:r>
              <a:rPr lang="en-US" sz="2800" dirty="0">
                <a:solidFill>
                  <a:prstClr val="black"/>
                </a:solidFill>
                <a:latin typeface="Calibri"/>
              </a:rPr>
              <a:t> Variation in error-rate can deteriorate the reliability of NISQ applications</a:t>
            </a:r>
          </a:p>
          <a:p>
            <a:pPr lvl="0" fontAlgn="auto">
              <a:spcAft>
                <a:spcPts val="0"/>
              </a:spcAft>
              <a:buFont typeface="Wingdings" panose="05000000000000000000" pitchFamily="2" charset="2"/>
              <a:buChar char="v"/>
              <a:defRPr/>
            </a:pPr>
            <a:endParaRPr lang="en-US" sz="2800" dirty="0">
              <a:solidFill>
                <a:prstClr val="black"/>
              </a:solidFill>
              <a:latin typeface="Calibri"/>
            </a:endParaRPr>
          </a:p>
          <a:p>
            <a:pPr lvl="0" fontAlgn="auto">
              <a:spcAft>
                <a:spcPts val="0"/>
              </a:spcAft>
              <a:buFont typeface="Wingdings" panose="05000000000000000000" pitchFamily="2" charset="2"/>
              <a:buChar char="v"/>
              <a:defRPr/>
            </a:pPr>
            <a:endParaRPr lang="en-US" sz="2800" dirty="0">
              <a:solidFill>
                <a:prstClr val="black"/>
              </a:solidFill>
              <a:latin typeface="Calibri"/>
            </a:endParaRPr>
          </a:p>
          <a:p>
            <a:pPr lvl="0" fontAlgn="auto">
              <a:spcAft>
                <a:spcPts val="0"/>
              </a:spcAft>
              <a:buFont typeface="Wingdings" panose="05000000000000000000" pitchFamily="2" charset="2"/>
              <a:buChar char="v"/>
              <a:defRPr/>
            </a:pPr>
            <a:r>
              <a:rPr lang="en-US" sz="2800" dirty="0">
                <a:solidFill>
                  <a:prstClr val="black"/>
                </a:solidFill>
                <a:latin typeface="Calibri"/>
              </a:rPr>
              <a:t> Variation-aware policies for qubit allocation and movement can improve reliability by minimizing use of links that are significantly weak</a:t>
            </a:r>
          </a:p>
          <a:p>
            <a:pPr marL="0" lvl="0" indent="0" fontAlgn="auto">
              <a:spcAft>
                <a:spcPts val="0"/>
              </a:spcAft>
              <a:buNone/>
              <a:defRPr/>
            </a:pPr>
            <a:r>
              <a:rPr lang="en-US" sz="2800" dirty="0">
                <a:solidFill>
                  <a:prstClr val="black"/>
                </a:solidFill>
                <a:latin typeface="Calibri"/>
              </a:rPr>
              <a:t>  </a:t>
            </a:r>
            <a:endParaRPr lang="en-US" sz="2800" dirty="0">
              <a:solidFill>
                <a:prstClr val="black"/>
              </a:solidFill>
            </a:endParaRPr>
          </a:p>
          <a:p>
            <a:pPr lvl="0" fontAlgn="auto">
              <a:spcAft>
                <a:spcPts val="0"/>
              </a:spcAft>
              <a:buFont typeface="Wingdings" panose="05000000000000000000" pitchFamily="2" charset="2"/>
              <a:buChar char="v"/>
              <a:defRPr/>
            </a:pPr>
            <a:endParaRPr lang="en-US" sz="2800" dirty="0">
              <a:solidFill>
                <a:prstClr val="black"/>
              </a:solidFill>
            </a:endParaRPr>
          </a:p>
          <a:p>
            <a:pPr lvl="0" fontAlgn="auto">
              <a:spcAft>
                <a:spcPts val="0"/>
              </a:spcAft>
              <a:buFont typeface="Wingdings" panose="05000000000000000000" pitchFamily="2" charset="2"/>
              <a:buChar char="v"/>
              <a:defRPr/>
            </a:pPr>
            <a:endParaRPr lang="en-US" sz="2800" dirty="0">
              <a:solidFill>
                <a:prstClr val="black"/>
              </a:solidFill>
            </a:endParaRPr>
          </a:p>
          <a:p>
            <a:pPr marL="0" lvl="0" indent="0" fontAlgn="auto">
              <a:spcAft>
                <a:spcPts val="0"/>
              </a:spcAft>
              <a:buNone/>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6455609"/>
      </p:ext>
    </p:extLst>
  </p:cSld>
  <p:clrMapOvr>
    <a:masterClrMapping/>
  </p:clrMapOvr>
  <p:transition xmlns:p14="http://schemas.microsoft.com/office/powerpoint/2010/mai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65390-9581-4E58-8640-48D48D6EB9BF}"/>
              </a:ext>
            </a:extLst>
          </p:cNvPr>
          <p:cNvSpPr>
            <a:spLocks noGrp="1"/>
          </p:cNvSpPr>
          <p:nvPr>
            <p:ph type="title"/>
          </p:nvPr>
        </p:nvSpPr>
        <p:spPr>
          <a:xfrm>
            <a:off x="140217" y="77238"/>
            <a:ext cx="11050632" cy="1143000"/>
          </a:xfrm>
        </p:spPr>
        <p:txBody>
          <a:bodyPr>
            <a:normAutofit/>
          </a:bodyPr>
          <a:lstStyle/>
          <a:p>
            <a:r>
              <a:rPr lang="en-US" sz="4400" dirty="0"/>
              <a:t>Architectural Innovations in last 30 years</a:t>
            </a:r>
          </a:p>
        </p:txBody>
      </p:sp>
      <p:sp>
        <p:nvSpPr>
          <p:cNvPr id="3" name="Slide Number Placeholder 2">
            <a:extLst>
              <a:ext uri="{FF2B5EF4-FFF2-40B4-BE49-F238E27FC236}">
                <a16:creationId xmlns:a16="http://schemas.microsoft.com/office/drawing/2014/main" xmlns="" id="{1E9711D1-3A1F-4B4E-8AB2-0BB0281B4C0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8</a:t>
            </a:fld>
            <a:endParaRPr lang="en-US" dirty="0">
              <a:solidFill>
                <a:prstClr val="black">
                  <a:tint val="75000"/>
                </a:prstClr>
              </a:solidFill>
            </a:endParaRPr>
          </a:p>
        </p:txBody>
      </p:sp>
      <p:sp>
        <p:nvSpPr>
          <p:cNvPr id="4" name="Content Placeholder 36">
            <a:extLst>
              <a:ext uri="{FF2B5EF4-FFF2-40B4-BE49-F238E27FC236}">
                <a16:creationId xmlns:a16="http://schemas.microsoft.com/office/drawing/2014/main" xmlns="" id="{B412A451-4481-4F46-BD66-37B10D0D675A}"/>
              </a:ext>
            </a:extLst>
          </p:cNvPr>
          <p:cNvSpPr txBox="1">
            <a:spLocks/>
          </p:cNvSpPr>
          <p:nvPr/>
        </p:nvSpPr>
        <p:spPr>
          <a:xfrm>
            <a:off x="140217" y="1462969"/>
            <a:ext cx="12051783" cy="5261388"/>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Better functional units – Adders, multipliers,</a:t>
            </a:r>
            <a:r>
              <a:rPr kumimoji="0" lang="en-US" sz="2800" b="0" i="0" u="none" strike="noStrike" kern="1200" cap="none" spc="0" normalizeH="0" noProof="0" dirty="0">
                <a:ln>
                  <a:noFill/>
                </a:ln>
                <a:solidFill>
                  <a:prstClr val="black"/>
                </a:solidFill>
                <a:effectLst/>
                <a:uLnTx/>
                <a:uFillTx/>
                <a:latin typeface="Calibri"/>
                <a:ea typeface="+mn-ea"/>
                <a:cs typeface="+mn-cs"/>
              </a:rPr>
              <a:t> shifters, pipelined architectures </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lang="en-US" sz="2800" dirty="0">
              <a:solidFill>
                <a:prstClr val="black"/>
              </a:solidFill>
              <a:latin typeface="Calibri"/>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800" dirty="0">
                <a:solidFill>
                  <a:prstClr val="black"/>
                </a:solidFill>
                <a:latin typeface="Calibri"/>
              </a:rPr>
              <a:t>Front-end ideas – feed the daemon, </a:t>
            </a:r>
            <a:r>
              <a:rPr lang="en-US" sz="2800" dirty="0" err="1">
                <a:solidFill>
                  <a:prstClr val="black"/>
                </a:solidFill>
                <a:latin typeface="Calibri"/>
              </a:rPr>
              <a:t>i</a:t>
            </a:r>
            <a:r>
              <a:rPr lang="en-US" sz="2800" dirty="0">
                <a:solidFill>
                  <a:prstClr val="black"/>
                </a:solidFill>
                <a:latin typeface="Calibri"/>
              </a:rPr>
              <a:t>-cache, Branch Predictors, Trace-caches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lang="en-US" sz="2800" dirty="0">
              <a:solidFill>
                <a:prstClr val="black"/>
              </a:solidFill>
              <a:latin typeface="Calibri"/>
            </a:endParaRPr>
          </a:p>
          <a:p>
            <a:pPr lvl="0" fontAlgn="auto">
              <a:spcAft>
                <a:spcPts val="0"/>
              </a:spcAft>
              <a:buFont typeface="Wingdings" panose="05000000000000000000" pitchFamily="2" charset="2"/>
              <a:buChar char="v"/>
              <a:defRPr/>
            </a:pPr>
            <a:r>
              <a:rPr lang="en-US" sz="2800" dirty="0"/>
              <a:t> Out of Order – Find more ILP, ROB, Wide issue machines</a:t>
            </a:r>
          </a:p>
          <a:p>
            <a:pPr lvl="0" fontAlgn="auto">
              <a:spcAft>
                <a:spcPts val="0"/>
              </a:spcAft>
              <a:buFont typeface="Wingdings" panose="05000000000000000000" pitchFamily="2" charset="2"/>
              <a:buChar char="v"/>
              <a:defRPr/>
            </a:pPr>
            <a:endParaRPr lang="en-US" sz="2800" dirty="0"/>
          </a:p>
          <a:p>
            <a:pPr lvl="0" fontAlgn="auto">
              <a:spcAft>
                <a:spcPts val="0"/>
              </a:spcAft>
              <a:buFont typeface="Wingdings" panose="05000000000000000000" pitchFamily="2" charset="2"/>
              <a:buChar char="v"/>
              <a:defRPr/>
            </a:pPr>
            <a:r>
              <a:rPr lang="en-US" sz="2800" dirty="0"/>
              <a:t> Reduce Memory Latency -- Data Caches, LD-ST Ques</a:t>
            </a:r>
          </a:p>
          <a:p>
            <a:pPr lvl="0" fontAlgn="auto">
              <a:spcAft>
                <a:spcPts val="0"/>
              </a:spcAft>
              <a:buFont typeface="Wingdings" panose="05000000000000000000" pitchFamily="2" charset="2"/>
              <a:buChar char="v"/>
              <a:defRPr/>
            </a:pPr>
            <a:endParaRPr lang="en-US" sz="2800" dirty="0"/>
          </a:p>
          <a:p>
            <a:pPr lvl="0" fontAlgn="auto">
              <a:spcAft>
                <a:spcPts val="0"/>
              </a:spcAft>
              <a:buFont typeface="Wingdings" panose="05000000000000000000" pitchFamily="2" charset="2"/>
              <a:buChar char="v"/>
              <a:defRPr/>
            </a:pPr>
            <a:r>
              <a:rPr lang="en-US" sz="2800" dirty="0"/>
              <a:t>From single thread to multi-thread – ILP to task-level parallelism, SMT, GPU  </a:t>
            </a:r>
          </a:p>
          <a:p>
            <a:pPr lvl="0" fontAlgn="auto">
              <a:spcAft>
                <a:spcPts val="0"/>
              </a:spcAft>
              <a:buFont typeface="Wingdings" panose="05000000000000000000" pitchFamily="2" charset="2"/>
              <a:buChar char="v"/>
              <a:defRPr/>
            </a:pPr>
            <a:endParaRPr lang="en-US" sz="2800" dirty="0"/>
          </a:p>
          <a:p>
            <a:pPr lvl="0" fontAlgn="auto">
              <a:spcAft>
                <a:spcPts val="0"/>
              </a:spcAft>
              <a:buFont typeface="Wingdings" panose="05000000000000000000" pitchFamily="2" charset="2"/>
              <a:buChar char="v"/>
              <a:defRPr/>
            </a:pPr>
            <a:endParaRPr lang="en-US" sz="2800" dirty="0"/>
          </a:p>
          <a:p>
            <a:pPr lvl="0" fontAlgn="auto">
              <a:spcAft>
                <a:spcPts val="0"/>
              </a:spcAft>
              <a:buFont typeface="Wingdings" panose="05000000000000000000" pitchFamily="2" charset="2"/>
              <a:buChar char="v"/>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lvl="0" fontAlgn="auto">
              <a:spcAft>
                <a:spcPts val="0"/>
              </a:spcAft>
              <a:buFont typeface="Wingdings" panose="05000000000000000000" pitchFamily="2" charset="2"/>
              <a:buChar char="v"/>
              <a:defRPr/>
            </a:pPr>
            <a:endParaRPr lang="en-US" sz="2800" dirty="0">
              <a:solidFill>
                <a:prstClr val="black"/>
              </a:solidFill>
              <a:latin typeface="Calibri"/>
            </a:endParaRPr>
          </a:p>
          <a:p>
            <a:pPr lvl="0" fontAlgn="auto">
              <a:spcAft>
                <a:spcPts val="0"/>
              </a:spcAft>
              <a:buFont typeface="Wingdings" panose="05000000000000000000" pitchFamily="2" charset="2"/>
              <a:buChar char="v"/>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72571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65390-9581-4E58-8640-48D48D6EB9BF}"/>
              </a:ext>
            </a:extLst>
          </p:cNvPr>
          <p:cNvSpPr>
            <a:spLocks noGrp="1"/>
          </p:cNvSpPr>
          <p:nvPr>
            <p:ph type="title"/>
          </p:nvPr>
        </p:nvSpPr>
        <p:spPr>
          <a:xfrm>
            <a:off x="140217" y="77238"/>
            <a:ext cx="11050632" cy="1143000"/>
          </a:xfrm>
        </p:spPr>
        <p:txBody>
          <a:bodyPr>
            <a:normAutofit/>
          </a:bodyPr>
          <a:lstStyle/>
          <a:p>
            <a:r>
              <a:rPr lang="en-US" sz="4400" dirty="0"/>
              <a:t>Moore’s Law</a:t>
            </a:r>
          </a:p>
        </p:txBody>
      </p:sp>
      <p:sp>
        <p:nvSpPr>
          <p:cNvPr id="3" name="Slide Number Placeholder 2">
            <a:extLst>
              <a:ext uri="{FF2B5EF4-FFF2-40B4-BE49-F238E27FC236}">
                <a16:creationId xmlns:a16="http://schemas.microsoft.com/office/drawing/2014/main" xmlns="" id="{1E9711D1-3A1F-4B4E-8AB2-0BB0281B4C0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9</a:t>
            </a:fld>
            <a:endParaRPr lang="en-US" dirty="0">
              <a:solidFill>
                <a:prstClr val="black">
                  <a:tint val="75000"/>
                </a:prstClr>
              </a:solidFill>
            </a:endParaRPr>
          </a:p>
        </p:txBody>
      </p:sp>
      <p:sp>
        <p:nvSpPr>
          <p:cNvPr id="5" name="TextBox 4">
            <a:extLst>
              <a:ext uri="{FF2B5EF4-FFF2-40B4-BE49-F238E27FC236}">
                <a16:creationId xmlns:a16="http://schemas.microsoft.com/office/drawing/2014/main" xmlns="" id="{CC35CA3D-01A1-4648-A8CA-ADF70181AB66}"/>
              </a:ext>
            </a:extLst>
          </p:cNvPr>
          <p:cNvSpPr txBox="1"/>
          <p:nvPr/>
        </p:nvSpPr>
        <p:spPr>
          <a:xfrm>
            <a:off x="1523999" y="1964635"/>
            <a:ext cx="9144001" cy="584776"/>
          </a:xfrm>
          <a:prstGeom prst="rect">
            <a:avLst/>
          </a:prstGeom>
          <a:noFill/>
        </p:spPr>
        <p:txBody>
          <a:bodyPr wrap="square" rtlCol="0">
            <a:spAutoFit/>
          </a:bodyPr>
          <a:lstStyle/>
          <a:p>
            <a:pPr algn="ctr"/>
            <a:r>
              <a:rPr lang="en-US" sz="3200" dirty="0">
                <a:solidFill>
                  <a:prstClr val="black"/>
                </a:solidFill>
                <a:latin typeface="Calibri" charset="0"/>
                <a:ea typeface="Calibri" charset="0"/>
                <a:cs typeface="Calibri" charset="0"/>
              </a:rPr>
              <a:t>Technology Scaling </a:t>
            </a:r>
            <a:r>
              <a:rPr lang="en-US" sz="3200" dirty="0">
                <a:solidFill>
                  <a:prstClr val="black"/>
                </a:solidFill>
                <a:latin typeface="Calibri" charset="0"/>
                <a:ea typeface="Calibri" charset="0"/>
                <a:cs typeface="Calibri" charset="0"/>
                <a:sym typeface="Wingdings"/>
              </a:rPr>
              <a:t> 2x</a:t>
            </a:r>
            <a:r>
              <a:rPr lang="en-US" sz="3200" dirty="0">
                <a:solidFill>
                  <a:prstClr val="black"/>
                </a:solidFill>
                <a:latin typeface="Calibri" charset="0"/>
                <a:ea typeface="Calibri" charset="0"/>
                <a:cs typeface="Calibri" charset="0"/>
              </a:rPr>
              <a:t> transistors every ~2 years</a:t>
            </a:r>
          </a:p>
        </p:txBody>
      </p:sp>
      <p:pic>
        <p:nvPicPr>
          <p:cNvPr id="6" name="Picture 5" descr="moores_law.eps">
            <a:extLst>
              <a:ext uri="{FF2B5EF4-FFF2-40B4-BE49-F238E27FC236}">
                <a16:creationId xmlns:a16="http://schemas.microsoft.com/office/drawing/2014/main" xmlns="" id="{0B6A9A4D-5F2D-4D0D-8720-DD634CA28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150" y="2792962"/>
            <a:ext cx="6743700" cy="3987800"/>
          </a:xfrm>
          <a:prstGeom prst="rect">
            <a:avLst/>
          </a:prstGeom>
        </p:spPr>
      </p:pic>
    </p:spTree>
    <p:extLst>
      <p:ext uri="{BB962C8B-B14F-4D97-AF65-F5344CB8AC3E}">
        <p14:creationId xmlns:p14="http://schemas.microsoft.com/office/powerpoint/2010/main" val="2404388599"/>
      </p:ext>
    </p:extLst>
  </p:cSld>
  <p:clrMapOvr>
    <a:masterClrMapping/>
  </p:clrMapOvr>
  <p:transition xmlns:p14="http://schemas.microsoft.com/office/powerpoint/2010/mai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ea7a87a87b4e0eab1839111f85120361&quot;,&quot;LanguageCode&quot;:&quot;en-US&quot;,&quot;SlideGuids&quot;:[&quot;0b06cab6-6413-4ebb-b04b-f4680efdc8dd&quot;,&quot;36cb75c2-73f4-471d-b538-77a3c80d3718&quot;,&quot;95cb887c-3c46-4d39-a646-845197793dda&quot;,&quot;7fdcd18d-177f-4e2f-954a-13596ec6661c&quot;,&quot;4cfeb71a-b637-4b32-acb4-dfa0cf0aa4c4&quot;,&quot;64cb7e85-c286-4064-bde5-865171d4834a&quot;,&quot;31d21014-c55b-44de-9cff-54508c353ddc&quot;,&quot;9c1c31fa-6f5e-4bd5-b045-6bb253cc25c0&quot;,&quot;52a268d0-f340-469d-9beb-eaf6cf3d46b1&quot;,&quot;8ac2dd7c-3a7d-4e2d-ae65-34d215c326ba&quot;,&quot;8e87c8e7-f728-40ef-905c-b12e4069024f&quot;,&quot;55a94a89-6599-4dc9-9870-0647d5018662&quot;,&quot;d3cedf57-a6b0-4520-8aa5-287167c2ec66&quot;,&quot;106efc8c-0b5e-42f6-8330-55e0cb6adcd0&quot;,&quot;d7570490-634f-40ec-804b-76f7d10fd2f5&quot;,&quot;754a0a59-6fb0-4db8-83ce-ff45c518254d&quot;,&quot;75732546-aad5-46c1-b653-4d629b6d37c5&quot;,&quot;0fa72076-45dc-426a-9cbe-22a73947c1e8&quot;,&quot;e491a7b8-dd4d-402b-96f7-a772aea929de&quot;,&quot;45c066b2-6189-4f35-91b5-a6f3443cbba5&quot;,&quot;f5fb0ec4-95ca-412e-a0e8-c13385620b17&quot;,&quot;63f3c213-5bc4-4804-a768-cf1231b00fc1&quot;,&quot;730e4819-0557-4e55-95be-cf1450584d55&quot;,&quot;be34c7e7-5cb6-4ac0-b813-f1678618396f&quot;,&quot;245c84d0-fdb2-4280-a773-d4a1e80a2e07&quot;,&quot;de946d26-b0c1-4d17-8c6d-81e323f8e16a&quot;,&quot;d9e1307a-6ac6-48fd-839b-14c18878eb01&quot;,&quot;dffe1059-6fb2-4792-b376-ab962beb1cd9&quot;,&quot;f96937ed-f6fe-4dc9-8c28-9ff97a008fa8&quot;,&quot;e382254b-c0fd-424b-9a40-afc6a4b05331&quot;,&quot;b425f5db-2473-47bd-bfa6-9e64d5bb804e&quot;,&quot;48596c91-78d3-40e4-becd-bbfb309dfac9&quot;,&quot;e751f5ae-0945-461a-a468-9fe1b8f2b0a5&quot;,&quot;9b1d6ffa-d389-49e5-b5a8-8aad4c6b6b4c&quot;],&quot;TimeStamp&quot;:&quot;2017-09-01T10:32:52.748541-04:00&quot;}"/>
</p:tagLst>
</file>

<file path=ppt/tags/tag10.xml><?xml version="1.0" encoding="utf-8"?>
<p:tagLst xmlns:a="http://schemas.openxmlformats.org/drawingml/2006/main" xmlns:r="http://schemas.openxmlformats.org/officeDocument/2006/relationships" xmlns:p="http://schemas.openxmlformats.org/presentationml/2006/main">
  <p:tag name="TIMING" val="|17.1|26.8"/>
</p:tagLst>
</file>

<file path=ppt/tags/tag11.xml><?xml version="1.0" encoding="utf-8"?>
<p:tagLst xmlns:a="http://schemas.openxmlformats.org/drawingml/2006/main" xmlns:r="http://schemas.openxmlformats.org/officeDocument/2006/relationships" xmlns:p="http://schemas.openxmlformats.org/presentationml/2006/main">
  <p:tag name="TIMING" val="|93.6|11.8"/>
</p:tagLst>
</file>

<file path=ppt/tags/tag12.xml><?xml version="1.0" encoding="utf-8"?>
<p:tagLst xmlns:a="http://schemas.openxmlformats.org/drawingml/2006/main" xmlns:r="http://schemas.openxmlformats.org/officeDocument/2006/relationships" xmlns:p="http://schemas.openxmlformats.org/presentationml/2006/main">
  <p:tag name="TIMING" val="|41|18.8|12.1|7.5|13.7"/>
</p:tagLst>
</file>

<file path=ppt/tags/tag13.xml><?xml version="1.0" encoding="utf-8"?>
<p:tagLst xmlns:a="http://schemas.openxmlformats.org/drawingml/2006/main" xmlns:r="http://schemas.openxmlformats.org/officeDocument/2006/relationships" xmlns:p="http://schemas.openxmlformats.org/presentationml/2006/main">
  <p:tag name="TIMING" val="|9.6|16.1|0.4|3.3|7|10.4|0.8|1.3"/>
</p:tagLst>
</file>

<file path=ppt/tags/tag14.xml><?xml version="1.0" encoding="utf-8"?>
<p:tagLst xmlns:a="http://schemas.openxmlformats.org/drawingml/2006/main" xmlns:r="http://schemas.openxmlformats.org/officeDocument/2006/relationships" xmlns:p="http://schemas.openxmlformats.org/presentationml/2006/main">
  <p:tag name="TIMING" val="|14.1|0.4|25.5"/>
</p:tagLst>
</file>

<file path=ppt/tags/tag15.xml><?xml version="1.0" encoding="utf-8"?>
<p:tagLst xmlns:a="http://schemas.openxmlformats.org/drawingml/2006/main" xmlns:r="http://schemas.openxmlformats.org/officeDocument/2006/relationships" xmlns:p="http://schemas.openxmlformats.org/presentationml/2006/main">
  <p:tag name="TIMING" val="|74.1|11.4|5.1|0.8"/>
</p:tagLst>
</file>

<file path=ppt/tags/tag16.xml><?xml version="1.0" encoding="utf-8"?>
<p:tagLst xmlns:a="http://schemas.openxmlformats.org/drawingml/2006/main" xmlns:r="http://schemas.openxmlformats.org/officeDocument/2006/relationships" xmlns:p="http://schemas.openxmlformats.org/presentationml/2006/main">
  <p:tag name="TIMING" val="|0.3|2.2|4.8|3.4"/>
</p:tagLst>
</file>

<file path=ppt/tags/tag17.xml><?xml version="1.0" encoding="utf-8"?>
<p:tagLst xmlns:a="http://schemas.openxmlformats.org/drawingml/2006/main" xmlns:r="http://schemas.openxmlformats.org/officeDocument/2006/relationships" xmlns:p="http://schemas.openxmlformats.org/presentationml/2006/main">
  <p:tag name="TIMING" val="|6.8|6.8"/>
</p:tagLst>
</file>

<file path=ppt/tags/tag18.xml><?xml version="1.0" encoding="utf-8"?>
<p:tagLst xmlns:a="http://schemas.openxmlformats.org/drawingml/2006/main" xmlns:r="http://schemas.openxmlformats.org/officeDocument/2006/relationships" xmlns:p="http://schemas.openxmlformats.org/presentationml/2006/main">
  <p:tag name="TIMING" val="|36.6|44.2|8.2|16.6"/>
</p:tagLst>
</file>

<file path=ppt/tags/tag19.xml><?xml version="1.0" encoding="utf-8"?>
<p:tagLst xmlns:a="http://schemas.openxmlformats.org/drawingml/2006/main" xmlns:r="http://schemas.openxmlformats.org/officeDocument/2006/relationships" xmlns:p="http://schemas.openxmlformats.org/presentationml/2006/main">
  <p:tag name="TIMING" val="|16.7"/>
</p:tagLst>
</file>

<file path=ppt/tags/tag2.xml><?xml version="1.0" encoding="utf-8"?>
<p:tagLst xmlns:a="http://schemas.openxmlformats.org/drawingml/2006/main" xmlns:r="http://schemas.openxmlformats.org/officeDocument/2006/relationships" xmlns:p="http://schemas.openxmlformats.org/presentationml/2006/main">
  <p:tag name="TIMING" val="|19.3"/>
</p:tagLst>
</file>

<file path=ppt/tags/tag20.xml><?xml version="1.0" encoding="utf-8"?>
<p:tagLst xmlns:a="http://schemas.openxmlformats.org/drawingml/2006/main" xmlns:r="http://schemas.openxmlformats.org/officeDocument/2006/relationships" xmlns:p="http://schemas.openxmlformats.org/presentationml/2006/main">
  <p:tag name="TIMING" val="|9.6|0.6|58.8"/>
</p:tagLst>
</file>

<file path=ppt/tags/tag21.xml><?xml version="1.0" encoding="utf-8"?>
<p:tagLst xmlns:a="http://schemas.openxmlformats.org/drawingml/2006/main" xmlns:r="http://schemas.openxmlformats.org/officeDocument/2006/relationships" xmlns:p="http://schemas.openxmlformats.org/presentationml/2006/main">
  <p:tag name="TIMING" val="|46"/>
</p:tagLst>
</file>

<file path=ppt/tags/tag22.xml><?xml version="1.0" encoding="utf-8"?>
<p:tagLst xmlns:a="http://schemas.openxmlformats.org/drawingml/2006/main" xmlns:r="http://schemas.openxmlformats.org/officeDocument/2006/relationships" xmlns:p="http://schemas.openxmlformats.org/presentationml/2006/main">
  <p:tag name="TIMING" val="|13.9|8.4"/>
</p:tagLst>
</file>

<file path=ppt/tags/tag23.xml><?xml version="1.0" encoding="utf-8"?>
<p:tagLst xmlns:a="http://schemas.openxmlformats.org/drawingml/2006/main" xmlns:r="http://schemas.openxmlformats.org/officeDocument/2006/relationships" xmlns:p="http://schemas.openxmlformats.org/presentationml/2006/main">
  <p:tag name="TIMING" val="|4.2|26.3|8"/>
</p:tagLst>
</file>

<file path=ppt/tags/tag24.xml><?xml version="1.0" encoding="utf-8"?>
<p:tagLst xmlns:a="http://schemas.openxmlformats.org/drawingml/2006/main" xmlns:r="http://schemas.openxmlformats.org/officeDocument/2006/relationships" xmlns:p="http://schemas.openxmlformats.org/presentationml/2006/main">
  <p:tag name="TIMING" val="|2.6"/>
</p:tagLst>
</file>

<file path=ppt/tags/tag25.xml><?xml version="1.0" encoding="utf-8"?>
<p:tagLst xmlns:a="http://schemas.openxmlformats.org/drawingml/2006/main" xmlns:r="http://schemas.openxmlformats.org/officeDocument/2006/relationships" xmlns:p="http://schemas.openxmlformats.org/presentationml/2006/main">
  <p:tag name="TIMING" val="|7.2"/>
</p:tagLst>
</file>

<file path=ppt/tags/tag26.xml><?xml version="1.0" encoding="utf-8"?>
<p:tagLst xmlns:a="http://schemas.openxmlformats.org/drawingml/2006/main" xmlns:r="http://schemas.openxmlformats.org/officeDocument/2006/relationships" xmlns:p="http://schemas.openxmlformats.org/presentationml/2006/main">
  <p:tag name="TIMING" val="|10.7|2.6|72.2|0.5"/>
</p:tagLst>
</file>

<file path=ppt/tags/tag27.xml><?xml version="1.0" encoding="utf-8"?>
<p:tagLst xmlns:a="http://schemas.openxmlformats.org/drawingml/2006/main" xmlns:r="http://schemas.openxmlformats.org/officeDocument/2006/relationships" xmlns:p="http://schemas.openxmlformats.org/presentationml/2006/main">
  <p:tag name="TIMING" val="|38.5|3|10.4"/>
</p:tagLst>
</file>

<file path=ppt/tags/tag28.xml><?xml version="1.0" encoding="utf-8"?>
<p:tagLst xmlns:a="http://schemas.openxmlformats.org/drawingml/2006/main" xmlns:r="http://schemas.openxmlformats.org/officeDocument/2006/relationships" xmlns:p="http://schemas.openxmlformats.org/presentationml/2006/main">
  <p:tag name="TIMING" val="|2.3|32.8|1.5|19|5.1|0.7"/>
</p:tagLst>
</file>

<file path=ppt/tags/tag29.xml><?xml version="1.0" encoding="utf-8"?>
<p:tagLst xmlns:a="http://schemas.openxmlformats.org/drawingml/2006/main" xmlns:r="http://schemas.openxmlformats.org/officeDocument/2006/relationships" xmlns:p="http://schemas.openxmlformats.org/presentationml/2006/main">
  <p:tag name="TIMING" val="|4.7|23.9"/>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30.xml><?xml version="1.0" encoding="utf-8"?>
<p:tagLst xmlns:a="http://schemas.openxmlformats.org/drawingml/2006/main" xmlns:r="http://schemas.openxmlformats.org/officeDocument/2006/relationships" xmlns:p="http://schemas.openxmlformats.org/presentationml/2006/main">
  <p:tag name="TIMING" val="|9.3"/>
</p:tagLst>
</file>

<file path=ppt/tags/tag31.xml><?xml version="1.0" encoding="utf-8"?>
<p:tagLst xmlns:a="http://schemas.openxmlformats.org/drawingml/2006/main" xmlns:r="http://schemas.openxmlformats.org/officeDocument/2006/relationships" xmlns:p="http://schemas.openxmlformats.org/presentationml/2006/main">
  <p:tag name="TIMING" val="|13.3|1.3|2.8|1.3|4.1|2.3|5.5"/>
</p:tagLst>
</file>

<file path=ppt/tags/tag32.xml><?xml version="1.0" encoding="utf-8"?>
<p:tagLst xmlns:a="http://schemas.openxmlformats.org/drawingml/2006/main" xmlns:r="http://schemas.openxmlformats.org/officeDocument/2006/relationships" xmlns:p="http://schemas.openxmlformats.org/presentationml/2006/main">
  <p:tag name="TIMING" val="|23.3|7.9|14.6|2.3|2.9"/>
</p:tagLst>
</file>

<file path=ppt/tags/tag4.xml><?xml version="1.0" encoding="utf-8"?>
<p:tagLst xmlns:a="http://schemas.openxmlformats.org/drawingml/2006/main" xmlns:r="http://schemas.openxmlformats.org/officeDocument/2006/relationships" xmlns:p="http://schemas.openxmlformats.org/presentationml/2006/main">
  <p:tag name="TIMING" val="|29.3|2.1"/>
</p:tagLst>
</file>

<file path=ppt/tags/tag5.xml><?xml version="1.0" encoding="utf-8"?>
<p:tagLst xmlns:a="http://schemas.openxmlformats.org/drawingml/2006/main" xmlns:r="http://schemas.openxmlformats.org/officeDocument/2006/relationships" xmlns:p="http://schemas.openxmlformats.org/presentationml/2006/main">
  <p:tag name="TIMING" val="|16.6|0.9"/>
</p:tagLst>
</file>

<file path=ppt/tags/tag6.xml><?xml version="1.0" encoding="utf-8"?>
<p:tagLst xmlns:a="http://schemas.openxmlformats.org/drawingml/2006/main" xmlns:r="http://schemas.openxmlformats.org/officeDocument/2006/relationships" xmlns:p="http://schemas.openxmlformats.org/presentationml/2006/main">
  <p:tag name="TIMING" val="|59.5|0.6|15.6|16.2"/>
</p:tagLst>
</file>

<file path=ppt/tags/tag7.xml><?xml version="1.0" encoding="utf-8"?>
<p:tagLst xmlns:a="http://schemas.openxmlformats.org/drawingml/2006/main" xmlns:r="http://schemas.openxmlformats.org/officeDocument/2006/relationships" xmlns:p="http://schemas.openxmlformats.org/presentationml/2006/main">
  <p:tag name="TIMING" val="|62.1"/>
</p:tagLst>
</file>

<file path=ppt/tags/tag8.xml><?xml version="1.0" encoding="utf-8"?>
<p:tagLst xmlns:a="http://schemas.openxmlformats.org/drawingml/2006/main" xmlns:r="http://schemas.openxmlformats.org/officeDocument/2006/relationships" xmlns:p="http://schemas.openxmlformats.org/presentationml/2006/main">
  <p:tag name="TIMING" val="|22.5|3.3"/>
</p:tagLst>
</file>

<file path=ppt/tags/tag9.xml><?xml version="1.0" encoding="utf-8"?>
<p:tagLst xmlns:a="http://schemas.openxmlformats.org/drawingml/2006/main" xmlns:r="http://schemas.openxmlformats.org/officeDocument/2006/relationships" xmlns:p="http://schemas.openxmlformats.org/presentationml/2006/main">
  <p:tag name="TIMING" val="|25.3|0.4"/>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198447</TotalTime>
  <Words>3062</Words>
  <Application>Microsoft Macintosh PowerPoint</Application>
  <PresentationFormat>Custom</PresentationFormat>
  <Paragraphs>933</Paragraphs>
  <Slides>76</Slides>
  <Notes>52</Notes>
  <HiddenSlides>0</HiddenSlides>
  <MMClips>2</MMClips>
  <ScaleCrop>false</ScaleCrop>
  <HeadingPairs>
    <vt:vector size="4" baseType="variant">
      <vt:variant>
        <vt:lpstr>Theme</vt:lpstr>
      </vt:variant>
      <vt:variant>
        <vt:i4>2</vt:i4>
      </vt:variant>
      <vt:variant>
        <vt:lpstr>Slide Titles</vt:lpstr>
      </vt:variant>
      <vt:variant>
        <vt:i4>76</vt:i4>
      </vt:variant>
    </vt:vector>
  </HeadingPairs>
  <TitlesOfParts>
    <vt:vector size="78" baseType="lpstr">
      <vt:lpstr>Custom Design</vt:lpstr>
      <vt:lpstr>1_Custom Design</vt:lpstr>
      <vt:lpstr>Introduction to Quantum Computing Systems</vt:lpstr>
      <vt:lpstr>Plan for todays lecture</vt:lpstr>
      <vt:lpstr>Computing is Transformation</vt:lpstr>
      <vt:lpstr>At the Beginning of Computer Engineering </vt:lpstr>
      <vt:lpstr>Von-Neumann Architecture </vt:lpstr>
      <vt:lpstr>Computing Stack</vt:lpstr>
      <vt:lpstr>Iron Law for Performance</vt:lpstr>
      <vt:lpstr>Architectural Innovations in last 30 years</vt:lpstr>
      <vt:lpstr>Moore’s Law</vt:lpstr>
      <vt:lpstr>Limited Voltage Scaling</vt:lpstr>
      <vt:lpstr>Thermal Challenges </vt:lpstr>
      <vt:lpstr>PowerPoint Presentation</vt:lpstr>
      <vt:lpstr>Scaling Improves Memory and Compute Capacity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is Path Towards 3nm Transistors </vt:lpstr>
      <vt:lpstr>PowerPoint Presentation</vt:lpstr>
      <vt:lpstr>General Purpose Vs Special Purpose </vt:lpstr>
      <vt:lpstr>Rise of Domain Specific Accelerators </vt:lpstr>
      <vt:lpstr>What’s Next?</vt:lpstr>
      <vt:lpstr>Why Build Quantum Computers?</vt:lpstr>
      <vt:lpstr>Potential of Quantum Computers</vt:lpstr>
      <vt:lpstr>Potential of Quantum Computers</vt:lpstr>
      <vt:lpstr>PowerPoint Presentation</vt:lpstr>
      <vt:lpstr>Quantum Bits</vt:lpstr>
      <vt:lpstr>Quantum Instruction: The Computing Model</vt:lpstr>
      <vt:lpstr>Transformation: The Key to Computing</vt:lpstr>
      <vt:lpstr>Existing Superconducting Qubit Chips</vt:lpstr>
      <vt:lpstr>Quantum Control Computer</vt:lpstr>
      <vt:lpstr>Existing Quantum Computers </vt:lpstr>
      <vt:lpstr>Quantum bits are fickle </vt:lpstr>
      <vt:lpstr>Quantum Error Correction</vt:lpstr>
      <vt:lpstr>Quantum Error Correction is Expensive</vt:lpstr>
      <vt:lpstr>Quantum Error Correction </vt:lpstr>
      <vt:lpstr> Cryogenic Control Processor </vt:lpstr>
      <vt:lpstr>PowerPoint Presentation</vt:lpstr>
      <vt:lpstr>QECC aware Control Architecture</vt:lpstr>
      <vt:lpstr>Programmable Quantum Error Correction </vt:lpstr>
      <vt:lpstr>Problem: Instruction Bandwidth Bottleneck </vt:lpstr>
      <vt:lpstr>PowerPoint Presentation</vt:lpstr>
      <vt:lpstr>Insight</vt:lpstr>
      <vt:lpstr>Quantum Error Correction Substrate (QuEST) </vt:lpstr>
      <vt:lpstr>QuEST -- Organization</vt:lpstr>
      <vt:lpstr>Evaluations</vt:lpstr>
      <vt:lpstr>Key Takeaway for QUEST</vt:lpstr>
      <vt:lpstr>Scalable Organization</vt:lpstr>
      <vt:lpstr>PowerPoint Presentation</vt:lpstr>
      <vt:lpstr>Memory for Quantum Computers</vt:lpstr>
      <vt:lpstr>PowerPoint Presentation</vt:lpstr>
      <vt:lpstr>PowerPoint Presentation</vt:lpstr>
      <vt:lpstr>Isolated Cooling of DIMM</vt:lpstr>
      <vt:lpstr>PowerPoint Presentation</vt:lpstr>
      <vt:lpstr>Minimum Operational Temperature for DIMMs</vt:lpstr>
      <vt:lpstr>Chip Failures </vt:lpstr>
      <vt:lpstr>Fault Granularity</vt:lpstr>
      <vt:lpstr>Cold DRAM – Take Away</vt:lpstr>
      <vt:lpstr>PowerPoint Presentation</vt:lpstr>
      <vt:lpstr>Programming Model for NISQ</vt:lpstr>
      <vt:lpstr>Data movement on quantum computer</vt:lpstr>
      <vt:lpstr>Qubit Allocation Problem</vt:lpstr>
      <vt:lpstr>Cost of performing a SWAP operation</vt:lpstr>
      <vt:lpstr>Not all quantum links and qubits are created equal!</vt:lpstr>
      <vt:lpstr>Variation in Link Error Rates on IBM-Q20</vt:lpstr>
      <vt:lpstr>PowerPoint Presentation</vt:lpstr>
      <vt:lpstr>PowerPoint Presentation</vt:lpstr>
      <vt:lpstr>Variation-aware Qubit Movement (VQM)</vt:lpstr>
      <vt:lpstr>Variation-aware Qubit Allocation (VQA)</vt:lpstr>
      <vt:lpstr>VQA and VQM Design</vt:lpstr>
      <vt:lpstr>Impact of  VQA+VQM on PST</vt:lpstr>
      <vt:lpstr>Evaluations on IBM-Q5 </vt:lpstr>
      <vt:lpstr>Conclusion</vt:lpstr>
    </vt:vector>
  </TitlesOfParts>
  <Company>Communications &amp; Marketing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Brooke Novak</dc:creator>
  <cp:lastModifiedBy>Moin Qureshi</cp:lastModifiedBy>
  <cp:revision>2632</cp:revision>
  <dcterms:created xsi:type="dcterms:W3CDTF">2009-09-22T15:47:18Z</dcterms:created>
  <dcterms:modified xsi:type="dcterms:W3CDTF">2018-10-25T17:56:55Z</dcterms:modified>
</cp:coreProperties>
</file>